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0" r:id="rId3"/>
    <p:sldId id="263" r:id="rId4"/>
    <p:sldId id="276" r:id="rId5"/>
    <p:sldId id="305" r:id="rId6"/>
    <p:sldId id="279" r:id="rId7"/>
    <p:sldId id="30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286" r:id="rId16"/>
    <p:sldId id="325" r:id="rId17"/>
    <p:sldId id="316" r:id="rId18"/>
    <p:sldId id="317" r:id="rId19"/>
    <p:sldId id="273" r:id="rId20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howGuides="1">
      <p:cViewPr>
        <p:scale>
          <a:sx n="100" d="100"/>
          <a:sy n="100" d="100"/>
        </p:scale>
        <p:origin x="-6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4" d="100"/>
          <a:sy n="64" d="100"/>
        </p:scale>
        <p:origin x="-2904" y="-11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  <a:effectLst>
              <a:outerShdw blurRad="114300" dist="508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Tabelle1!$A$2:$A$6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1158</c:v>
                </c:pt>
                <c:pt idx="1">
                  <c:v>1924</c:v>
                </c:pt>
                <c:pt idx="2">
                  <c:v>2839</c:v>
                </c:pt>
                <c:pt idx="3">
                  <c:v>4594</c:v>
                </c:pt>
                <c:pt idx="4">
                  <c:v>7184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27"/>
        <c:axId val="138241920"/>
        <c:axId val="138243456"/>
      </c:barChart>
      <c:catAx>
        <c:axId val="13824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8243456"/>
        <c:crosses val="autoZero"/>
        <c:auto val="1"/>
        <c:lblAlgn val="ctr"/>
        <c:lblOffset val="50"/>
        <c:noMultiLvlLbl val="0"/>
      </c:catAx>
      <c:valAx>
        <c:axId val="13824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__#\'##0;\-#\'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824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495508946048"/>
          <c:y val="3.0576662280436803E-2"/>
          <c:w val="0.67363616518242608"/>
          <c:h val="0.820843959653689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/>
              </a:solidFill>
            </a:ln>
            <a:effectLst>
              <a:outerShdw blurRad="114300" dist="508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__#,##0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Sehr gering 
(RID-Klasse 3)</c:v>
                </c:pt>
                <c:pt idx="1">
                  <c:v>Low 
(RID class 3)</c:v>
                </c:pt>
                <c:pt idx="2">
                  <c:v>Moderate 
(RID class 3)</c:v>
                </c:pt>
                <c:pt idx="3">
                  <c:v>High 
(RID class 3)</c:v>
                </c:pt>
                <c:pt idx="4">
                  <c:v>Very high
(RID class 2 &amp; 3)</c:v>
                </c:pt>
                <c:pt idx="5">
                  <c:v>Very, very high
(RID class 2)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84</c:v>
                </c:pt>
                <c:pt idx="1">
                  <c:v>589</c:v>
                </c:pt>
                <c:pt idx="2">
                  <c:v>126</c:v>
                </c:pt>
                <c:pt idx="3">
                  <c:v>47</c:v>
                </c:pt>
                <c:pt idx="4">
                  <c:v>13</c:v>
                </c:pt>
                <c:pt idx="5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146405632"/>
        <c:axId val="146432384"/>
      </c:barChart>
      <c:catAx>
        <c:axId val="146405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1800" dirty="0" err="1" smtClean="0">
                    <a:solidFill>
                      <a:schemeClr val="accent2"/>
                    </a:solidFill>
                  </a:rPr>
                  <a:t>Dangerous</a:t>
                </a:r>
                <a:r>
                  <a:rPr lang="de-CH" sz="1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dirty="0" err="1" smtClean="0">
                    <a:solidFill>
                      <a:schemeClr val="accent2"/>
                    </a:solidFill>
                  </a:rPr>
                  <a:t>nature</a:t>
                </a:r>
                <a:r>
                  <a:rPr lang="de-CH" sz="1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dirty="0" err="1" smtClean="0">
                    <a:solidFill>
                      <a:schemeClr val="accent2"/>
                    </a:solidFill>
                  </a:rPr>
                  <a:t>of</a:t>
                </a:r>
                <a:r>
                  <a:rPr lang="de-CH" sz="1800" baseline="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baseline="0" dirty="0" err="1" smtClean="0">
                    <a:solidFill>
                      <a:schemeClr val="accent2"/>
                    </a:solidFill>
                  </a:rPr>
                  <a:t>the</a:t>
                </a:r>
                <a:r>
                  <a:rPr lang="de-CH" sz="1800" baseline="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baseline="0" dirty="0" err="1" smtClean="0">
                    <a:solidFill>
                      <a:schemeClr val="accent2"/>
                    </a:solidFill>
                  </a:rPr>
                  <a:t>product</a:t>
                </a:r>
                <a:endParaRPr lang="de-CH" sz="1800" dirty="0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1.5247331193220245E-2"/>
              <c:y val="0.128435551750070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432384"/>
        <c:crosses val="autoZero"/>
        <c:auto val="1"/>
        <c:lblAlgn val="ctr"/>
        <c:lblOffset val="50"/>
        <c:noMultiLvlLbl val="0"/>
      </c:catAx>
      <c:valAx>
        <c:axId val="14643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1800" dirty="0" err="1" smtClean="0">
                    <a:solidFill>
                      <a:schemeClr val="accent2"/>
                    </a:solidFill>
                  </a:rPr>
                  <a:t>Number</a:t>
                </a:r>
                <a:r>
                  <a:rPr lang="de-CH" sz="1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dirty="0" err="1" smtClean="0">
                    <a:solidFill>
                      <a:schemeClr val="accent2"/>
                    </a:solidFill>
                  </a:rPr>
                  <a:t>of</a:t>
                </a:r>
                <a:r>
                  <a:rPr lang="de-CH" sz="1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de-CH" sz="1800" dirty="0" err="1" smtClean="0">
                    <a:solidFill>
                      <a:schemeClr val="accent2"/>
                    </a:solidFill>
                  </a:rPr>
                  <a:t>cars</a:t>
                </a:r>
                <a:endParaRPr lang="de-CH" sz="1800" dirty="0">
                  <a:solidFill>
                    <a:schemeClr val="accent2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4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13549868766409E-2"/>
          <c:y val="8.9580210577695371E-2"/>
          <c:w val="0.84017865400556868"/>
          <c:h val="0.8406185742567765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Wascosa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>
              <a:outerShdw blurRad="114300" dist="50800" dir="3000000" algn="tl" rotWithShape="0">
                <a:schemeClr val="tx1">
                  <a:alpha val="40000"/>
                </a:schemeClr>
              </a:outerShdw>
            </a:effectLst>
          </c:spPr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20</c:v>
                </c:pt>
                <c:pt idx="1">
                  <c:v>43</c:v>
                </c:pt>
                <c:pt idx="2">
                  <c:v>60</c:v>
                </c:pt>
                <c:pt idx="3">
                  <c:v>72</c:v>
                </c:pt>
                <c:pt idx="4">
                  <c:v>80</c:v>
                </c:pt>
                <c:pt idx="5">
                  <c:v>85</c:v>
                </c:pt>
                <c:pt idx="6">
                  <c:v>90</c:v>
                </c:pt>
                <c:pt idx="7">
                  <c:v>95</c:v>
                </c:pt>
                <c:pt idx="8">
                  <c:v>100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Average of UIP Wagon Keepers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>
              <a:outerShdw blurRad="114300" dist="50800" dir="2700000" algn="tl" rotWithShape="0">
                <a:schemeClr val="tx1">
                  <a:alpha val="50000"/>
                </a:schemeClr>
              </a:outerShdw>
            </a:effectLst>
          </c:spPr>
          <c:marker>
            <c:symbol val="none"/>
          </c:marker>
          <c:cat>
            <c:numRef>
              <c:f>Tabelle1!$A$2:$A$10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10</c:v>
                </c:pt>
                <c:pt idx="1">
                  <c:v>19</c:v>
                </c:pt>
                <c:pt idx="2">
                  <c:v>23</c:v>
                </c:pt>
                <c:pt idx="3">
                  <c:v>28</c:v>
                </c:pt>
                <c:pt idx="4">
                  <c:v>34</c:v>
                </c:pt>
                <c:pt idx="5">
                  <c:v>40</c:v>
                </c:pt>
                <c:pt idx="6">
                  <c:v>50</c:v>
                </c:pt>
                <c:pt idx="7">
                  <c:v>61</c:v>
                </c:pt>
                <c:pt idx="8">
                  <c:v>72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447360"/>
        <c:axId val="147530496"/>
      </c:lineChart>
      <c:catAx>
        <c:axId val="146447360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7530496"/>
        <c:crosses val="autoZero"/>
        <c:auto val="1"/>
        <c:lblAlgn val="ctr"/>
        <c:lblOffset val="100"/>
        <c:noMultiLvlLbl val="0"/>
      </c:catAx>
      <c:valAx>
        <c:axId val="147530496"/>
        <c:scaling>
          <c:orientation val="minMax"/>
          <c:max val="10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464473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F6F48-3AD8-4DE1-AA76-E911D07CAAA7}" type="doc">
      <dgm:prSet loTypeId="urn:microsoft.com/office/officeart/2005/8/layout/v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CH"/>
        </a:p>
      </dgm:t>
    </dgm:pt>
    <dgm:pt modelId="{D3252297-CB2C-40F7-A135-141CC47C426A}">
      <dgm:prSet phldrT="[Text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Középpontban az innovatív megoldások a biztonság és a hatékonyság terén</a:t>
          </a:r>
          <a:endParaRPr lang="de-CH" dirty="0">
            <a:solidFill>
              <a:schemeClr val="tx1"/>
            </a:solidFill>
          </a:endParaRPr>
        </a:p>
      </dgm:t>
    </dgm:pt>
    <dgm:pt modelId="{3D53774C-2AF4-4B62-86DB-4167ADC7BE27}" type="parTrans" cxnId="{F343BC8A-E8C2-4160-BC49-C5C1B7B28090}">
      <dgm:prSet/>
      <dgm:spPr/>
      <dgm:t>
        <a:bodyPr/>
        <a:lstStyle/>
        <a:p>
          <a:endParaRPr lang="de-CH"/>
        </a:p>
      </dgm:t>
    </dgm:pt>
    <dgm:pt modelId="{9DA4C19D-CFE3-4AF0-94AD-B16DE3A0524F}" type="sibTrans" cxnId="{F343BC8A-E8C2-4160-BC49-C5C1B7B28090}">
      <dgm:prSet/>
      <dgm:spPr>
        <a:solidFill>
          <a:schemeClr val="accent1">
            <a:alpha val="90000"/>
          </a:schemeClr>
        </a:solidFill>
        <a:effectLst>
          <a:outerShdw blurRad="114300" dist="508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de-CH"/>
        </a:p>
      </dgm:t>
    </dgm:pt>
    <dgm:pt modelId="{D9D5F266-CD24-458B-9BF0-2872E3EBE98B}">
      <dgm:prSet phldrT="[Text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Középpontban a függetlenség és az értékorientált növekedés</a:t>
          </a:r>
          <a:endParaRPr lang="de-CH" dirty="0">
            <a:solidFill>
              <a:schemeClr val="tx1"/>
            </a:solidFill>
          </a:endParaRPr>
        </a:p>
      </dgm:t>
    </dgm:pt>
    <dgm:pt modelId="{2F1B24A6-134D-4380-B251-2D910C182862}" type="parTrans" cxnId="{99F74E01-8F4C-4546-84ED-57FAA35C9F07}">
      <dgm:prSet/>
      <dgm:spPr/>
      <dgm:t>
        <a:bodyPr/>
        <a:lstStyle/>
        <a:p>
          <a:endParaRPr lang="de-CH"/>
        </a:p>
      </dgm:t>
    </dgm:pt>
    <dgm:pt modelId="{68BEF325-AD9B-4307-92B9-A7533AA8C117}" type="sibTrans" cxnId="{99F74E01-8F4C-4546-84ED-57FAA35C9F07}">
      <dgm:prSet/>
      <dgm:spPr>
        <a:solidFill>
          <a:schemeClr val="accent1">
            <a:alpha val="90000"/>
          </a:schemeClr>
        </a:solidFill>
        <a:effectLst>
          <a:outerShdw blurRad="114300" dist="508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de-CH"/>
        </a:p>
      </dgm:t>
    </dgm:pt>
    <dgm:pt modelId="{C1547BDA-89F2-4BA4-BB67-D19DFB0BF717}">
      <dgm:prSet phldrT="[Text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Középpontban az ügyfél</a:t>
          </a:r>
          <a:endParaRPr lang="de-CH" dirty="0">
            <a:solidFill>
              <a:schemeClr val="tx1"/>
            </a:solidFill>
          </a:endParaRPr>
        </a:p>
      </dgm:t>
    </dgm:pt>
    <dgm:pt modelId="{0A8492DF-43E7-4B63-9A7A-E8333EC8A37D}" type="parTrans" cxnId="{47EA08F2-6442-45DD-8DC7-50B4B915FCB2}">
      <dgm:prSet/>
      <dgm:spPr/>
      <dgm:t>
        <a:bodyPr/>
        <a:lstStyle/>
        <a:p>
          <a:endParaRPr lang="de-CH"/>
        </a:p>
      </dgm:t>
    </dgm:pt>
    <dgm:pt modelId="{6496891F-48F0-4F2C-A7E1-69FFC27551BF}" type="sibTrans" cxnId="{47EA08F2-6442-45DD-8DC7-50B4B915FCB2}">
      <dgm:prSet/>
      <dgm:spPr>
        <a:solidFill>
          <a:schemeClr val="accent1">
            <a:alpha val="90000"/>
          </a:schemeClr>
        </a:solidFill>
        <a:ln>
          <a:solidFill>
            <a:schemeClr val="bg2">
              <a:alpha val="90000"/>
            </a:schemeClr>
          </a:solidFill>
        </a:ln>
        <a:effectLst>
          <a:outerShdw blurRad="114300" dist="508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de-CH"/>
        </a:p>
      </dgm:t>
    </dgm:pt>
    <dgm:pt modelId="{CE4E3F29-5B92-45CA-B039-F8DFDE19C245}" type="pres">
      <dgm:prSet presAssocID="{A73F6F48-3AD8-4DE1-AA76-E911D07CAA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3A6B493A-1FEA-42C6-A28E-CF5A62644E42}" type="pres">
      <dgm:prSet presAssocID="{A73F6F48-3AD8-4DE1-AA76-E911D07CAAA7}" presName="dummyMaxCanvas" presStyleCnt="0">
        <dgm:presLayoutVars/>
      </dgm:prSet>
      <dgm:spPr/>
    </dgm:pt>
    <dgm:pt modelId="{786F7B23-C271-4573-B25F-27BCD22D8A64}" type="pres">
      <dgm:prSet presAssocID="{A73F6F48-3AD8-4DE1-AA76-E911D07CAAA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D9C15E-CC2B-4A61-8696-15DD62EE9DBC}" type="pres">
      <dgm:prSet presAssocID="{A73F6F48-3AD8-4DE1-AA76-E911D07CAAA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A565DD0-5A1E-4C74-A89C-50F05215D18F}" type="pres">
      <dgm:prSet presAssocID="{A73F6F48-3AD8-4DE1-AA76-E911D07CAAA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DBCF422-DBD3-45C3-B1C1-A173457B65C9}" type="pres">
      <dgm:prSet presAssocID="{A73F6F48-3AD8-4DE1-AA76-E911D07CAAA7}" presName="ThreeConn_1-2" presStyleLbl="fgAccFollowNode1" presStyleIdx="0" presStyleCnt="2" custScaleY="137751">
        <dgm:presLayoutVars>
          <dgm:bulletEnabled val="1"/>
        </dgm:presLayoutVars>
      </dgm:prSet>
      <dgm:spPr>
        <a:prstGeom prst="upDownArrow">
          <a:avLst/>
        </a:prstGeom>
      </dgm:spPr>
      <dgm:t>
        <a:bodyPr/>
        <a:lstStyle/>
        <a:p>
          <a:endParaRPr lang="de-CH"/>
        </a:p>
      </dgm:t>
    </dgm:pt>
    <dgm:pt modelId="{565D9F7F-72D2-4F5C-96DE-6269F95D8DDF}" type="pres">
      <dgm:prSet presAssocID="{A73F6F48-3AD8-4DE1-AA76-E911D07CAAA7}" presName="ThreeConn_2-3" presStyleLbl="fgAccFollowNode1" presStyleIdx="1" presStyleCnt="2" custScaleY="130278">
        <dgm:presLayoutVars>
          <dgm:bulletEnabled val="1"/>
        </dgm:presLayoutVars>
      </dgm:prSet>
      <dgm:spPr>
        <a:prstGeom prst="upDownArrow">
          <a:avLst/>
        </a:prstGeom>
      </dgm:spPr>
      <dgm:t>
        <a:bodyPr/>
        <a:lstStyle/>
        <a:p>
          <a:endParaRPr lang="de-CH"/>
        </a:p>
      </dgm:t>
    </dgm:pt>
    <dgm:pt modelId="{13CD78AA-0345-423F-B575-D4C6AAE5A1E6}" type="pres">
      <dgm:prSet presAssocID="{A73F6F48-3AD8-4DE1-AA76-E911D07CAAA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6605ABD-D875-4F76-AB2A-95D8A134FB25}" type="pres">
      <dgm:prSet presAssocID="{A73F6F48-3AD8-4DE1-AA76-E911D07CAAA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01F9B6D-FD13-4828-BAA7-990284E118F2}" type="pres">
      <dgm:prSet presAssocID="{A73F6F48-3AD8-4DE1-AA76-E911D07CAAA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99F74E01-8F4C-4546-84ED-57FAA35C9F07}" srcId="{A73F6F48-3AD8-4DE1-AA76-E911D07CAAA7}" destId="{D9D5F266-CD24-458B-9BF0-2872E3EBE98B}" srcOrd="2" destOrd="0" parTransId="{2F1B24A6-134D-4380-B251-2D910C182862}" sibTransId="{68BEF325-AD9B-4307-92B9-A7533AA8C117}"/>
    <dgm:cxn modelId="{19AB811A-964B-4782-B1D8-511CF7FDC685}" type="presOf" srcId="{D9D5F266-CD24-458B-9BF0-2872E3EBE98B}" destId="{F01F9B6D-FD13-4828-BAA7-990284E118F2}" srcOrd="1" destOrd="0" presId="urn:microsoft.com/office/officeart/2005/8/layout/vProcess5"/>
    <dgm:cxn modelId="{D488C46D-D8D4-432B-82A3-6CDD89E7A254}" type="presOf" srcId="{A73F6F48-3AD8-4DE1-AA76-E911D07CAAA7}" destId="{CE4E3F29-5B92-45CA-B039-F8DFDE19C245}" srcOrd="0" destOrd="0" presId="urn:microsoft.com/office/officeart/2005/8/layout/vProcess5"/>
    <dgm:cxn modelId="{E59C5927-F9B9-404D-8E5C-AAB808CD72C4}" type="presOf" srcId="{9DA4C19D-CFE3-4AF0-94AD-B16DE3A0524F}" destId="{565D9F7F-72D2-4F5C-96DE-6269F95D8DDF}" srcOrd="0" destOrd="0" presId="urn:microsoft.com/office/officeart/2005/8/layout/vProcess5"/>
    <dgm:cxn modelId="{0B75CE4B-EFBC-4F37-9B83-F66255182B4D}" type="presOf" srcId="{D3252297-CB2C-40F7-A135-141CC47C426A}" destId="{F6605ABD-D875-4F76-AB2A-95D8A134FB25}" srcOrd="1" destOrd="0" presId="urn:microsoft.com/office/officeart/2005/8/layout/vProcess5"/>
    <dgm:cxn modelId="{47EA08F2-6442-45DD-8DC7-50B4B915FCB2}" srcId="{A73F6F48-3AD8-4DE1-AA76-E911D07CAAA7}" destId="{C1547BDA-89F2-4BA4-BB67-D19DFB0BF717}" srcOrd="0" destOrd="0" parTransId="{0A8492DF-43E7-4B63-9A7A-E8333EC8A37D}" sibTransId="{6496891F-48F0-4F2C-A7E1-69FFC27551BF}"/>
    <dgm:cxn modelId="{B5B16D58-AC71-446B-9143-BC20EEA2D661}" type="presOf" srcId="{6496891F-48F0-4F2C-A7E1-69FFC27551BF}" destId="{7DBCF422-DBD3-45C3-B1C1-A173457B65C9}" srcOrd="0" destOrd="0" presId="urn:microsoft.com/office/officeart/2005/8/layout/vProcess5"/>
    <dgm:cxn modelId="{F343BC8A-E8C2-4160-BC49-C5C1B7B28090}" srcId="{A73F6F48-3AD8-4DE1-AA76-E911D07CAAA7}" destId="{D3252297-CB2C-40F7-A135-141CC47C426A}" srcOrd="1" destOrd="0" parTransId="{3D53774C-2AF4-4B62-86DB-4167ADC7BE27}" sibTransId="{9DA4C19D-CFE3-4AF0-94AD-B16DE3A0524F}"/>
    <dgm:cxn modelId="{991AB144-2881-4A36-AC49-945E62585888}" type="presOf" srcId="{D3252297-CB2C-40F7-A135-141CC47C426A}" destId="{08D9C15E-CC2B-4A61-8696-15DD62EE9DBC}" srcOrd="0" destOrd="0" presId="urn:microsoft.com/office/officeart/2005/8/layout/vProcess5"/>
    <dgm:cxn modelId="{93132D72-5D9F-4E7C-AED8-E70BFB3DE197}" type="presOf" srcId="{C1547BDA-89F2-4BA4-BB67-D19DFB0BF717}" destId="{13CD78AA-0345-423F-B575-D4C6AAE5A1E6}" srcOrd="1" destOrd="0" presId="urn:microsoft.com/office/officeart/2005/8/layout/vProcess5"/>
    <dgm:cxn modelId="{C644CE42-7A2C-495A-96E9-A43B1119D9CA}" type="presOf" srcId="{C1547BDA-89F2-4BA4-BB67-D19DFB0BF717}" destId="{786F7B23-C271-4573-B25F-27BCD22D8A64}" srcOrd="0" destOrd="0" presId="urn:microsoft.com/office/officeart/2005/8/layout/vProcess5"/>
    <dgm:cxn modelId="{57500AA5-532F-44F4-983C-4EA9FE51F566}" type="presOf" srcId="{D9D5F266-CD24-458B-9BF0-2872E3EBE98B}" destId="{8A565DD0-5A1E-4C74-A89C-50F05215D18F}" srcOrd="0" destOrd="0" presId="urn:microsoft.com/office/officeart/2005/8/layout/vProcess5"/>
    <dgm:cxn modelId="{105E009F-4BF5-4EFA-A85A-BA8B86397281}" type="presParOf" srcId="{CE4E3F29-5B92-45CA-B039-F8DFDE19C245}" destId="{3A6B493A-1FEA-42C6-A28E-CF5A62644E42}" srcOrd="0" destOrd="0" presId="urn:microsoft.com/office/officeart/2005/8/layout/vProcess5"/>
    <dgm:cxn modelId="{C2DAA7A7-51C5-43C0-A64C-82CB7D465603}" type="presParOf" srcId="{CE4E3F29-5B92-45CA-B039-F8DFDE19C245}" destId="{786F7B23-C271-4573-B25F-27BCD22D8A64}" srcOrd="1" destOrd="0" presId="urn:microsoft.com/office/officeart/2005/8/layout/vProcess5"/>
    <dgm:cxn modelId="{677A452E-5C8E-46B9-84FE-17BA308A1CFC}" type="presParOf" srcId="{CE4E3F29-5B92-45CA-B039-F8DFDE19C245}" destId="{08D9C15E-CC2B-4A61-8696-15DD62EE9DBC}" srcOrd="2" destOrd="0" presId="urn:microsoft.com/office/officeart/2005/8/layout/vProcess5"/>
    <dgm:cxn modelId="{1A05C8CA-EE3B-4D75-957D-C06A35F53FE6}" type="presParOf" srcId="{CE4E3F29-5B92-45CA-B039-F8DFDE19C245}" destId="{8A565DD0-5A1E-4C74-A89C-50F05215D18F}" srcOrd="3" destOrd="0" presId="urn:microsoft.com/office/officeart/2005/8/layout/vProcess5"/>
    <dgm:cxn modelId="{A96D312A-7A6D-4B5C-AA01-34D259332A2E}" type="presParOf" srcId="{CE4E3F29-5B92-45CA-B039-F8DFDE19C245}" destId="{7DBCF422-DBD3-45C3-B1C1-A173457B65C9}" srcOrd="4" destOrd="0" presId="urn:microsoft.com/office/officeart/2005/8/layout/vProcess5"/>
    <dgm:cxn modelId="{37D9010E-FEB8-4E03-BD46-A665AECAEC41}" type="presParOf" srcId="{CE4E3F29-5B92-45CA-B039-F8DFDE19C245}" destId="{565D9F7F-72D2-4F5C-96DE-6269F95D8DDF}" srcOrd="5" destOrd="0" presId="urn:microsoft.com/office/officeart/2005/8/layout/vProcess5"/>
    <dgm:cxn modelId="{F0844B8B-68BE-4976-AFF8-CC3B2A5658C3}" type="presParOf" srcId="{CE4E3F29-5B92-45CA-B039-F8DFDE19C245}" destId="{13CD78AA-0345-423F-B575-D4C6AAE5A1E6}" srcOrd="6" destOrd="0" presId="urn:microsoft.com/office/officeart/2005/8/layout/vProcess5"/>
    <dgm:cxn modelId="{C8D339BB-2D52-4805-B3AD-5B021A73290A}" type="presParOf" srcId="{CE4E3F29-5B92-45CA-B039-F8DFDE19C245}" destId="{F6605ABD-D875-4F76-AB2A-95D8A134FB25}" srcOrd="7" destOrd="0" presId="urn:microsoft.com/office/officeart/2005/8/layout/vProcess5"/>
    <dgm:cxn modelId="{15AE935A-337E-4EC3-92D6-F7403100B02E}" type="presParOf" srcId="{CE4E3F29-5B92-45CA-B039-F8DFDE19C245}" destId="{F01F9B6D-FD13-4828-BAA7-990284E118F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F7B23-C271-4573-B25F-27BCD22D8A64}">
      <dsp:nvSpPr>
        <dsp:cNvPr id="0" name=""/>
        <dsp:cNvSpPr/>
      </dsp:nvSpPr>
      <dsp:spPr>
        <a:xfrm>
          <a:off x="0" y="0"/>
          <a:ext cx="7221855" cy="1458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>
              <a:solidFill>
                <a:schemeClr val="tx1"/>
              </a:solidFill>
            </a:rPr>
            <a:t>Középpontban az ügyfél</a:t>
          </a:r>
          <a:endParaRPr lang="de-CH" sz="2700" kern="1200" dirty="0">
            <a:solidFill>
              <a:schemeClr val="tx1"/>
            </a:solidFill>
          </a:endParaRPr>
        </a:p>
      </dsp:txBody>
      <dsp:txXfrm>
        <a:off x="42711" y="42711"/>
        <a:ext cx="5648260" cy="1372855"/>
      </dsp:txXfrm>
    </dsp:sp>
    <dsp:sp modelId="{08D9C15E-CC2B-4A61-8696-15DD62EE9DBC}">
      <dsp:nvSpPr>
        <dsp:cNvPr id="0" name=""/>
        <dsp:cNvSpPr/>
      </dsp:nvSpPr>
      <dsp:spPr>
        <a:xfrm>
          <a:off x="637222" y="1701323"/>
          <a:ext cx="7221855" cy="1458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>
              <a:solidFill>
                <a:schemeClr val="tx1"/>
              </a:solidFill>
            </a:rPr>
            <a:t>Középpontban az innovatív megoldások a biztonság és a hatékonyság terén</a:t>
          </a:r>
          <a:endParaRPr lang="de-CH" sz="2700" kern="1200" dirty="0">
            <a:solidFill>
              <a:schemeClr val="tx1"/>
            </a:solidFill>
          </a:endParaRPr>
        </a:p>
      </dsp:txBody>
      <dsp:txXfrm>
        <a:off x="679933" y="1744034"/>
        <a:ext cx="5551330" cy="1372855"/>
      </dsp:txXfrm>
    </dsp:sp>
    <dsp:sp modelId="{8A565DD0-5A1E-4C74-A89C-50F05215D18F}">
      <dsp:nvSpPr>
        <dsp:cNvPr id="0" name=""/>
        <dsp:cNvSpPr/>
      </dsp:nvSpPr>
      <dsp:spPr>
        <a:xfrm>
          <a:off x="1274444" y="3402647"/>
          <a:ext cx="7221855" cy="1458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>
              <a:solidFill>
                <a:schemeClr val="tx1"/>
              </a:solidFill>
            </a:rPr>
            <a:t>Középpontban a függetlenség és az értékorientált növekedés</a:t>
          </a:r>
          <a:endParaRPr lang="de-CH" sz="2700" kern="1200" dirty="0">
            <a:solidFill>
              <a:schemeClr val="tx1"/>
            </a:solidFill>
          </a:endParaRPr>
        </a:p>
      </dsp:txBody>
      <dsp:txXfrm>
        <a:off x="1317155" y="3445358"/>
        <a:ext cx="5551330" cy="1372855"/>
      </dsp:txXfrm>
    </dsp:sp>
    <dsp:sp modelId="{7DBCF422-DBD3-45C3-B1C1-A173457B65C9}">
      <dsp:nvSpPr>
        <dsp:cNvPr id="0" name=""/>
        <dsp:cNvSpPr/>
      </dsp:nvSpPr>
      <dsp:spPr>
        <a:xfrm>
          <a:off x="6273974" y="926943"/>
          <a:ext cx="947880" cy="1305714"/>
        </a:xfrm>
        <a:prstGeom prst="upDownArrow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>
          <a:outerShdw blurRad="114300" dist="508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3500" kern="1200"/>
        </a:p>
      </dsp:txBody>
      <dsp:txXfrm>
        <a:off x="6510944" y="1163913"/>
        <a:ext cx="473940" cy="831774"/>
      </dsp:txXfrm>
    </dsp:sp>
    <dsp:sp modelId="{565D9F7F-72D2-4F5C-96DE-6269F95D8DDF}">
      <dsp:nvSpPr>
        <dsp:cNvPr id="0" name=""/>
        <dsp:cNvSpPr/>
      </dsp:nvSpPr>
      <dsp:spPr>
        <a:xfrm>
          <a:off x="6911197" y="2653962"/>
          <a:ext cx="947880" cy="1234879"/>
        </a:xfrm>
        <a:prstGeom prst="upDownArrow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114300" dist="508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3500" kern="1200"/>
        </a:p>
      </dsp:txBody>
      <dsp:txXfrm>
        <a:off x="7148167" y="2890932"/>
        <a:ext cx="473940" cy="760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6EA9F-3577-4540-83DA-D5DFD81854AC}" type="datetimeFigureOut">
              <a:rPr lang="de-CH" smtClean="0"/>
              <a:t>24.11.2016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FBC4-69A4-4EBF-B232-6752D8549F0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3585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2F414-907C-4F6B-9785-29185EB98B22}" type="datetimeFigureOut">
              <a:rPr lang="de-CH" smtClean="0"/>
              <a:t>24.11.2016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04A5F-9B37-4326-8B00-5B8C178E982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4356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901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099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92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468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23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04A5F-9B37-4326-8B00-5B8C178E982B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748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4543425"/>
            <a:ext cx="9144000" cy="23145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9144000" cy="13763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3374" y="4677583"/>
            <a:ext cx="8486776" cy="483028"/>
          </a:xfrm>
        </p:spPr>
        <p:txBody>
          <a:bodyPr anchor="t">
            <a:noAutofit/>
          </a:bodyPr>
          <a:lstStyle>
            <a:lvl1pPr algn="l">
              <a:defRPr sz="3600" spc="-100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3375" y="5966619"/>
            <a:ext cx="8507026" cy="527841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spc="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 smtClean="0"/>
              <a:t>Formatvorlage des Untertitelmasters </a:t>
            </a:r>
          </a:p>
          <a:p>
            <a:r>
              <a:rPr lang="de-DE" dirty="0" smtClean="0"/>
              <a:t>durch Klicken bearbeiten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1" y="234033"/>
            <a:ext cx="2592000" cy="372422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0" y="733425"/>
            <a:ext cx="9144000" cy="3816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05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ob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323851" y="1384716"/>
            <a:ext cx="8496298" cy="237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3851" y="1384715"/>
            <a:ext cx="8496298" cy="2376000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333375" y="3870326"/>
            <a:ext cx="8496299" cy="2376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983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ob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323851" y="1384716"/>
            <a:ext cx="8496298" cy="237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3851" y="1384715"/>
            <a:ext cx="8496298" cy="2376000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333375" y="3870326"/>
            <a:ext cx="4176713" cy="2376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4652964" y="3870326"/>
            <a:ext cx="4176000" cy="2376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3428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unt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49" y="1376363"/>
            <a:ext cx="8496299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23848" y="3860800"/>
            <a:ext cx="8496301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48" y="3860800"/>
            <a:ext cx="8496301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425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unt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4176714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23848" y="3860800"/>
            <a:ext cx="8496301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48" y="3860800"/>
            <a:ext cx="8496301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643438" y="1376363"/>
            <a:ext cx="4176714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7658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04025" y="6536151"/>
            <a:ext cx="201612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3849" y="6536151"/>
            <a:ext cx="6335713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12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261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04025" y="6536151"/>
            <a:ext cx="201612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3849" y="6536151"/>
            <a:ext cx="6335713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12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450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-4762" y="1125538"/>
            <a:ext cx="9144000" cy="5327650"/>
          </a:xfrm>
        </p:spPr>
        <p:txBody>
          <a:bodyPr/>
          <a:lstStyle/>
          <a:p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04025" y="6536151"/>
            <a:ext cx="201612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dirty="0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3849" y="6536151"/>
            <a:ext cx="6335713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700"/>
            </a:lvl1pPr>
          </a:lstStyle>
          <a:p>
            <a:r>
              <a:rPr lang="en-US" dirty="0" smtClean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44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-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4176714" cy="48609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4643438" y="1376363"/>
            <a:ext cx="4176712" cy="48609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1376363"/>
            <a:ext cx="4176712" cy="4860925"/>
          </a:xfrm>
        </p:spPr>
        <p:txBody>
          <a:bodyPr anchor="t"/>
          <a:lstStyle>
            <a:lvl1pPr marL="0" indent="0" algn="ctr">
              <a:lnSpc>
                <a:spcPts val="16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676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-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43438" y="1376363"/>
            <a:ext cx="4176714" cy="486092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328613" y="1376363"/>
            <a:ext cx="4176712" cy="48609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8613" y="1376362"/>
            <a:ext cx="4176712" cy="4860925"/>
          </a:xfrm>
        </p:spPr>
        <p:txBody>
          <a:bodyPr anchor="t"/>
          <a:lstStyle>
            <a:lvl1pPr marL="0" indent="0" algn="ctr">
              <a:lnSpc>
                <a:spcPts val="16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545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2016125" cy="48609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2484438" y="1376363"/>
            <a:ext cx="6335712" cy="48609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484438" y="1376363"/>
            <a:ext cx="6335712" cy="4860925"/>
          </a:xfrm>
        </p:spPr>
        <p:txBody>
          <a:bodyPr anchor="t"/>
          <a:lstStyle>
            <a:lvl1pPr marL="0" indent="0" algn="ctr">
              <a:lnSpc>
                <a:spcPts val="16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511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ch - Text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4176714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4643438" y="1376363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1376363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23849" y="3860800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49" y="3860800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643438" y="3860800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643438" y="3860800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575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ch - Text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43438" y="3860801"/>
            <a:ext cx="4176714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4643438" y="1376363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1376363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23849" y="3860800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49" y="3860800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323851" y="1376363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23851" y="1376363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469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ch - Text diago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4176714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4643438" y="1376363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1376363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23849" y="3860800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49" y="3860800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643438" y="3860801"/>
            <a:ext cx="4176712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765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ach - Text diagon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643438" y="1384715"/>
            <a:ext cx="4176715" cy="2376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323851" y="1384715"/>
            <a:ext cx="4176712" cy="237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3851" y="1384715"/>
            <a:ext cx="4176712" cy="2376000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4643438" y="3860800"/>
            <a:ext cx="4176712" cy="237648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643438" y="3860800"/>
            <a:ext cx="4176712" cy="2376487"/>
          </a:xfrm>
        </p:spPr>
        <p:txBody>
          <a:bodyPr anchor="t"/>
          <a:lstStyle>
            <a:lvl1pPr marL="0" indent="0" algn="ctr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endParaRPr lang="de-CH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333376" y="3859628"/>
            <a:ext cx="4176712" cy="237648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245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 userDrawn="1"/>
        </p:nvSpPr>
        <p:spPr>
          <a:xfrm>
            <a:off x="0" y="512763"/>
            <a:ext cx="9144000" cy="612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512763"/>
            <a:ext cx="8496300" cy="612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376362"/>
            <a:ext cx="8496300" cy="4860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04025" y="6536151"/>
            <a:ext cx="201612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spc="0" baseline="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60276"/>
            <a:ext cx="1404000" cy="201730"/>
          </a:xfrm>
          <a:prstGeom prst="rect">
            <a:avLst/>
          </a:prstGeom>
        </p:spPr>
      </p:pic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23849" y="6536151"/>
            <a:ext cx="6335713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800" spc="0" baseline="0"/>
            </a:lvl1pPr>
          </a:lstStyle>
          <a:p>
            <a:r>
              <a:rPr lang="en-US" dirty="0" smtClean="0"/>
              <a:t>This information is intended for the recipient’s use only and should not be cited, reproduced or distributed to any third party without the prior consent of the authors.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59" r:id="rId8"/>
    <p:sldLayoutId id="2147483661" r:id="rId9"/>
    <p:sldLayoutId id="2147483662" r:id="rId10"/>
    <p:sldLayoutId id="2147483664" r:id="rId11"/>
    <p:sldLayoutId id="2147483663" r:id="rId12"/>
    <p:sldLayoutId id="2147483665" r:id="rId13"/>
    <p:sldLayoutId id="2147483650" r:id="rId14"/>
    <p:sldLayoutId id="214748365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 spc="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6858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323" userDrawn="1">
          <p15:clr>
            <a:srgbClr val="F26B43"/>
          </p15:clr>
        </p15:guide>
        <p15:guide id="4" orient="horz" pos="709" userDrawn="1">
          <p15:clr>
            <a:srgbClr val="F26B43"/>
          </p15:clr>
        </p15:guide>
        <p15:guide id="7" pos="1474" userDrawn="1">
          <p15:clr>
            <a:srgbClr val="F26B43"/>
          </p15:clr>
        </p15:guide>
        <p15:guide id="8" pos="1565" userDrawn="1">
          <p15:clr>
            <a:srgbClr val="F26B43"/>
          </p15:clr>
        </p15:guide>
        <p15:guide id="9" pos="2835" userDrawn="1">
          <p15:clr>
            <a:srgbClr val="F26B43"/>
          </p15:clr>
        </p15:guide>
        <p15:guide id="10" pos="2925" userDrawn="1">
          <p15:clr>
            <a:srgbClr val="F26B43"/>
          </p15:clr>
        </p15:guide>
        <p15:guide id="11" pos="4195" userDrawn="1">
          <p15:clr>
            <a:srgbClr val="F26B43"/>
          </p15:clr>
        </p15:guide>
        <p15:guide id="12" pos="4286" userDrawn="1">
          <p15:clr>
            <a:srgbClr val="F26B43"/>
          </p15:clr>
        </p15:guide>
        <p15:guide id="13" pos="5556" userDrawn="1">
          <p15:clr>
            <a:srgbClr val="F26B43"/>
          </p15:clr>
        </p15:guide>
        <p15:guide id="14" orient="horz" pos="2364" userDrawn="1">
          <p15:clr>
            <a:srgbClr val="F26B43"/>
          </p15:clr>
        </p15:guide>
        <p15:guide id="15" orient="horz" pos="2432" userDrawn="1">
          <p15:clr>
            <a:srgbClr val="F26B43"/>
          </p15:clr>
        </p15:guide>
        <p15:guide id="16" orient="horz" pos="3929" userDrawn="1">
          <p15:clr>
            <a:srgbClr val="F26B43"/>
          </p15:clr>
        </p15:guide>
        <p15:guide id="17" orient="horz" pos="867" userDrawn="1">
          <p15:clr>
            <a:srgbClr val="F26B43"/>
          </p15:clr>
        </p15:guide>
        <p15:guide id="18" pos="204" userDrawn="1">
          <p15:clr>
            <a:srgbClr val="F26B43"/>
          </p15:clr>
        </p15:guide>
        <p15:guide id="20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pc="-100" dirty="0" smtClean="0"/>
              <a:t>Wascosa – </a:t>
            </a:r>
            <a:r>
              <a:rPr lang="hu-HU" dirty="0"/>
              <a:t>Tehervagon-rendszerek</a:t>
            </a:r>
            <a:endParaRPr lang="de-CH" spc="-1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CH" sz="2200" dirty="0" smtClean="0"/>
              <a:t>Meeting at MVMS</a:t>
            </a:r>
          </a:p>
          <a:p>
            <a:r>
              <a:rPr lang="de-CH" sz="2200" smtClean="0"/>
              <a:t>Peter </a:t>
            </a:r>
            <a:r>
              <a:rPr lang="de-CH" sz="2200" dirty="0" err="1"/>
              <a:t>B</a:t>
            </a:r>
            <a:r>
              <a:rPr lang="de-CH" sz="2200" smtClean="0"/>
              <a:t>alzer</a:t>
            </a:r>
            <a:r>
              <a:rPr lang="de-CH" sz="2200" dirty="0" smtClean="0"/>
              <a:t>, CEO Wascosa AG</a:t>
            </a:r>
          </a:p>
          <a:p>
            <a:r>
              <a:rPr lang="de-CH" sz="2200" dirty="0" smtClean="0"/>
              <a:t>Budapest, 25 November 2016</a:t>
            </a:r>
            <a:endParaRPr lang="de-CH" sz="2200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0" y="728700"/>
            <a:ext cx="9144000" cy="3816424"/>
          </a:xfrm>
        </p:spPr>
      </p:pic>
    </p:spTree>
    <p:extLst>
      <p:ext uri="{BB962C8B-B14F-4D97-AF65-F5344CB8AC3E}">
        <p14:creationId xmlns:p14="http://schemas.microsoft.com/office/powerpoint/2010/main" val="548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23850" y="2203450"/>
            <a:ext cx="8503145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 err="1">
                <a:solidFill>
                  <a:schemeClr val="tx1"/>
                </a:solidFill>
              </a:rPr>
              <a:t>Intermodális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kocsik</a:t>
            </a:r>
            <a:endParaRPr lang="de-CH" sz="2400" dirty="0">
              <a:solidFill>
                <a:schemeClr val="tx1"/>
              </a:solidFill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743" y="2102274"/>
            <a:ext cx="2124000" cy="106200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334" y="2256535"/>
            <a:ext cx="1800000" cy="900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Kocsiparkunk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323849" y="1376363"/>
            <a:ext cx="8496301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 err="1">
                <a:solidFill>
                  <a:schemeClr val="tx1"/>
                </a:solidFill>
              </a:rPr>
              <a:t>Tartálykocsik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23848" y="3033713"/>
            <a:ext cx="8496301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100" dirty="0" err="1">
                <a:solidFill>
                  <a:schemeClr val="tx1"/>
                </a:solidFill>
              </a:rPr>
              <a:t>Poranyag</a:t>
            </a:r>
            <a:r>
              <a:rPr lang="de-CH" sz="2100" dirty="0">
                <a:solidFill>
                  <a:schemeClr val="tx1"/>
                </a:solidFill>
              </a:rPr>
              <a:t> </a:t>
            </a:r>
            <a:r>
              <a:rPr lang="de-CH" sz="2100" dirty="0" err="1">
                <a:solidFill>
                  <a:schemeClr val="tx1"/>
                </a:solidFill>
              </a:rPr>
              <a:t>szállító</a:t>
            </a:r>
            <a:r>
              <a:rPr lang="de-CH" sz="2100" dirty="0">
                <a:solidFill>
                  <a:schemeClr val="tx1"/>
                </a:solidFill>
              </a:rPr>
              <a:t> </a:t>
            </a:r>
            <a:r>
              <a:rPr lang="de-CH" sz="2100" dirty="0" err="1">
                <a:solidFill>
                  <a:schemeClr val="tx1"/>
                </a:solidFill>
              </a:rPr>
              <a:t>kocsik</a:t>
            </a:r>
            <a:endParaRPr lang="de-CH" sz="21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3847" y="3860800"/>
            <a:ext cx="8503144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900" dirty="0" err="1">
                <a:solidFill>
                  <a:schemeClr val="tx1"/>
                </a:solidFill>
              </a:rPr>
              <a:t>Ömlesztett</a:t>
            </a:r>
            <a:r>
              <a:rPr lang="de-CH" sz="1900" dirty="0">
                <a:solidFill>
                  <a:schemeClr val="tx1"/>
                </a:solidFill>
              </a:rPr>
              <a:t> </a:t>
            </a:r>
            <a:r>
              <a:rPr lang="de-CH" sz="1900" dirty="0" err="1">
                <a:solidFill>
                  <a:schemeClr val="tx1"/>
                </a:solidFill>
              </a:rPr>
              <a:t>anyagot</a:t>
            </a:r>
            <a:r>
              <a:rPr lang="de-CH" sz="1900" dirty="0">
                <a:solidFill>
                  <a:schemeClr val="tx1"/>
                </a:solidFill>
              </a:rPr>
              <a:t> </a:t>
            </a:r>
            <a:r>
              <a:rPr lang="de-CH" sz="1900" dirty="0" err="1">
                <a:solidFill>
                  <a:schemeClr val="tx1"/>
                </a:solidFill>
              </a:rPr>
              <a:t>szállító</a:t>
            </a:r>
            <a:r>
              <a:rPr lang="de-CH" sz="1900" dirty="0">
                <a:solidFill>
                  <a:schemeClr val="tx1"/>
                </a:solidFill>
              </a:rPr>
              <a:t> </a:t>
            </a:r>
            <a:r>
              <a:rPr lang="de-CH" sz="1900" dirty="0" err="1">
                <a:solidFill>
                  <a:schemeClr val="tx1"/>
                </a:solidFill>
              </a:rPr>
              <a:t>kocsik</a:t>
            </a:r>
            <a:endParaRPr lang="de-CH" sz="19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3847" y="4687887"/>
            <a:ext cx="8503148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 err="1">
                <a:solidFill>
                  <a:schemeClr val="tx1"/>
                </a:solidFill>
              </a:rPr>
              <a:t>Fedett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kocsik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23845" y="5519625"/>
            <a:ext cx="8503152" cy="7207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 err="1">
                <a:solidFill>
                  <a:schemeClr val="tx1"/>
                </a:solidFill>
              </a:rPr>
              <a:t>Fejlesztések</a:t>
            </a:r>
            <a:endParaRPr lang="de-CH" sz="2400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501" y="3935723"/>
            <a:ext cx="2088000" cy="5119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156" y="5621841"/>
            <a:ext cx="1332000" cy="43545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230" y="4797613"/>
            <a:ext cx="2448000" cy="56944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957" y="3073659"/>
            <a:ext cx="1656000" cy="57136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04" y="1525551"/>
            <a:ext cx="1404000" cy="41796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916" y="1529497"/>
            <a:ext cx="1569687" cy="432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691" y="1520788"/>
            <a:ext cx="1578445" cy="432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185" y="1502201"/>
            <a:ext cx="1476000" cy="467768"/>
          </a:xfrm>
          <a:prstGeom prst="rect">
            <a:avLst/>
          </a:prstGeom>
        </p:spPr>
      </p:pic>
      <p:cxnSp>
        <p:nvCxnSpPr>
          <p:cNvPr id="27" name="Gerader Verbinder 26"/>
          <p:cNvCxnSpPr/>
          <p:nvPr/>
        </p:nvCxnSpPr>
        <p:spPr>
          <a:xfrm>
            <a:off x="2772332" y="1935418"/>
            <a:ext cx="604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5" y="2088367"/>
            <a:ext cx="1224000" cy="612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779" y="2086982"/>
            <a:ext cx="1224000" cy="612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743" y="2104613"/>
            <a:ext cx="1224000" cy="612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060848"/>
            <a:ext cx="1224000" cy="61200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287" y="3094059"/>
            <a:ext cx="1390909" cy="6120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5526003"/>
            <a:ext cx="1296000" cy="2835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5875952"/>
            <a:ext cx="1296000" cy="353132"/>
          </a:xfrm>
          <a:prstGeom prst="rect">
            <a:avLst/>
          </a:prstGeom>
        </p:spPr>
      </p:pic>
      <p:cxnSp>
        <p:nvCxnSpPr>
          <p:cNvPr id="38" name="Gerader Verbinder 37"/>
          <p:cNvCxnSpPr/>
          <p:nvPr/>
        </p:nvCxnSpPr>
        <p:spPr>
          <a:xfrm>
            <a:off x="4392472" y="6053345"/>
            <a:ext cx="442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>
            <a:off x="2873501" y="3614886"/>
            <a:ext cx="1800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>
            <a:off x="3821743" y="4447700"/>
            <a:ext cx="230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/>
        </p:nvCxnSpPr>
        <p:spPr>
          <a:xfrm>
            <a:off x="2875306" y="5277398"/>
            <a:ext cx="24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996" y="4606413"/>
            <a:ext cx="1720237" cy="8601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980" y="5631918"/>
            <a:ext cx="1548000" cy="425374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618350"/>
            <a:ext cx="1476000" cy="4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Amiben</a:t>
            </a:r>
            <a:r>
              <a:rPr lang="de-CH" dirty="0"/>
              <a:t> </a:t>
            </a:r>
            <a:r>
              <a:rPr lang="de-CH" dirty="0" err="1"/>
              <a:t>elsők</a:t>
            </a:r>
            <a:r>
              <a:rPr lang="de-CH" dirty="0"/>
              <a:t> </a:t>
            </a:r>
            <a:r>
              <a:rPr lang="de-CH" dirty="0" err="1"/>
              <a:t>vagyunk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800" dirty="0">
                <a:solidFill>
                  <a:schemeClr val="accent1"/>
                </a:solidFill>
              </a:rPr>
              <a:t>Wascosa </a:t>
            </a:r>
            <a:r>
              <a:rPr lang="de-CH" sz="2800" dirty="0" err="1">
                <a:solidFill>
                  <a:schemeClr val="accent1"/>
                </a:solidFill>
              </a:rPr>
              <a:t>rendelkezik</a:t>
            </a:r>
            <a:r>
              <a:rPr lang="de-CH" sz="2800" dirty="0">
                <a:solidFill>
                  <a:schemeClr val="accent1"/>
                </a:solidFill>
              </a:rPr>
              <a:t> a </a:t>
            </a:r>
            <a:r>
              <a:rPr lang="de-CH" sz="2800" dirty="0" err="1">
                <a:solidFill>
                  <a:schemeClr val="accent1"/>
                </a:solidFill>
              </a:rPr>
              <a:t>legmodernebb</a:t>
            </a:r>
            <a:r>
              <a:rPr lang="de-CH" sz="2800" dirty="0">
                <a:solidFill>
                  <a:schemeClr val="accent1"/>
                </a:solidFill>
              </a:rPr>
              <a:t> </a:t>
            </a:r>
            <a:r>
              <a:rPr lang="de-CH" sz="2800" dirty="0" err="1">
                <a:solidFill>
                  <a:schemeClr val="accent1"/>
                </a:solidFill>
              </a:rPr>
              <a:t>teherkocsi</a:t>
            </a:r>
            <a:r>
              <a:rPr lang="de-CH" sz="2800" dirty="0">
                <a:solidFill>
                  <a:schemeClr val="accent1"/>
                </a:solidFill>
              </a:rPr>
              <a:t> </a:t>
            </a:r>
            <a:r>
              <a:rPr lang="de-CH" sz="2800" dirty="0" err="1">
                <a:solidFill>
                  <a:schemeClr val="accent1"/>
                </a:solidFill>
              </a:rPr>
              <a:t>flottával</a:t>
            </a:r>
            <a:r>
              <a:rPr lang="de-CH" sz="2800" dirty="0">
                <a:solidFill>
                  <a:schemeClr val="accent1"/>
                </a:solidFill>
              </a:rPr>
              <a:t> </a:t>
            </a:r>
            <a:r>
              <a:rPr lang="de-CH" sz="2800" dirty="0" err="1">
                <a:solidFill>
                  <a:schemeClr val="accent1"/>
                </a:solidFill>
              </a:rPr>
              <a:t>Európában</a:t>
            </a:r>
            <a:endParaRPr lang="de-CH" sz="2800" dirty="0">
              <a:solidFill>
                <a:schemeClr val="accent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A </a:t>
            </a:r>
            <a:r>
              <a:rPr lang="de-CH" dirty="0" err="1"/>
              <a:t>kocsik</a:t>
            </a:r>
            <a:r>
              <a:rPr lang="de-CH" dirty="0"/>
              <a:t> 50 %-a 5 </a:t>
            </a:r>
            <a:r>
              <a:rPr lang="de-CH" dirty="0" err="1"/>
              <a:t>éves</a:t>
            </a:r>
            <a:r>
              <a:rPr lang="de-CH" dirty="0"/>
              <a:t>, </a:t>
            </a:r>
            <a:r>
              <a:rPr lang="de-CH" dirty="0" err="1"/>
              <a:t>vagy</a:t>
            </a:r>
            <a:r>
              <a:rPr lang="de-CH" dirty="0"/>
              <a:t> </a:t>
            </a:r>
            <a:r>
              <a:rPr lang="de-CH" dirty="0" err="1"/>
              <a:t>annál</a:t>
            </a:r>
            <a:r>
              <a:rPr lang="de-CH" dirty="0"/>
              <a:t> </a:t>
            </a:r>
            <a:r>
              <a:rPr lang="de-CH" dirty="0" err="1"/>
              <a:t>fiatalabb</a:t>
            </a:r>
            <a:endParaRPr lang="de-CH" dirty="0"/>
          </a:p>
          <a:p>
            <a:endParaRPr lang="de-CH" dirty="0"/>
          </a:p>
          <a:p>
            <a:r>
              <a:rPr lang="de-CH" dirty="0"/>
              <a:t>A </a:t>
            </a:r>
            <a:r>
              <a:rPr lang="de-CH" dirty="0" err="1"/>
              <a:t>kocsik</a:t>
            </a:r>
            <a:r>
              <a:rPr lang="de-CH" dirty="0"/>
              <a:t> </a:t>
            </a:r>
            <a:r>
              <a:rPr lang="de-CH" dirty="0" err="1"/>
              <a:t>átlagéletkora</a:t>
            </a:r>
            <a:r>
              <a:rPr lang="de-CH" dirty="0"/>
              <a:t> 12,9 </a:t>
            </a:r>
            <a:r>
              <a:rPr lang="de-CH" dirty="0" err="1"/>
              <a:t>év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/>
      </p:pic>
    </p:spTree>
    <p:extLst>
      <p:ext uri="{BB962C8B-B14F-4D97-AF65-F5344CB8AC3E}">
        <p14:creationId xmlns:p14="http://schemas.microsoft.com/office/powerpoint/2010/main" val="24409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 </a:t>
            </a:r>
            <a:r>
              <a:rPr lang="de-CH" dirty="0" err="1"/>
              <a:t>sikerünk</a:t>
            </a:r>
            <a:r>
              <a:rPr lang="de-CH" dirty="0"/>
              <a:t>: </a:t>
            </a:r>
            <a:r>
              <a:rPr lang="de-CH" dirty="0" err="1"/>
              <a:t>Fejlesztés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14" name="Textplatzhalter 6"/>
          <p:cNvSpPr txBox="1">
            <a:spLocks/>
          </p:cNvSpPr>
          <p:nvPr/>
        </p:nvSpPr>
        <p:spPr>
          <a:xfrm>
            <a:off x="323850" y="1376363"/>
            <a:ext cx="4176714" cy="23764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1800" dirty="0" smtClean="0"/>
              <a:t>Wascosa </a:t>
            </a:r>
            <a:r>
              <a:rPr lang="de-CH" sz="1800" dirty="0" err="1" smtClean="0"/>
              <a:t>euro</a:t>
            </a:r>
            <a:r>
              <a:rPr lang="de-CH" sz="1800" dirty="0" smtClean="0"/>
              <a:t> tank car®</a:t>
            </a:r>
            <a:endParaRPr lang="de-CH" sz="18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21" y="1753228"/>
            <a:ext cx="2920175" cy="802437"/>
          </a:xfrm>
          <a:prstGeom prst="rect">
            <a:avLst/>
          </a:prstGeom>
        </p:spPr>
      </p:pic>
      <p:sp>
        <p:nvSpPr>
          <p:cNvPr id="16" name="Textplatzhalter 6"/>
          <p:cNvSpPr txBox="1">
            <a:spLocks/>
          </p:cNvSpPr>
          <p:nvPr/>
        </p:nvSpPr>
        <p:spPr>
          <a:xfrm>
            <a:off x="4644008" y="1376772"/>
            <a:ext cx="4176714" cy="23764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1800" dirty="0" smtClean="0"/>
              <a:t>Wascosa flex freight system®</a:t>
            </a:r>
            <a:endParaRPr lang="de-CH" sz="1800" dirty="0"/>
          </a:p>
        </p:txBody>
      </p:sp>
      <p:pic>
        <p:nvPicPr>
          <p:cNvPr id="17" name="Picture 1" descr="K:\Daten-Schmid\flex-freight-system-möglichkeit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994" y="1520788"/>
            <a:ext cx="2411599" cy="11260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platzhalter 6"/>
          <p:cNvSpPr txBox="1">
            <a:spLocks/>
          </p:cNvSpPr>
          <p:nvPr/>
        </p:nvSpPr>
        <p:spPr>
          <a:xfrm>
            <a:off x="319949" y="3861048"/>
            <a:ext cx="4176714" cy="23764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1800" dirty="0" smtClean="0"/>
              <a:t>Wascosa </a:t>
            </a:r>
            <a:r>
              <a:rPr lang="de-CH" sz="1800" dirty="0" err="1" smtClean="0"/>
              <a:t>safe</a:t>
            </a:r>
            <a:r>
              <a:rPr lang="de-CH" sz="1800" dirty="0" smtClean="0"/>
              <a:t> tank car®</a:t>
            </a:r>
            <a:endParaRPr lang="de-CH" sz="1800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11" y="4103656"/>
            <a:ext cx="2902104" cy="948740"/>
          </a:xfrm>
          <a:prstGeom prst="rect">
            <a:avLst/>
          </a:prstGeom>
        </p:spPr>
      </p:pic>
      <p:sp>
        <p:nvSpPr>
          <p:cNvPr id="22" name="Textplatzhalter 6"/>
          <p:cNvSpPr txBox="1">
            <a:spLocks/>
          </p:cNvSpPr>
          <p:nvPr/>
        </p:nvSpPr>
        <p:spPr>
          <a:xfrm>
            <a:off x="4644008" y="3861048"/>
            <a:ext cx="4176714" cy="23764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CH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CH" sz="1800" dirty="0" smtClean="0"/>
              <a:t>Wascosa Hopper </a:t>
            </a:r>
            <a:r>
              <a:rPr lang="de-CH" sz="1800" dirty="0" err="1" smtClean="0"/>
              <a:t>cars</a:t>
            </a:r>
            <a:endParaRPr lang="de-CH" sz="18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305" y="4222331"/>
            <a:ext cx="3420000" cy="8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Wascosa </a:t>
            </a:r>
            <a:r>
              <a:rPr lang="de-CH" dirty="0" err="1"/>
              <a:t>safe</a:t>
            </a:r>
            <a:r>
              <a:rPr lang="de-CH" dirty="0"/>
              <a:t> tank car</a:t>
            </a:r>
            <a:r>
              <a:rPr lang="de-CH" dirty="0" smtClean="0"/>
              <a:t>®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err="1"/>
              <a:t>Optimális</a:t>
            </a:r>
            <a:r>
              <a:rPr lang="de-CH" dirty="0"/>
              <a:t> </a:t>
            </a:r>
            <a:r>
              <a:rPr lang="de-CH" dirty="0" err="1"/>
              <a:t>biztonság</a:t>
            </a:r>
            <a:r>
              <a:rPr lang="de-CH" dirty="0"/>
              <a:t> a </a:t>
            </a:r>
            <a:r>
              <a:rPr lang="de-CH" dirty="0" err="1"/>
              <a:t>veszélyes</a:t>
            </a:r>
            <a:r>
              <a:rPr lang="de-CH" dirty="0"/>
              <a:t> </a:t>
            </a:r>
            <a:r>
              <a:rPr lang="de-CH" dirty="0" err="1"/>
              <a:t>áruk</a:t>
            </a:r>
            <a:r>
              <a:rPr lang="de-CH" dirty="0"/>
              <a:t> </a:t>
            </a:r>
            <a:r>
              <a:rPr lang="de-CH" dirty="0" err="1"/>
              <a:t>fuvarozásában</a:t>
            </a: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err="1"/>
              <a:t>Európa</a:t>
            </a:r>
            <a:r>
              <a:rPr lang="de-CH" dirty="0"/>
              <a:t> 8 </a:t>
            </a:r>
            <a:r>
              <a:rPr lang="de-CH" dirty="0" err="1"/>
              <a:t>különböző</a:t>
            </a:r>
            <a:r>
              <a:rPr lang="de-CH" dirty="0"/>
              <a:t> </a:t>
            </a:r>
            <a:r>
              <a:rPr lang="de-CH" dirty="0" err="1"/>
              <a:t>országában</a:t>
            </a:r>
            <a:r>
              <a:rPr lang="de-CH" dirty="0"/>
              <a:t> </a:t>
            </a:r>
            <a:r>
              <a:rPr lang="de-CH" dirty="0" err="1"/>
              <a:t>összesen</a:t>
            </a:r>
            <a:r>
              <a:rPr lang="de-CH" dirty="0"/>
              <a:t> </a:t>
            </a:r>
            <a:r>
              <a:rPr lang="de-CH" dirty="0" err="1"/>
              <a:t>már</a:t>
            </a:r>
            <a:r>
              <a:rPr lang="de-CH" dirty="0"/>
              <a:t> </a:t>
            </a:r>
            <a:r>
              <a:rPr lang="de-CH" dirty="0" err="1"/>
              <a:t>kereken</a:t>
            </a:r>
            <a:r>
              <a:rPr lang="de-CH" dirty="0"/>
              <a:t> 1.000 </a:t>
            </a:r>
            <a:r>
              <a:rPr lang="de-CH" dirty="0" err="1"/>
              <a:t>kocsi</a:t>
            </a:r>
            <a:r>
              <a:rPr lang="de-CH" dirty="0"/>
              <a:t> </a:t>
            </a:r>
            <a:r>
              <a:rPr lang="de-CH" dirty="0" err="1"/>
              <a:t>használatban</a:t>
            </a:r>
            <a:r>
              <a:rPr lang="de-CH" dirty="0"/>
              <a:t> </a:t>
            </a:r>
            <a:r>
              <a:rPr lang="de-CH" dirty="0" err="1"/>
              <a:t>illetve</a:t>
            </a:r>
            <a:r>
              <a:rPr lang="de-CH" dirty="0"/>
              <a:t> </a:t>
            </a:r>
            <a:r>
              <a:rPr lang="de-CH" dirty="0" err="1"/>
              <a:t>megrendelés</a:t>
            </a:r>
            <a:r>
              <a:rPr lang="de-CH" dirty="0"/>
              <a:t> </a:t>
            </a:r>
            <a:r>
              <a:rPr lang="de-CH" dirty="0" err="1"/>
              <a:t>alatt</a:t>
            </a:r>
            <a:r>
              <a:rPr lang="de-CH" dirty="0"/>
              <a:t>.</a:t>
            </a:r>
          </a:p>
        </p:txBody>
      </p:sp>
      <p:graphicFrame>
        <p:nvGraphicFramePr>
          <p:cNvPr id="10" name="Diagramm 9"/>
          <p:cNvGraphicFramePr/>
          <p:nvPr>
            <p:extLst/>
          </p:nvPr>
        </p:nvGraphicFramePr>
        <p:xfrm>
          <a:off x="2555776" y="1522403"/>
          <a:ext cx="6156684" cy="456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9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/>
        </p:nvCxnSpPr>
        <p:spPr>
          <a:xfrm flipV="1">
            <a:off x="4727608" y="3399016"/>
            <a:ext cx="0" cy="212400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7462744" y="2174700"/>
            <a:ext cx="0" cy="334800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V="1">
            <a:off x="8011513" y="2030956"/>
            <a:ext cx="0" cy="349200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5 </a:t>
            </a:r>
            <a:r>
              <a:rPr lang="de-CH" dirty="0" err="1"/>
              <a:t>év</a:t>
            </a:r>
            <a:r>
              <a:rPr lang="de-CH" dirty="0"/>
              <a:t> </a:t>
            </a:r>
            <a:r>
              <a:rPr lang="de-CH" dirty="0" err="1"/>
              <a:t>előny</a:t>
            </a:r>
            <a:r>
              <a:rPr lang="de-CH" dirty="0"/>
              <a:t> a </a:t>
            </a:r>
            <a:r>
              <a:rPr lang="de-CH" dirty="0" err="1"/>
              <a:t>zajcsökkentés</a:t>
            </a:r>
            <a:r>
              <a:rPr lang="de-CH" dirty="0"/>
              <a:t> </a:t>
            </a:r>
            <a:r>
              <a:rPr lang="de-CH" dirty="0" err="1"/>
              <a:t>terén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3375705" y="3405027"/>
            <a:ext cx="4608000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m 17"/>
          <p:cNvGraphicFramePr/>
          <p:nvPr>
            <p:extLst/>
          </p:nvPr>
        </p:nvGraphicFramePr>
        <p:xfrm>
          <a:off x="2890236" y="1436401"/>
          <a:ext cx="584951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906460" y="2321812"/>
            <a:ext cx="1260140" cy="468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2000" dirty="0" err="1" smtClean="0">
                <a:solidFill>
                  <a:schemeClr val="accent1"/>
                </a:solidFill>
              </a:rPr>
              <a:t>Wascosa</a:t>
            </a:r>
            <a:endParaRPr lang="de-CH" sz="2000" dirty="0" smtClean="0">
              <a:solidFill>
                <a:schemeClr val="accent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64273" y="4730066"/>
            <a:ext cx="2404653" cy="609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dirty="0" smtClean="0">
                <a:solidFill>
                  <a:schemeClr val="accent2"/>
                </a:solidFill>
              </a:rPr>
              <a:t>Average </a:t>
            </a:r>
            <a:r>
              <a:rPr lang="de-CH" dirty="0" err="1" smtClean="0">
                <a:solidFill>
                  <a:schemeClr val="accent2"/>
                </a:solidFill>
              </a:rPr>
              <a:t>of</a:t>
            </a:r>
            <a:r>
              <a:rPr lang="de-CH" dirty="0" smtClean="0">
                <a:solidFill>
                  <a:schemeClr val="accent2"/>
                </a:solidFill>
              </a:rPr>
              <a:t> private freight </a:t>
            </a:r>
            <a:r>
              <a:rPr lang="de-CH" dirty="0" err="1" smtClean="0">
                <a:solidFill>
                  <a:schemeClr val="accent2"/>
                </a:solidFill>
              </a:rPr>
              <a:t>wagon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err="1" smtClean="0">
                <a:solidFill>
                  <a:schemeClr val="accent2"/>
                </a:solidFill>
              </a:rPr>
              <a:t>lesser</a:t>
            </a:r>
            <a:r>
              <a:rPr lang="de-CH" dirty="0" smtClean="0">
                <a:solidFill>
                  <a:schemeClr val="accent2"/>
                </a:solidFill>
              </a:rPr>
              <a:t> (UIP)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357983" y="2981219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1"/>
                </a:solidFill>
              </a:rPr>
              <a:t>60%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093119" y="1785808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1"/>
                </a:solidFill>
              </a:rPr>
              <a:t>95%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641888" y="1602499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1"/>
                </a:solidFill>
              </a:rPr>
              <a:t>100%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367469" y="4326101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2"/>
                </a:solidFill>
              </a:rPr>
              <a:t>23%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087788" y="2944290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2"/>
                </a:solidFill>
              </a:rPr>
              <a:t>61%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635797" y="2578683"/>
            <a:ext cx="739250" cy="2662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2000" dirty="0" smtClean="0">
                <a:solidFill>
                  <a:schemeClr val="accent2"/>
                </a:solidFill>
              </a:rPr>
              <a:t>72%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059832" y="5948112"/>
            <a:ext cx="2566708" cy="18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1200" dirty="0" smtClean="0">
                <a:solidFill>
                  <a:schemeClr val="accent5">
                    <a:lumMod val="50000"/>
                  </a:schemeClr>
                </a:solidFill>
              </a:rPr>
              <a:t>Quelle: UIP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5" y="2530334"/>
            <a:ext cx="1284022" cy="13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ECM </a:t>
            </a:r>
            <a:r>
              <a:rPr lang="de-CH" dirty="0" err="1"/>
              <a:t>tanúsítvány</a:t>
            </a:r>
            <a:r>
              <a:rPr lang="de-CH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CH" dirty="0"/>
              <a:t>Wascosa, mint </a:t>
            </a:r>
            <a:r>
              <a:rPr lang="de-CH" dirty="0" err="1"/>
              <a:t>az</a:t>
            </a:r>
            <a:r>
              <a:rPr lang="de-CH" dirty="0"/>
              <a:t> </a:t>
            </a:r>
            <a:r>
              <a:rPr lang="de-CH" dirty="0" err="1"/>
              <a:t>első</a:t>
            </a:r>
            <a:r>
              <a:rPr lang="de-CH" dirty="0"/>
              <a:t> </a:t>
            </a:r>
            <a:r>
              <a:rPr lang="de-CH" dirty="0" err="1"/>
              <a:t>kocsitulajdonos</a:t>
            </a:r>
            <a:r>
              <a:rPr lang="de-CH" dirty="0"/>
              <a:t>  </a:t>
            </a:r>
            <a:r>
              <a:rPr lang="de-CH" dirty="0" err="1"/>
              <a:t>Európában</a:t>
            </a:r>
            <a:r>
              <a:rPr lang="de-CH" dirty="0"/>
              <a:t>, 2012. </a:t>
            </a:r>
            <a:r>
              <a:rPr lang="de-CH" dirty="0" err="1"/>
              <a:t>augusztus</a:t>
            </a:r>
            <a:r>
              <a:rPr lang="de-CH" dirty="0"/>
              <a:t> 30-án </a:t>
            </a:r>
            <a:r>
              <a:rPr lang="de-CH" dirty="0" err="1"/>
              <a:t>megkapta</a:t>
            </a:r>
            <a:r>
              <a:rPr lang="de-CH" dirty="0"/>
              <a:t> </a:t>
            </a:r>
            <a:r>
              <a:rPr lang="de-CH" dirty="0" err="1"/>
              <a:t>az</a:t>
            </a:r>
            <a:r>
              <a:rPr lang="de-CH" dirty="0"/>
              <a:t> </a:t>
            </a:r>
            <a:r>
              <a:rPr lang="de-CH" dirty="0" err="1"/>
              <a:t>új</a:t>
            </a:r>
            <a:r>
              <a:rPr lang="de-CH" dirty="0"/>
              <a:t> EU 445/2011 </a:t>
            </a:r>
            <a:r>
              <a:rPr lang="de-CH" dirty="0" err="1"/>
              <a:t>rendeletnek</a:t>
            </a:r>
            <a:r>
              <a:rPr lang="de-CH" dirty="0"/>
              <a:t> </a:t>
            </a:r>
            <a:r>
              <a:rPr lang="de-CH" dirty="0" err="1"/>
              <a:t>megfelelő</a:t>
            </a:r>
            <a:r>
              <a:rPr lang="de-CH" dirty="0"/>
              <a:t> ECM </a:t>
            </a:r>
            <a:r>
              <a:rPr lang="de-CH" dirty="0" err="1"/>
              <a:t>tanúsítványt</a:t>
            </a: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"/>
          <a:stretch/>
        </p:blipFill>
        <p:spPr/>
      </p:pic>
      <p:pic>
        <p:nvPicPr>
          <p:cNvPr id="3" name="Bildplatzhalter 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hu-HU" dirty="0"/>
              <a:t>Az új, 445/2011-es EU rendelkezés a következő funkciókat tartalmazza: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Irányítás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Karbantartás-fejlesztés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Járműállomány irányítása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Karbantartási rendelkezés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42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Sajátosságunk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/>
              <a:t>kocsibérbeadótól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Európa</a:t>
            </a:r>
            <a:r>
              <a:rPr lang="en-US" dirty="0"/>
              <a:t> </a:t>
            </a:r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számú</a:t>
            </a:r>
            <a:r>
              <a:rPr lang="en-US" dirty="0"/>
              <a:t> </a:t>
            </a:r>
            <a:r>
              <a:rPr lang="en-US" dirty="0" err="1"/>
              <a:t>szolgáltatójáig</a:t>
            </a:r>
            <a:r>
              <a:rPr lang="en-US" dirty="0"/>
              <a:t> a </a:t>
            </a:r>
            <a:r>
              <a:rPr lang="en-US" dirty="0" err="1"/>
              <a:t>tehervagon-rendszerek</a:t>
            </a:r>
            <a:r>
              <a:rPr lang="en-US" dirty="0"/>
              <a:t> </a:t>
            </a:r>
            <a:r>
              <a:rPr lang="en-US" dirty="0" err="1"/>
              <a:t>terén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20788"/>
            <a:ext cx="4598852" cy="459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Wascosa </a:t>
            </a:r>
            <a:r>
              <a:rPr lang="en-US" sz="3000" dirty="0" err="1"/>
              <a:t>hosszútávú</a:t>
            </a:r>
            <a:r>
              <a:rPr lang="en-US" sz="3000" dirty="0"/>
              <a:t> </a:t>
            </a:r>
            <a:r>
              <a:rPr lang="en-US" sz="3000" dirty="0" err="1"/>
              <a:t>elkötelezettsége</a:t>
            </a:r>
            <a:r>
              <a:rPr lang="en-US" sz="3000" dirty="0"/>
              <a:t> </a:t>
            </a:r>
            <a:r>
              <a:rPr lang="en-US" sz="3000" dirty="0" err="1"/>
              <a:t>Magyarországon</a:t>
            </a:r>
            <a:r>
              <a:rPr lang="en-US" sz="3000" dirty="0"/>
              <a:t> </a:t>
            </a:r>
            <a:endParaRPr lang="de-CH" sz="30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 magyar vasúti piac támogatása új, innovatív, biztonságos és eredményes teherkocsik biztosításával.</a:t>
            </a:r>
            <a:endParaRPr lang="de-CH" sz="2000" dirty="0"/>
          </a:p>
          <a:p>
            <a:pPr marL="0" indent="0">
              <a:lnSpc>
                <a:spcPts val="1500"/>
              </a:lnSpc>
              <a:buNone/>
            </a:pPr>
            <a:endParaRPr lang="de-CH" sz="2000" dirty="0"/>
          </a:p>
          <a:p>
            <a:r>
              <a:rPr lang="hu-HU" sz="2000" dirty="0"/>
              <a:t>Jó üzleti kapcsolatok kiépítése a magyar ügyfelekkel és beszállítókkal.</a:t>
            </a:r>
            <a:endParaRPr lang="de-CH" sz="2000" dirty="0"/>
          </a:p>
          <a:p>
            <a:pPr marL="0" indent="0">
              <a:lnSpc>
                <a:spcPts val="1500"/>
              </a:lnSpc>
              <a:buNone/>
            </a:pPr>
            <a:endParaRPr lang="de-CH" sz="2000" dirty="0"/>
          </a:p>
          <a:p>
            <a:r>
              <a:rPr lang="de-CH" sz="2000" dirty="0"/>
              <a:t>Lok</a:t>
            </a:r>
            <a:r>
              <a:rPr lang="hu-HU" sz="2000" dirty="0"/>
              <a:t>ális cselekvés, globális kivitelezés</a:t>
            </a:r>
            <a:r>
              <a:rPr lang="de-CH" sz="2000" dirty="0"/>
              <a:t>:</a:t>
            </a:r>
          </a:p>
          <a:p>
            <a:pPr lvl="1"/>
            <a:r>
              <a:rPr lang="hu-HU" sz="1900" dirty="0"/>
              <a:t>Értékesítési képviselő  Magyarországon </a:t>
            </a:r>
            <a:r>
              <a:rPr lang="de-CH" sz="1900" dirty="0"/>
              <a:t>- </a:t>
            </a:r>
            <a:r>
              <a:rPr lang="hu-HU" sz="1900" dirty="0"/>
              <a:t>helybéli kapcsolat az ügyfelekkel és</a:t>
            </a:r>
            <a:r>
              <a:rPr lang="de-CH" sz="1900" dirty="0"/>
              <a:t> </a:t>
            </a:r>
            <a:r>
              <a:rPr lang="hu-HU" sz="1900" dirty="0"/>
              <a:t>beszállítókkal</a:t>
            </a:r>
            <a:endParaRPr lang="de-CH" sz="1900" dirty="0"/>
          </a:p>
          <a:p>
            <a:pPr lvl="1"/>
            <a:r>
              <a:rPr lang="de-CH" sz="1900" dirty="0"/>
              <a:t>Roadshow</a:t>
            </a:r>
            <a:r>
              <a:rPr lang="hu-HU" sz="1900" dirty="0"/>
              <a:t>k</a:t>
            </a:r>
            <a:r>
              <a:rPr lang="de-CH" sz="1900" dirty="0"/>
              <a:t> </a:t>
            </a:r>
            <a:r>
              <a:rPr lang="hu-HU" sz="1900" dirty="0"/>
              <a:t>és egyéb más bemutatók az ügyfeleknek Magyarországon</a:t>
            </a:r>
            <a:endParaRPr lang="de-CH" sz="1900" dirty="0"/>
          </a:p>
          <a:p>
            <a:pPr lvl="1"/>
            <a:r>
              <a:rPr lang="de-CH" sz="1900" dirty="0"/>
              <a:t>Partner</a:t>
            </a:r>
            <a:r>
              <a:rPr lang="hu-HU" sz="1900" dirty="0"/>
              <a:t>i kapcsolat</a:t>
            </a:r>
            <a:r>
              <a:rPr lang="de-CH" sz="1900" dirty="0"/>
              <a:t> Kaminski</a:t>
            </a:r>
            <a:r>
              <a:rPr lang="hu-HU" sz="1900" dirty="0"/>
              <a:t>vel</a:t>
            </a:r>
            <a:r>
              <a:rPr lang="de-CH" sz="1900" dirty="0"/>
              <a:t> </a:t>
            </a:r>
            <a:r>
              <a:rPr lang="hu-HU" sz="1900" dirty="0"/>
              <a:t>az alkatrészmenedzsment valamint kocsi- és kerékpárkarbantartás</a:t>
            </a:r>
            <a:r>
              <a:rPr lang="de-CH" sz="1900" dirty="0"/>
              <a:t> </a:t>
            </a:r>
            <a:r>
              <a:rPr lang="hu-HU" sz="1900" dirty="0"/>
              <a:t>terén</a:t>
            </a:r>
            <a:endParaRPr lang="de-CH" sz="1900" dirty="0"/>
          </a:p>
          <a:p>
            <a:pPr lvl="1"/>
            <a:r>
              <a:rPr lang="de-CH" sz="1900" dirty="0"/>
              <a:t>Partner</a:t>
            </a:r>
            <a:r>
              <a:rPr lang="hu-HU" sz="1900" dirty="0"/>
              <a:t>i kapcsolat</a:t>
            </a:r>
            <a:r>
              <a:rPr lang="de-CH" sz="1900" dirty="0"/>
              <a:t> </a:t>
            </a:r>
            <a:r>
              <a:rPr lang="hu-HU" sz="1900" dirty="0"/>
              <a:t>a </a:t>
            </a:r>
            <a:r>
              <a:rPr lang="de-CH" sz="1900" dirty="0"/>
              <a:t>Total Care Wagon Management </a:t>
            </a:r>
            <a:r>
              <a:rPr lang="de-CH" sz="1900" dirty="0" err="1"/>
              <a:t>Hungary</a:t>
            </a:r>
            <a:r>
              <a:rPr lang="hu-HU" sz="1900" dirty="0"/>
              <a:t> céggel</a:t>
            </a:r>
            <a:r>
              <a:rPr lang="de-CH" sz="1900" dirty="0"/>
              <a:t> </a:t>
            </a:r>
            <a:r>
              <a:rPr lang="hu-HU" sz="1900" dirty="0"/>
              <a:t>a </a:t>
            </a:r>
            <a:r>
              <a:rPr lang="de-CH" sz="1900" dirty="0"/>
              <a:t>mobil</a:t>
            </a:r>
            <a:r>
              <a:rPr lang="hu-HU" sz="1900" dirty="0"/>
              <a:t> javítások terén</a:t>
            </a:r>
            <a:endParaRPr lang="de-CH" sz="1900" dirty="0"/>
          </a:p>
          <a:p>
            <a:pPr lvl="1"/>
            <a:r>
              <a:rPr lang="hu-HU" sz="1900" dirty="0"/>
              <a:t>További partneri kapcsolatok kiépítése folyamatban</a:t>
            </a:r>
            <a:endParaRPr lang="de-CH" sz="1900" dirty="0"/>
          </a:p>
          <a:p>
            <a:pPr lvl="1"/>
            <a:r>
              <a:rPr lang="hu-HU" sz="1900" dirty="0"/>
              <a:t>Központi folyamatmenedzsment Svájcból </a:t>
            </a:r>
            <a:r>
              <a:rPr lang="de-CH" sz="1900" dirty="0"/>
              <a:t>(Luzern)</a:t>
            </a:r>
          </a:p>
          <a:p>
            <a:pPr marL="0" indent="0">
              <a:lnSpc>
                <a:spcPts val="1500"/>
              </a:lnSpc>
              <a:buNone/>
            </a:pPr>
            <a:endParaRPr lang="de-CH" sz="2000" dirty="0"/>
          </a:p>
          <a:p>
            <a:r>
              <a:rPr lang="de-CH" sz="2000" dirty="0"/>
              <a:t>A</a:t>
            </a:r>
            <a:r>
              <a:rPr lang="hu-HU" sz="2000" dirty="0"/>
              <a:t>t</a:t>
            </a:r>
            <a:r>
              <a:rPr lang="de-CH" sz="2000" dirty="0"/>
              <a:t>t</a:t>
            </a:r>
            <a:r>
              <a:rPr lang="hu-HU" sz="2000" dirty="0"/>
              <a:t>raktív, új alternatívák a már meglévő bérbeadó-portfólióhoz Magyarországon.</a:t>
            </a:r>
            <a:endParaRPr lang="de-CH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581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Szűcs Árpád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Szűcs Árpád több mint 35 éves múltra tekint vissza a vasúti speciálvagonok, elsősorban tartálykocsik bérlése/bérbeadása terén. 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Magyarországon a Maspednél ismerkedett meg ezzel a tevékenységgel, melyet Ausztriában folytatott egészen az ez év végén aktuálissá váló nyugdíjazásáig. 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A munkát ezt követően sem szeretné abbahagyni, 2017-től Wascosa képviseletét látja el a magyar piacon.</a:t>
            </a: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r="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855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23850" y="5013176"/>
            <a:ext cx="8507026" cy="1440012"/>
          </a:xfrm>
        </p:spPr>
        <p:txBody>
          <a:bodyPr/>
          <a:lstStyle/>
          <a:p>
            <a:r>
              <a:rPr lang="de-CH" dirty="0"/>
              <a:t>WASCOSA AG</a:t>
            </a:r>
          </a:p>
          <a:p>
            <a:r>
              <a:rPr lang="de-CH" dirty="0"/>
              <a:t>Werftestrasse 4 </a:t>
            </a:r>
            <a:r>
              <a:rPr lang="de-CH" dirty="0" smtClean="0"/>
              <a:t>· </a:t>
            </a:r>
            <a:r>
              <a:rPr lang="de-CH" dirty="0"/>
              <a:t>6005 </a:t>
            </a:r>
            <a:r>
              <a:rPr lang="de-CH" dirty="0" smtClean="0"/>
              <a:t>Luzern</a:t>
            </a:r>
            <a:r>
              <a:rPr lang="de-CH" dirty="0"/>
              <a:t> · </a:t>
            </a:r>
            <a:r>
              <a:rPr lang="de-CH" dirty="0" smtClean="0"/>
              <a:t>Schweiz</a:t>
            </a:r>
            <a:endParaRPr lang="de-CH" dirty="0"/>
          </a:p>
          <a:p>
            <a:endParaRPr lang="de-CH" dirty="0"/>
          </a:p>
          <a:p>
            <a:r>
              <a:rPr lang="de-CH" dirty="0"/>
              <a:t>T +41 41 727 67 </a:t>
            </a:r>
            <a:r>
              <a:rPr lang="de-CH" dirty="0" smtClean="0"/>
              <a:t>67</a:t>
            </a:r>
            <a:r>
              <a:rPr lang="de-CH" dirty="0"/>
              <a:t> · </a:t>
            </a:r>
            <a:r>
              <a:rPr lang="de-CH" dirty="0" smtClean="0"/>
              <a:t>F </a:t>
            </a:r>
            <a:r>
              <a:rPr lang="de-CH" dirty="0"/>
              <a:t>+41 41 727 67 77</a:t>
            </a:r>
          </a:p>
          <a:p>
            <a:r>
              <a:rPr lang="de-CH" dirty="0" smtClean="0"/>
              <a:t>info@wascosa.ch</a:t>
            </a:r>
            <a:r>
              <a:rPr lang="de-CH" dirty="0"/>
              <a:t> · </a:t>
            </a:r>
            <a:r>
              <a:rPr lang="de-CH" dirty="0" smtClean="0"/>
              <a:t>www.wascosa.ch</a:t>
            </a:r>
            <a:endParaRPr lang="de-CH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/>
      </p:pic>
    </p:spTree>
    <p:extLst>
      <p:ext uri="{BB962C8B-B14F-4D97-AF65-F5344CB8AC3E}">
        <p14:creationId xmlns:p14="http://schemas.microsoft.com/office/powerpoint/2010/main" val="17608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Egy</a:t>
            </a:r>
            <a:r>
              <a:rPr lang="de-CH" dirty="0"/>
              <a:t> </a:t>
            </a:r>
            <a:r>
              <a:rPr lang="de-CH" dirty="0" err="1"/>
              <a:t>családi</a:t>
            </a:r>
            <a:r>
              <a:rPr lang="de-CH" dirty="0"/>
              <a:t> </a:t>
            </a:r>
            <a:r>
              <a:rPr lang="de-CH" dirty="0" err="1"/>
              <a:t>vállalkozás</a:t>
            </a:r>
            <a:r>
              <a:rPr lang="de-CH" dirty="0"/>
              <a:t> 2. </a:t>
            </a:r>
            <a:r>
              <a:rPr lang="de-CH" dirty="0" err="1"/>
              <a:t>generációja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lnSpc>
                <a:spcPts val="3700"/>
              </a:lnSpc>
              <a:spcBef>
                <a:spcPts val="1100"/>
              </a:spcBef>
              <a:spcAft>
                <a:spcPts val="1100"/>
              </a:spcAft>
            </a:pPr>
            <a:r>
              <a:rPr lang="de-CH" dirty="0" err="1"/>
              <a:t>Úttörő</a:t>
            </a:r>
            <a:r>
              <a:rPr lang="de-CH" dirty="0"/>
              <a:t> </a:t>
            </a:r>
            <a:r>
              <a:rPr lang="de-CH" dirty="0" err="1"/>
              <a:t>szerep</a:t>
            </a:r>
            <a:r>
              <a:rPr lang="de-CH" dirty="0"/>
              <a:t> a </a:t>
            </a:r>
            <a:r>
              <a:rPr lang="de-CH" dirty="0" err="1"/>
              <a:t>magán</a:t>
            </a:r>
            <a:r>
              <a:rPr lang="de-CH" dirty="0"/>
              <a:t> </a:t>
            </a:r>
            <a:r>
              <a:rPr lang="de-CH" dirty="0" err="1"/>
              <a:t>teherkocsis</a:t>
            </a:r>
            <a:r>
              <a:rPr lang="de-CH" dirty="0"/>
              <a:t> </a:t>
            </a:r>
            <a:r>
              <a:rPr lang="de-CH" dirty="0" err="1"/>
              <a:t>vállalkozások</a:t>
            </a:r>
            <a:r>
              <a:rPr lang="de-CH" dirty="0"/>
              <a:t> </a:t>
            </a:r>
            <a:r>
              <a:rPr lang="de-CH" dirty="0" err="1"/>
              <a:t>között</a:t>
            </a:r>
            <a:endParaRPr lang="de-CH" dirty="0"/>
          </a:p>
          <a:p>
            <a:pPr>
              <a:spcAft>
                <a:spcPts val="1100"/>
              </a:spcAft>
            </a:pPr>
            <a:r>
              <a:rPr lang="de-CH" dirty="0" err="1"/>
              <a:t>Alapítva</a:t>
            </a:r>
            <a:r>
              <a:rPr lang="de-CH" dirty="0"/>
              <a:t> 1964-ben Jakob </a:t>
            </a:r>
            <a:r>
              <a:rPr lang="de-CH" dirty="0" err="1">
                <a:solidFill>
                  <a:schemeClr val="accent1"/>
                </a:solidFill>
              </a:rPr>
              <a:t>WA</a:t>
            </a:r>
            <a:r>
              <a:rPr lang="de-CH" dirty="0" err="1"/>
              <a:t>elti</a:t>
            </a:r>
            <a:r>
              <a:rPr lang="de-CH" dirty="0"/>
              <a:t>, Pietro </a:t>
            </a:r>
            <a:r>
              <a:rPr lang="de-CH" dirty="0" err="1">
                <a:solidFill>
                  <a:schemeClr val="accent1"/>
                </a:solidFill>
              </a:rPr>
              <a:t>SCO</a:t>
            </a:r>
            <a:r>
              <a:rPr lang="de-CH" dirty="0" err="1"/>
              <a:t>tti</a:t>
            </a:r>
            <a:r>
              <a:rPr lang="de-CH" dirty="0"/>
              <a:t> </a:t>
            </a:r>
            <a:r>
              <a:rPr lang="de-CH" dirty="0" err="1"/>
              <a:t>és</a:t>
            </a:r>
            <a:r>
              <a:rPr lang="de-CH" dirty="0"/>
              <a:t> Max </a:t>
            </a:r>
            <a:r>
              <a:rPr lang="de-CH" dirty="0" smtClean="0">
                <a:solidFill>
                  <a:schemeClr val="accent1"/>
                </a:solidFill>
              </a:rPr>
              <a:t>Sa</a:t>
            </a:r>
            <a:r>
              <a:rPr lang="de-CH" dirty="0" smtClean="0"/>
              <a:t>ndmeier</a:t>
            </a:r>
            <a:r>
              <a:rPr lang="hu-HU" dirty="0" smtClean="0"/>
              <a:t> által</a:t>
            </a:r>
            <a:endParaRPr lang="de-CH" dirty="0"/>
          </a:p>
          <a:p>
            <a:pPr>
              <a:spcAft>
                <a:spcPts val="1100"/>
              </a:spcAft>
            </a:pPr>
            <a:r>
              <a:rPr lang="de-CH" dirty="0"/>
              <a:t>1994 – 2014 Philipp Müller-Sandmeier (</a:t>
            </a:r>
            <a:r>
              <a:rPr lang="de-CH" dirty="0" err="1"/>
              <a:t>az</a:t>
            </a:r>
            <a:r>
              <a:rPr lang="de-CH" dirty="0"/>
              <a:t> </a:t>
            </a:r>
            <a:r>
              <a:rPr lang="de-CH" dirty="0" err="1"/>
              <a:t>Igazgatótanács</a:t>
            </a:r>
            <a:r>
              <a:rPr lang="de-CH" dirty="0"/>
              <a:t> </a:t>
            </a:r>
            <a:r>
              <a:rPr lang="de-CH" dirty="0" err="1"/>
              <a:t>küldötte</a:t>
            </a:r>
            <a:r>
              <a:rPr lang="de-CH" dirty="0"/>
              <a:t>) </a:t>
            </a:r>
            <a:r>
              <a:rPr lang="de-CH" dirty="0" err="1"/>
              <a:t>irányításával</a:t>
            </a:r>
            <a:r>
              <a:rPr lang="de-CH" dirty="0"/>
              <a:t>, 2014-től </a:t>
            </a:r>
            <a:r>
              <a:rPr lang="de-CH" dirty="0" err="1"/>
              <a:t>pedig</a:t>
            </a:r>
            <a:r>
              <a:rPr lang="de-CH" dirty="0"/>
              <a:t> Peter Balzer (</a:t>
            </a:r>
            <a:r>
              <a:rPr lang="de-CH" dirty="0" err="1"/>
              <a:t>ügyvezető</a:t>
            </a:r>
            <a:r>
              <a:rPr lang="de-CH" dirty="0"/>
              <a:t> </a:t>
            </a:r>
            <a:r>
              <a:rPr lang="de-CH" dirty="0" err="1"/>
              <a:t>igazgató</a:t>
            </a:r>
            <a:r>
              <a:rPr lang="de-CH" dirty="0"/>
              <a:t>) </a:t>
            </a:r>
            <a:r>
              <a:rPr lang="de-CH" dirty="0" err="1"/>
              <a:t>irányításával</a:t>
            </a:r>
            <a:endParaRPr lang="de-CH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467544" y="1902252"/>
            <a:ext cx="3820156" cy="1065417"/>
            <a:chOff x="467544" y="2052043"/>
            <a:chExt cx="3820156" cy="1065417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544" y="2052043"/>
              <a:ext cx="1944000" cy="1065417"/>
            </a:xfrm>
            <a:prstGeom prst="rect">
              <a:avLst/>
            </a:prstGeom>
            <a:effectLst/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168" b="89340" l="0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1542" t="11768" r="1542" b="15087"/>
            <a:stretch/>
          </p:blipFill>
          <p:spPr>
            <a:xfrm>
              <a:off x="2487700" y="2264542"/>
              <a:ext cx="1800000" cy="640418"/>
            </a:xfrm>
            <a:prstGeom prst="rect">
              <a:avLst/>
            </a:prstGeom>
          </p:spPr>
        </p:pic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456" y="2300475"/>
            <a:ext cx="1872000" cy="268971"/>
          </a:xfrm>
          <a:prstGeom prst="rect">
            <a:avLst/>
          </a:prstGeom>
        </p:spPr>
      </p:pic>
      <p:sp>
        <p:nvSpPr>
          <p:cNvPr id="19" name="Titel 1"/>
          <p:cNvSpPr txBox="1">
            <a:spLocks/>
          </p:cNvSpPr>
          <p:nvPr/>
        </p:nvSpPr>
        <p:spPr bwMode="auto">
          <a:xfrm>
            <a:off x="1700389" y="3191680"/>
            <a:ext cx="1440160" cy="33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rgbClr val="003870"/>
                </a:solidFill>
                <a:effectLst/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de-CH" sz="3600" dirty="0" smtClean="0">
                <a:solidFill>
                  <a:schemeClr val="accent2"/>
                </a:solidFill>
                <a:latin typeface="+mn-lt"/>
              </a:rPr>
              <a:t>1964</a:t>
            </a:r>
            <a:endParaRPr lang="de-CH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 bwMode="auto">
          <a:xfrm>
            <a:off x="6003450" y="3191680"/>
            <a:ext cx="1592885" cy="33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rgbClr val="003870"/>
                </a:solidFill>
                <a:effectLst/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de-CH" sz="3600" dirty="0" err="1" smtClean="0">
                <a:solidFill>
                  <a:schemeClr val="accent2"/>
                </a:solidFill>
                <a:latin typeface="+mn-lt"/>
              </a:rPr>
              <a:t>ma</a:t>
            </a:r>
            <a:endParaRPr lang="de-CH" sz="36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232" y="1664804"/>
            <a:ext cx="1908000" cy="13356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7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Egész</a:t>
            </a:r>
            <a:r>
              <a:rPr lang="de-CH" dirty="0"/>
              <a:t> </a:t>
            </a:r>
            <a:r>
              <a:rPr lang="de-CH" dirty="0" err="1"/>
              <a:t>Európára</a:t>
            </a:r>
            <a:r>
              <a:rPr lang="de-CH" dirty="0"/>
              <a:t> </a:t>
            </a:r>
            <a:r>
              <a:rPr lang="de-CH" dirty="0" err="1"/>
              <a:t>kiterjedő</a:t>
            </a:r>
            <a:r>
              <a:rPr lang="de-CH" dirty="0"/>
              <a:t> </a:t>
            </a:r>
            <a:r>
              <a:rPr lang="de-CH" dirty="0" err="1"/>
              <a:t>tevékenység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23850" y="1376363"/>
            <a:ext cx="4176714" cy="5040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/>
              <a:t>Székhelyünk</a:t>
            </a:r>
            <a:r>
              <a:rPr lang="de-CH" sz="2000" dirty="0"/>
              <a:t>:</a:t>
            </a:r>
          </a:p>
          <a:p>
            <a:pPr>
              <a:lnSpc>
                <a:spcPts val="2500"/>
              </a:lnSpc>
            </a:pPr>
            <a:r>
              <a:rPr lang="hu-HU" sz="2000" dirty="0"/>
              <a:t>Központ </a:t>
            </a:r>
            <a:r>
              <a:rPr lang="de-CH" sz="2000" dirty="0" smtClean="0"/>
              <a:t>Luzern, </a:t>
            </a:r>
            <a:r>
              <a:rPr lang="de-CH" sz="2000" dirty="0" err="1"/>
              <a:t>Svájc</a:t>
            </a:r>
            <a:endParaRPr lang="de-CH" sz="2000" dirty="0"/>
          </a:p>
          <a:p>
            <a:pPr marL="0" indent="0">
              <a:buNone/>
            </a:pPr>
            <a:r>
              <a:rPr lang="de-CH" sz="1000" dirty="0"/>
              <a:t/>
            </a:r>
            <a:br>
              <a:rPr lang="de-CH" sz="1000" dirty="0"/>
            </a:br>
            <a:r>
              <a:rPr lang="hu-HU" sz="2000" dirty="0"/>
              <a:t>Piaci jelenlét</a:t>
            </a:r>
            <a:r>
              <a:rPr lang="de-CH" sz="2000" dirty="0"/>
              <a:t>:</a:t>
            </a:r>
          </a:p>
          <a:p>
            <a:r>
              <a:rPr lang="de-CH" sz="2000" dirty="0" err="1"/>
              <a:t>Svájc</a:t>
            </a:r>
            <a:endParaRPr lang="de-CH" sz="2000" dirty="0"/>
          </a:p>
          <a:p>
            <a:r>
              <a:rPr lang="hu-HU" sz="2000" dirty="0"/>
              <a:t>Németország</a:t>
            </a:r>
            <a:endParaRPr lang="de-CH" sz="2000" dirty="0"/>
          </a:p>
          <a:p>
            <a:r>
              <a:rPr lang="hu-HU" sz="2000" dirty="0"/>
              <a:t>Ausztria</a:t>
            </a:r>
            <a:endParaRPr lang="de-CH" sz="2000" dirty="0"/>
          </a:p>
          <a:p>
            <a:r>
              <a:rPr lang="de-CH" sz="2000" dirty="0"/>
              <a:t>Benelux </a:t>
            </a:r>
            <a:r>
              <a:rPr lang="de-CH" sz="2000" dirty="0" err="1"/>
              <a:t>államok</a:t>
            </a:r>
            <a:endParaRPr lang="de-CH" sz="2000" dirty="0"/>
          </a:p>
          <a:p>
            <a:r>
              <a:rPr lang="de-CH" sz="2000" dirty="0" err="1"/>
              <a:t>Franciaország</a:t>
            </a:r>
            <a:endParaRPr lang="de-CH" sz="2000" dirty="0"/>
          </a:p>
          <a:p>
            <a:r>
              <a:rPr lang="de-CH" sz="2000" dirty="0" err="1"/>
              <a:t>Olaszország</a:t>
            </a:r>
            <a:endParaRPr lang="de-CH" sz="2000" dirty="0"/>
          </a:p>
          <a:p>
            <a:r>
              <a:rPr lang="de-CH" sz="2000" dirty="0" err="1"/>
              <a:t>Skandináv</a:t>
            </a:r>
            <a:r>
              <a:rPr lang="de-CH" sz="2000" dirty="0"/>
              <a:t> </a:t>
            </a:r>
            <a:r>
              <a:rPr lang="de-CH" sz="2000" dirty="0" err="1"/>
              <a:t>országok</a:t>
            </a:r>
            <a:r>
              <a:rPr lang="de-CH" sz="2000" dirty="0"/>
              <a:t> </a:t>
            </a:r>
          </a:p>
          <a:p>
            <a:r>
              <a:rPr lang="hu-HU" sz="2000" dirty="0"/>
              <a:t>Magyarország</a:t>
            </a:r>
            <a:r>
              <a:rPr lang="de-CH" sz="2000" dirty="0"/>
              <a:t/>
            </a:r>
            <a:br>
              <a:rPr lang="de-CH" sz="2000" dirty="0"/>
            </a:br>
            <a:endParaRPr lang="de-CH" sz="1000" dirty="0" smtClean="0"/>
          </a:p>
          <a:p>
            <a:pPr marL="0" indent="0">
              <a:buNone/>
            </a:pPr>
            <a:r>
              <a:rPr lang="hu-HU" sz="2000" dirty="0"/>
              <a:t>Előkészítés alatt</a:t>
            </a:r>
            <a:r>
              <a:rPr lang="de-CH" sz="2000" dirty="0"/>
              <a:t>:</a:t>
            </a:r>
          </a:p>
          <a:p>
            <a:pPr>
              <a:buClr>
                <a:schemeClr val="accent2"/>
              </a:buClr>
            </a:pPr>
            <a:r>
              <a:rPr lang="hu-HU" sz="2000" dirty="0"/>
              <a:t>Nagy-Britannia</a:t>
            </a:r>
            <a:endParaRPr lang="de-CH" sz="2000" dirty="0"/>
          </a:p>
          <a:p>
            <a:pPr>
              <a:buClr>
                <a:schemeClr val="accent2"/>
              </a:buClr>
            </a:pPr>
            <a:r>
              <a:rPr lang="de-CH" sz="2000" dirty="0" err="1"/>
              <a:t>Spa</a:t>
            </a:r>
            <a:r>
              <a:rPr lang="hu-HU" sz="2000" dirty="0"/>
              <a:t>nyolország</a:t>
            </a:r>
            <a:r>
              <a:rPr lang="de-CH" sz="2000" dirty="0"/>
              <a:t> / </a:t>
            </a:r>
            <a:r>
              <a:rPr lang="de-CH" sz="2000" dirty="0" err="1"/>
              <a:t>Portug</a:t>
            </a:r>
            <a:r>
              <a:rPr lang="hu-HU" sz="2000" dirty="0"/>
              <a:t>ália</a:t>
            </a:r>
            <a:endParaRPr lang="de-CH" sz="2000" dirty="0"/>
          </a:p>
          <a:p>
            <a:pPr>
              <a:buClr>
                <a:schemeClr val="accent2"/>
              </a:buClr>
            </a:pPr>
            <a:r>
              <a:rPr lang="hu-HU" sz="2000" dirty="0"/>
              <a:t>Csehország</a:t>
            </a:r>
            <a:r>
              <a:rPr lang="de-CH" sz="2000" dirty="0"/>
              <a:t> / S</a:t>
            </a:r>
            <a:r>
              <a:rPr lang="hu-HU" sz="2000" dirty="0"/>
              <a:t>zlovákia</a:t>
            </a:r>
            <a:endParaRPr lang="de-CH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863144" cy="298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 </a:t>
            </a:r>
            <a:r>
              <a:rPr lang="de-CH" dirty="0" err="1"/>
              <a:t>kocsipark</a:t>
            </a:r>
            <a:r>
              <a:rPr lang="de-CH" dirty="0"/>
              <a:t> </a:t>
            </a:r>
            <a:r>
              <a:rPr lang="de-CH" dirty="0" err="1"/>
              <a:t>fejlődése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err="1"/>
              <a:t>Európa</a:t>
            </a:r>
            <a:r>
              <a:rPr lang="de-CH" dirty="0"/>
              <a:t> 6. </a:t>
            </a:r>
            <a:r>
              <a:rPr lang="de-CH" dirty="0" err="1"/>
              <a:t>legnagyobb</a:t>
            </a:r>
            <a:r>
              <a:rPr lang="de-CH" dirty="0"/>
              <a:t> </a:t>
            </a:r>
            <a:r>
              <a:rPr lang="de-CH" dirty="0" err="1"/>
              <a:t>bérbeadója</a:t>
            </a: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8000 </a:t>
            </a:r>
            <a:r>
              <a:rPr lang="de-CH" dirty="0" err="1"/>
              <a:t>teherkocsival</a:t>
            </a:r>
            <a:endParaRPr lang="de-CH" dirty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816498324"/>
              </p:ext>
            </p:extLst>
          </p:nvPr>
        </p:nvGraphicFramePr>
        <p:xfrm>
          <a:off x="2771800" y="1560457"/>
          <a:ext cx="57606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876307" y="5805264"/>
            <a:ext cx="4392488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dirty="0">
                <a:solidFill>
                  <a:schemeClr val="accent2"/>
                </a:solidFill>
              </a:rPr>
              <a:t>a </a:t>
            </a:r>
            <a:r>
              <a:rPr lang="de-CH" dirty="0" err="1">
                <a:solidFill>
                  <a:schemeClr val="accent2"/>
                </a:solidFill>
              </a:rPr>
              <a:t>kocsipark</a:t>
            </a:r>
            <a:r>
              <a:rPr lang="de-CH" dirty="0">
                <a:solidFill>
                  <a:schemeClr val="accent2"/>
                </a:solidFill>
              </a:rPr>
              <a:t> </a:t>
            </a:r>
            <a:r>
              <a:rPr lang="de-CH" dirty="0" err="1">
                <a:solidFill>
                  <a:schemeClr val="accent2"/>
                </a:solidFill>
              </a:rPr>
              <a:t>fejlődése</a:t>
            </a:r>
            <a:endParaRPr lang="de-CH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/>
          <p:cNvSpPr/>
          <p:nvPr/>
        </p:nvSpPr>
        <p:spPr>
          <a:xfrm>
            <a:off x="323849" y="1376363"/>
            <a:ext cx="8496301" cy="48609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Haladás</a:t>
            </a:r>
            <a:r>
              <a:rPr lang="de-CH" dirty="0"/>
              <a:t>, </a:t>
            </a:r>
            <a:r>
              <a:rPr lang="de-CH" dirty="0" err="1"/>
              <a:t>fejlődés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503548" y="3806826"/>
            <a:ext cx="8208000" cy="0"/>
          </a:xfrm>
          <a:prstGeom prst="straightConnector1">
            <a:avLst/>
          </a:prstGeom>
          <a:ln w="76200">
            <a:tailEnd type="triangle"/>
          </a:ln>
          <a:effectLst>
            <a:outerShdw blurRad="114300" dist="50800" dir="36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912223" y="3807275"/>
            <a:ext cx="0" cy="6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1309728" y="3192487"/>
            <a:ext cx="0" cy="612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2104738" y="2256892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2899748" y="3193222"/>
            <a:ext cx="0" cy="612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3694758" y="2254511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4489768" y="3193222"/>
            <a:ext cx="0" cy="612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>
            <a:off x="5284778" y="2256892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/>
          <p:nvPr/>
        </p:nvCxnSpPr>
        <p:spPr>
          <a:xfrm>
            <a:off x="6079788" y="3192487"/>
            <a:ext cx="0" cy="612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>
            <a:off x="6874798" y="2255905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>
            <a:off x="1707233" y="3808088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/>
          <p:nvPr/>
        </p:nvCxnSpPr>
        <p:spPr>
          <a:xfrm>
            <a:off x="2502243" y="3808088"/>
            <a:ext cx="0" cy="6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>
            <a:off x="3297253" y="3798566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4092263" y="3808088"/>
            <a:ext cx="0" cy="6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>
            <a:off x="4887273" y="3806458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>
            <a:off x="5682283" y="3808090"/>
            <a:ext cx="0" cy="6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>
            <a:off x="6477293" y="3808090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>
            <a:off x="7272300" y="3806458"/>
            <a:ext cx="0" cy="6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>
            <a:off x="7061173" y="4430388"/>
            <a:ext cx="1623780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2015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/>
              <a:t>ömlesztett</a:t>
            </a:r>
            <a:r>
              <a:rPr lang="de-CH" sz="1400" dirty="0"/>
              <a:t> </a:t>
            </a:r>
            <a:r>
              <a:rPr lang="de-CH" sz="1400" dirty="0" err="1"/>
              <a:t>árus</a:t>
            </a:r>
            <a:r>
              <a:rPr lang="de-CH" sz="1400" dirty="0"/>
              <a:t> </a:t>
            </a:r>
            <a:r>
              <a:rPr lang="de-CH" sz="1400" dirty="0" err="1"/>
              <a:t>kocsik</a:t>
            </a:r>
            <a:r>
              <a:rPr lang="de-CH" sz="1400" dirty="0"/>
              <a:t>, </a:t>
            </a:r>
            <a:r>
              <a:rPr lang="de-CH" sz="1400" dirty="0" err="1"/>
              <a:t>fedett</a:t>
            </a:r>
            <a:r>
              <a:rPr lang="de-CH" sz="1400" dirty="0"/>
              <a:t> </a:t>
            </a:r>
            <a:r>
              <a:rPr lang="de-CH" sz="1400" dirty="0" err="1"/>
              <a:t>kocsik</a:t>
            </a:r>
            <a:endParaRPr lang="de-CH" sz="1400" dirty="0"/>
          </a:p>
        </p:txBody>
      </p:sp>
      <p:cxnSp>
        <p:nvCxnSpPr>
          <p:cNvPr id="111" name="Gerade Verbindung mit Pfeil 110"/>
          <p:cNvCxnSpPr/>
          <p:nvPr/>
        </p:nvCxnSpPr>
        <p:spPr>
          <a:xfrm>
            <a:off x="7272300" y="3188130"/>
            <a:ext cx="0" cy="612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111"/>
          <p:cNvSpPr txBox="1"/>
          <p:nvPr/>
        </p:nvSpPr>
        <p:spPr>
          <a:xfrm>
            <a:off x="7061173" y="2294290"/>
            <a:ext cx="1867311" cy="7102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2014</a:t>
            </a:r>
          </a:p>
          <a:p>
            <a:r>
              <a:rPr lang="de-CH" sz="1400" dirty="0" err="1" smtClean="0"/>
              <a:t>az</a:t>
            </a:r>
            <a:r>
              <a:rPr lang="de-CH" sz="1400" dirty="0" smtClean="0"/>
              <a:t> </a:t>
            </a:r>
            <a:r>
              <a:rPr lang="de-CH" sz="1400" dirty="0"/>
              <a:t>50 </a:t>
            </a:r>
            <a:r>
              <a:rPr lang="de-CH" sz="1400" dirty="0" err="1"/>
              <a:t>éves</a:t>
            </a:r>
            <a:r>
              <a:rPr lang="de-CH" sz="1400" dirty="0"/>
              <a:t> Wascosa </a:t>
            </a:r>
            <a:r>
              <a:rPr lang="de-CH" sz="1400" dirty="0" err="1"/>
              <a:t>az</a:t>
            </a:r>
            <a:r>
              <a:rPr lang="de-CH" sz="1400" dirty="0"/>
              <a:t> </a:t>
            </a:r>
            <a:br>
              <a:rPr lang="de-CH" sz="1400" dirty="0"/>
            </a:br>
            <a:r>
              <a:rPr lang="de-CH" sz="1400" dirty="0" err="1"/>
              <a:t>első</a:t>
            </a:r>
            <a:r>
              <a:rPr lang="de-CH" sz="1400" dirty="0"/>
              <a:t> </a:t>
            </a:r>
            <a:r>
              <a:rPr lang="de-CH" sz="1400" dirty="0" err="1"/>
              <a:t>átfogó</a:t>
            </a:r>
            <a:r>
              <a:rPr lang="de-CH" sz="1400" dirty="0"/>
              <a:t> </a:t>
            </a:r>
            <a:r>
              <a:rPr lang="de-CH" sz="1400" dirty="0" err="1"/>
              <a:t>rendszerajánló</a:t>
            </a:r>
            <a:endParaRPr lang="de-CH" sz="1400" dirty="0"/>
          </a:p>
        </p:txBody>
      </p:sp>
      <p:sp>
        <p:nvSpPr>
          <p:cNvPr id="114" name="Textfeld 113"/>
          <p:cNvSpPr txBox="1"/>
          <p:nvPr/>
        </p:nvSpPr>
        <p:spPr>
          <a:xfrm>
            <a:off x="5696833" y="2242147"/>
            <a:ext cx="1107192" cy="847718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sp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2011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/>
              <a:t>Wascosa</a:t>
            </a:r>
            <a:r>
              <a:rPr lang="de-CH" sz="1400" dirty="0"/>
              <a:t> </a:t>
            </a:r>
            <a:r>
              <a:rPr lang="de-CH" sz="1400" dirty="0" smtClean="0"/>
              <a:t/>
            </a:r>
            <a:br>
              <a:rPr lang="de-CH" sz="1400" dirty="0" smtClean="0"/>
            </a:br>
            <a:r>
              <a:rPr lang="de-CH" sz="1400" dirty="0" err="1" smtClean="0"/>
              <a:t>Safety</a:t>
            </a:r>
            <a:r>
              <a:rPr lang="de-CH" sz="1400" dirty="0" smtClean="0"/>
              <a:t> Day</a:t>
            </a:r>
            <a:endParaRPr lang="de-CH" sz="1600" dirty="0"/>
          </a:p>
        </p:txBody>
      </p:sp>
      <p:sp>
        <p:nvSpPr>
          <p:cNvPr id="115" name="Textfeld 114"/>
          <p:cNvSpPr txBox="1"/>
          <p:nvPr/>
        </p:nvSpPr>
        <p:spPr>
          <a:xfrm>
            <a:off x="6092877" y="5329320"/>
            <a:ext cx="1623780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2012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/>
              <a:t>átköltözés</a:t>
            </a:r>
            <a:r>
              <a:rPr lang="de-CH" sz="1400" dirty="0"/>
              <a:t> </a:t>
            </a:r>
            <a:r>
              <a:rPr lang="de-CH" sz="1400" dirty="0" err="1"/>
              <a:t>Luzernbe</a:t>
            </a:r>
            <a:r>
              <a:rPr lang="de-CH" sz="1400" dirty="0"/>
              <a:t>, ECM 445/2011</a:t>
            </a:r>
          </a:p>
        </p:txBody>
      </p:sp>
      <p:sp>
        <p:nvSpPr>
          <p:cNvPr id="116" name="Textfeld 115"/>
          <p:cNvSpPr txBox="1"/>
          <p:nvPr/>
        </p:nvSpPr>
        <p:spPr>
          <a:xfrm>
            <a:off x="5292402" y="4521378"/>
            <a:ext cx="1259818" cy="773443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2010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/>
              <a:t>Wascosa</a:t>
            </a:r>
            <a:r>
              <a:rPr lang="de-CH" sz="1400" dirty="0"/>
              <a:t> </a:t>
            </a:r>
            <a:r>
              <a:rPr lang="de-CH" sz="1400" dirty="0" smtClean="0"/>
              <a:t/>
            </a:r>
            <a:br>
              <a:rPr lang="de-CH" sz="1400" dirty="0" smtClean="0"/>
            </a:br>
            <a:r>
              <a:rPr lang="de-CH" sz="1400" dirty="0" err="1" smtClean="0"/>
              <a:t>safe</a:t>
            </a:r>
            <a:r>
              <a:rPr lang="de-CH" sz="1400" dirty="0" smtClean="0"/>
              <a:t> </a:t>
            </a:r>
            <a:r>
              <a:rPr lang="de-CH" sz="1400" dirty="0"/>
              <a:t>tank </a:t>
            </a:r>
            <a:r>
              <a:rPr lang="de-CH" sz="1400" dirty="0" err="1" smtClean="0"/>
              <a:t>car</a:t>
            </a:r>
            <a:endParaRPr lang="de-CH" sz="1400" dirty="0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514718" y="2259968"/>
            <a:ext cx="0" cy="1548000"/>
          </a:xfrm>
          <a:prstGeom prst="straightConnector1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3708226" y="4521378"/>
            <a:ext cx="1259818" cy="773443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2003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smtClean="0"/>
              <a:t>Wascosa </a:t>
            </a:r>
            <a:br>
              <a:rPr lang="de-CH" sz="1400" dirty="0" smtClean="0"/>
            </a:br>
            <a:r>
              <a:rPr lang="de-CH" sz="1400" dirty="0" smtClean="0"/>
              <a:t>infoletter</a:t>
            </a:r>
            <a:endParaRPr lang="de-CH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2097923" y="4521378"/>
            <a:ext cx="1259818" cy="773443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1996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/>
              <a:t>az</a:t>
            </a:r>
            <a:r>
              <a:rPr lang="de-CH" sz="1400" dirty="0"/>
              <a:t> </a:t>
            </a:r>
            <a:r>
              <a:rPr lang="de-CH" sz="1400" dirty="0" err="1"/>
              <a:t>első</a:t>
            </a:r>
            <a:r>
              <a:rPr lang="de-CH" sz="1400" dirty="0"/>
              <a:t> </a:t>
            </a:r>
            <a:r>
              <a:rPr lang="de-CH" sz="1400" dirty="0" err="1"/>
              <a:t>bérbeadó</a:t>
            </a:r>
            <a:r>
              <a:rPr lang="de-CH" sz="1400" dirty="0"/>
              <a:t> </a:t>
            </a:r>
            <a:r>
              <a:rPr lang="de-CH" sz="1400" dirty="0" err="1"/>
              <a:t>az</a:t>
            </a:r>
            <a:r>
              <a:rPr lang="de-CH" sz="1400" dirty="0"/>
              <a:t> </a:t>
            </a:r>
            <a:r>
              <a:rPr lang="de-CH" sz="1400" dirty="0" err="1"/>
              <a:t>interneten</a:t>
            </a:r>
            <a:endParaRPr lang="de-CH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539874" y="4521378"/>
            <a:ext cx="1259818" cy="773443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1969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/>
              <a:t>a </a:t>
            </a:r>
            <a:r>
              <a:rPr lang="de-CH" sz="1400" dirty="0" err="1"/>
              <a:t>kocsipark</a:t>
            </a:r>
            <a:r>
              <a:rPr lang="de-CH" sz="1400" dirty="0"/>
              <a:t> </a:t>
            </a:r>
            <a:r>
              <a:rPr lang="hu-HU" sz="1400" dirty="0" smtClean="0"/>
              <a:t>növekszik</a:t>
            </a:r>
            <a:endParaRPr lang="de-CH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4504598" y="5329320"/>
            <a:ext cx="1623780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2008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/>
              <a:t>intermodális</a:t>
            </a:r>
            <a:r>
              <a:rPr lang="de-CH" sz="1400" dirty="0"/>
              <a:t> </a:t>
            </a:r>
            <a:r>
              <a:rPr lang="de-CH" sz="1400" dirty="0" err="1"/>
              <a:t>vagon</a:t>
            </a:r>
            <a:endParaRPr lang="de-CH" sz="1400" dirty="0"/>
          </a:p>
        </p:txBody>
      </p:sp>
      <p:sp>
        <p:nvSpPr>
          <p:cNvPr id="38" name="Textfeld 37"/>
          <p:cNvSpPr txBox="1"/>
          <p:nvPr/>
        </p:nvSpPr>
        <p:spPr>
          <a:xfrm>
            <a:off x="2916319" y="5329320"/>
            <a:ext cx="1623780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2000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smtClean="0"/>
              <a:t>ICT </a:t>
            </a:r>
            <a:r>
              <a:rPr lang="de-CH" sz="1400" dirty="0" err="1" smtClean="0"/>
              <a:t>platform</a:t>
            </a:r>
            <a:endParaRPr lang="de-CH" sz="1400" dirty="0" smtClean="0"/>
          </a:p>
        </p:txBody>
      </p:sp>
      <p:sp>
        <p:nvSpPr>
          <p:cNvPr id="39" name="Textfeld 38"/>
          <p:cNvSpPr txBox="1"/>
          <p:nvPr/>
        </p:nvSpPr>
        <p:spPr>
          <a:xfrm>
            <a:off x="1328040" y="5329320"/>
            <a:ext cx="1623780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1993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/>
              <a:t>generációs</a:t>
            </a:r>
            <a:r>
              <a:rPr lang="de-CH" sz="1400" dirty="0"/>
              <a:t> </a:t>
            </a:r>
            <a:r>
              <a:rPr lang="de-CH" sz="1400" dirty="0" err="1"/>
              <a:t>váltás</a:t>
            </a:r>
            <a:endParaRPr lang="de-CH" sz="1400" dirty="0"/>
          </a:p>
        </p:txBody>
      </p:sp>
      <p:sp>
        <p:nvSpPr>
          <p:cNvPr id="41" name="Textfeld 40"/>
          <p:cNvSpPr txBox="1"/>
          <p:nvPr/>
        </p:nvSpPr>
        <p:spPr>
          <a:xfrm>
            <a:off x="383015" y="1340768"/>
            <a:ext cx="1425557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1964</a:t>
            </a:r>
          </a:p>
          <a:p>
            <a:r>
              <a:rPr lang="de-CH" sz="1400" dirty="0" err="1"/>
              <a:t>alapítás</a:t>
            </a:r>
            <a:endParaRPr lang="de-CH" sz="1400" dirty="0"/>
          </a:p>
        </p:txBody>
      </p:sp>
      <p:sp>
        <p:nvSpPr>
          <p:cNvPr id="42" name="Textfeld 41"/>
          <p:cNvSpPr txBox="1"/>
          <p:nvPr/>
        </p:nvSpPr>
        <p:spPr>
          <a:xfrm>
            <a:off x="1727684" y="1340768"/>
            <a:ext cx="1425557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1995</a:t>
            </a:r>
          </a:p>
          <a:p>
            <a:r>
              <a:rPr lang="de-CH" sz="1400" dirty="0" smtClean="0"/>
              <a:t>ISO 9001</a:t>
            </a:r>
            <a:endParaRPr lang="de-CH" sz="1400" dirty="0"/>
          </a:p>
        </p:txBody>
      </p:sp>
      <p:sp>
        <p:nvSpPr>
          <p:cNvPr id="43" name="Textfeld 42"/>
          <p:cNvSpPr txBox="1"/>
          <p:nvPr/>
        </p:nvSpPr>
        <p:spPr>
          <a:xfrm>
            <a:off x="3311860" y="1340768"/>
            <a:ext cx="1425557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2002</a:t>
            </a:r>
          </a:p>
          <a:p>
            <a:r>
              <a:rPr lang="de-CH" sz="1400" dirty="0" err="1" smtClean="0"/>
              <a:t>Wascosa</a:t>
            </a:r>
            <a:r>
              <a:rPr lang="de-CH" sz="1400" dirty="0" smtClean="0"/>
              <a:t> </a:t>
            </a:r>
            <a:br>
              <a:rPr lang="de-CH" sz="1400" dirty="0" smtClean="0"/>
            </a:br>
            <a:r>
              <a:rPr lang="de-CH" sz="1400" dirty="0" err="1" smtClean="0"/>
              <a:t>euro</a:t>
            </a:r>
            <a:r>
              <a:rPr lang="de-CH" sz="1400" dirty="0" smtClean="0"/>
              <a:t> tank </a:t>
            </a:r>
            <a:r>
              <a:rPr lang="de-CH" sz="1400" dirty="0" err="1" smtClean="0"/>
              <a:t>car</a:t>
            </a:r>
            <a:endParaRPr lang="de-CH" sz="1400" dirty="0"/>
          </a:p>
        </p:txBody>
      </p:sp>
      <p:sp>
        <p:nvSpPr>
          <p:cNvPr id="44" name="Textfeld 43"/>
          <p:cNvSpPr txBox="1"/>
          <p:nvPr/>
        </p:nvSpPr>
        <p:spPr>
          <a:xfrm>
            <a:off x="4714881" y="1304764"/>
            <a:ext cx="1836669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2009</a:t>
            </a:r>
          </a:p>
          <a:p>
            <a:r>
              <a:rPr lang="de-CH" sz="1200" dirty="0" smtClean="0"/>
              <a:t>Wascosa flex freight system / Innovation Award</a:t>
            </a:r>
            <a:endParaRPr lang="de-CH" sz="1400" dirty="0"/>
          </a:p>
        </p:txBody>
      </p:sp>
      <p:sp>
        <p:nvSpPr>
          <p:cNvPr id="45" name="Textfeld 44"/>
          <p:cNvSpPr txBox="1"/>
          <p:nvPr/>
        </p:nvSpPr>
        <p:spPr>
          <a:xfrm>
            <a:off x="6660232" y="1340768"/>
            <a:ext cx="1425557" cy="9265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2013</a:t>
            </a:r>
          </a:p>
          <a:p>
            <a:r>
              <a:rPr lang="de-CH" sz="1400" dirty="0"/>
              <a:t>CEFIC-</a:t>
            </a:r>
            <a:r>
              <a:rPr lang="de-CH" sz="1400" dirty="0" err="1"/>
              <a:t>ajánlás</a:t>
            </a:r>
            <a:r>
              <a:rPr lang="de-CH" sz="1400" dirty="0"/>
              <a:t> </a:t>
            </a:r>
            <a:br>
              <a:rPr lang="de-CH" sz="1400" dirty="0"/>
            </a:br>
            <a:r>
              <a:rPr lang="de-CH" sz="1400" dirty="0" err="1"/>
              <a:t>stc-nek</a:t>
            </a:r>
            <a:endParaRPr lang="de-CH" sz="1400" dirty="0"/>
          </a:p>
        </p:txBody>
      </p:sp>
      <p:sp>
        <p:nvSpPr>
          <p:cNvPr id="46" name="Textfeld 45"/>
          <p:cNvSpPr txBox="1"/>
          <p:nvPr/>
        </p:nvSpPr>
        <p:spPr>
          <a:xfrm>
            <a:off x="4109754" y="2349868"/>
            <a:ext cx="1107192" cy="632275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sp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2007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/>
              <a:t>CRSC </a:t>
            </a:r>
            <a:r>
              <a:rPr lang="de-CH" sz="1400" dirty="0" err="1"/>
              <a:t>alapítása</a:t>
            </a:r>
            <a:endParaRPr lang="de-CH" sz="1400" dirty="0"/>
          </a:p>
        </p:txBody>
      </p:sp>
      <p:sp>
        <p:nvSpPr>
          <p:cNvPr id="47" name="Textfeld 46"/>
          <p:cNvSpPr txBox="1"/>
          <p:nvPr/>
        </p:nvSpPr>
        <p:spPr>
          <a:xfrm>
            <a:off x="2522675" y="2088259"/>
            <a:ext cx="1107192" cy="1278606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sp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1998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/>
              <a:t>az</a:t>
            </a:r>
            <a:r>
              <a:rPr lang="de-CH" sz="1400" dirty="0"/>
              <a:t> </a:t>
            </a:r>
            <a:r>
              <a:rPr lang="de-CH" sz="1400" dirty="0" err="1"/>
              <a:t>első</a:t>
            </a:r>
            <a:r>
              <a:rPr lang="de-CH" sz="1400" dirty="0"/>
              <a:t> </a:t>
            </a:r>
            <a:r>
              <a:rPr lang="de-CH" sz="1400" dirty="0" err="1"/>
              <a:t>kisiklásjelző-detektorral</a:t>
            </a:r>
            <a:r>
              <a:rPr lang="de-CH" sz="1400" dirty="0"/>
              <a:t> </a:t>
            </a:r>
            <a:r>
              <a:rPr lang="de-CH" sz="1400" dirty="0" err="1"/>
              <a:t>ellátott</a:t>
            </a:r>
            <a:r>
              <a:rPr lang="de-CH" sz="1400" dirty="0"/>
              <a:t> </a:t>
            </a:r>
            <a:r>
              <a:rPr lang="de-CH" sz="1400" dirty="0" err="1"/>
              <a:t>kocsi</a:t>
            </a:r>
            <a:endParaRPr lang="de-CH" sz="1400" dirty="0"/>
          </a:p>
        </p:txBody>
      </p:sp>
      <p:sp>
        <p:nvSpPr>
          <p:cNvPr id="48" name="Textfeld 47"/>
          <p:cNvSpPr txBox="1"/>
          <p:nvPr/>
        </p:nvSpPr>
        <p:spPr>
          <a:xfrm>
            <a:off x="935596" y="2242147"/>
            <a:ext cx="1107192" cy="847718"/>
          </a:xfrm>
          <a:prstGeom prst="rect">
            <a:avLst/>
          </a:prstGeom>
          <a:noFill/>
        </p:spPr>
        <p:txBody>
          <a:bodyPr wrap="square" lIns="0" tIns="36000" rIns="0" bIns="72000" rtlCol="0" anchor="ctr" anchorCtr="0">
            <a:spAutoFit/>
          </a:bodyPr>
          <a:lstStyle/>
          <a:p>
            <a:r>
              <a:rPr lang="de-CH" sz="2000" dirty="0" smtClean="0">
                <a:solidFill>
                  <a:schemeClr val="accent2"/>
                </a:solidFill>
              </a:rPr>
              <a:t>1973</a:t>
            </a:r>
            <a:endParaRPr lang="de-CH" sz="1400" dirty="0" smtClean="0">
              <a:solidFill>
                <a:schemeClr val="accent2"/>
              </a:solidFill>
            </a:endParaRPr>
          </a:p>
          <a:p>
            <a:r>
              <a:rPr lang="de-CH" sz="1400" dirty="0" err="1"/>
              <a:t>átköltözés</a:t>
            </a:r>
            <a:r>
              <a:rPr lang="de-CH" sz="1400" dirty="0"/>
              <a:t> </a:t>
            </a:r>
            <a:r>
              <a:rPr lang="de-CH" sz="1400" dirty="0" err="1"/>
              <a:t>Svájcba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1756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Ügyfél</a:t>
            </a:r>
            <a:r>
              <a:rPr lang="de-CH" dirty="0"/>
              <a:t> </a:t>
            </a:r>
            <a:r>
              <a:rPr lang="de-CH" dirty="0" err="1"/>
              <a:t>referenciák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344158"/>
            <a:ext cx="8496945" cy="4889764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93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Organisation</a:t>
            </a:r>
            <a:endParaRPr lang="de-CH" dirty="0"/>
          </a:p>
        </p:txBody>
      </p:sp>
      <p:sp>
        <p:nvSpPr>
          <p:cNvPr id="5" name="Freihandform 4"/>
          <p:cNvSpPr/>
          <p:nvPr/>
        </p:nvSpPr>
        <p:spPr>
          <a:xfrm>
            <a:off x="4068984" y="3435206"/>
            <a:ext cx="3313650" cy="253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7525"/>
                </a:lnTo>
                <a:lnTo>
                  <a:pt x="3313650" y="127525"/>
                </a:lnTo>
                <a:lnTo>
                  <a:pt x="3313650" y="253042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ihandform 5"/>
          <p:cNvSpPr/>
          <p:nvPr/>
        </p:nvSpPr>
        <p:spPr>
          <a:xfrm>
            <a:off x="4068984" y="3435206"/>
            <a:ext cx="1104550" cy="253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7525"/>
                </a:lnTo>
                <a:lnTo>
                  <a:pt x="1104550" y="127525"/>
                </a:lnTo>
                <a:lnTo>
                  <a:pt x="1104550" y="253042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ihandform 7"/>
          <p:cNvSpPr/>
          <p:nvPr/>
        </p:nvSpPr>
        <p:spPr>
          <a:xfrm>
            <a:off x="2866614" y="3435206"/>
            <a:ext cx="1202369" cy="253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02369" y="0"/>
                </a:moveTo>
                <a:lnTo>
                  <a:pt x="1202369" y="127525"/>
                </a:lnTo>
                <a:lnTo>
                  <a:pt x="0" y="127525"/>
                </a:lnTo>
                <a:lnTo>
                  <a:pt x="0" y="253042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ihandform 10"/>
          <p:cNvSpPr/>
          <p:nvPr/>
        </p:nvSpPr>
        <p:spPr>
          <a:xfrm>
            <a:off x="755333" y="3435206"/>
            <a:ext cx="3313650" cy="2530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13650" y="0"/>
                </a:moveTo>
                <a:lnTo>
                  <a:pt x="3313650" y="127525"/>
                </a:lnTo>
                <a:lnTo>
                  <a:pt x="0" y="127525"/>
                </a:lnTo>
                <a:lnTo>
                  <a:pt x="0" y="253042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ihandform 11"/>
          <p:cNvSpPr/>
          <p:nvPr/>
        </p:nvSpPr>
        <p:spPr>
          <a:xfrm>
            <a:off x="4023264" y="2240868"/>
            <a:ext cx="91440" cy="324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53042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Ellipse 12"/>
          <p:cNvSpPr/>
          <p:nvPr/>
        </p:nvSpPr>
        <p:spPr>
          <a:xfrm>
            <a:off x="3617310" y="1385481"/>
            <a:ext cx="900000" cy="900000"/>
          </a:xfrm>
          <a:prstGeom prst="ellipse">
            <a:avLst/>
          </a:prstGeom>
          <a:blipFill dpi="0" rotWithShape="1">
            <a:blip r:embed="rId2" cstate="print">
              <a:lum bright="7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000" contras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ihandform 13"/>
          <p:cNvSpPr/>
          <p:nvPr/>
        </p:nvSpPr>
        <p:spPr>
          <a:xfrm>
            <a:off x="4571051" y="1448780"/>
            <a:ext cx="4527915" cy="803309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kern="1200" dirty="0" smtClean="0"/>
              <a:t>Philipp Müller</a:t>
            </a:r>
            <a:br>
              <a:rPr lang="de-CH" kern="1200" dirty="0" smtClean="0"/>
            </a:br>
            <a:r>
              <a:rPr lang="de-CH" kern="1200" dirty="0" err="1" smtClean="0"/>
              <a:t>President</a:t>
            </a:r>
            <a:r>
              <a:rPr lang="de-CH" kern="1200" dirty="0" smtClean="0"/>
              <a:t> </a:t>
            </a:r>
            <a:r>
              <a:rPr lang="de-CH" kern="1200" dirty="0" err="1" smtClean="0"/>
              <a:t>of</a:t>
            </a:r>
            <a:r>
              <a:rPr lang="de-CH" kern="1200" dirty="0" smtClean="0"/>
              <a:t> </a:t>
            </a:r>
            <a:r>
              <a:rPr lang="de-CH" kern="1200" dirty="0" err="1" smtClean="0"/>
              <a:t>the</a:t>
            </a:r>
            <a:r>
              <a:rPr lang="de-CH" kern="1200" dirty="0" smtClean="0"/>
              <a:t> Board </a:t>
            </a:r>
            <a:r>
              <a:rPr lang="de-CH" kern="1200" dirty="0" err="1" smtClean="0"/>
              <a:t>of</a:t>
            </a:r>
            <a:r>
              <a:rPr lang="de-CH" kern="1200" dirty="0" smtClean="0"/>
              <a:t> </a:t>
            </a:r>
            <a:r>
              <a:rPr lang="de-CH" kern="1200" dirty="0" err="1" smtClean="0"/>
              <a:t>Directors</a:t>
            </a:r>
            <a:endParaRPr lang="de-CH" kern="1200" dirty="0"/>
          </a:p>
        </p:txBody>
      </p:sp>
      <p:sp>
        <p:nvSpPr>
          <p:cNvPr id="15" name="Ellipse 14"/>
          <p:cNvSpPr/>
          <p:nvPr/>
        </p:nvSpPr>
        <p:spPr>
          <a:xfrm>
            <a:off x="3617310" y="2492896"/>
            <a:ext cx="900000" cy="900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ihandform 15"/>
          <p:cNvSpPr/>
          <p:nvPr/>
        </p:nvSpPr>
        <p:spPr>
          <a:xfrm>
            <a:off x="4571050" y="2528900"/>
            <a:ext cx="2115809" cy="803309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kern="1200" dirty="0" smtClean="0"/>
              <a:t>Peter Balzer</a:t>
            </a:r>
            <a:br>
              <a:rPr lang="de-CH" kern="1200" dirty="0" smtClean="0"/>
            </a:br>
            <a:r>
              <a:rPr lang="de-CH" kern="1200" dirty="0" smtClean="0"/>
              <a:t>CEO</a:t>
            </a:r>
            <a:endParaRPr lang="de-CH" kern="1200" dirty="0"/>
          </a:p>
        </p:txBody>
      </p:sp>
      <p:sp>
        <p:nvSpPr>
          <p:cNvPr id="17" name="Ellipse 16"/>
          <p:cNvSpPr/>
          <p:nvPr/>
        </p:nvSpPr>
        <p:spPr>
          <a:xfrm>
            <a:off x="314919" y="3662120"/>
            <a:ext cx="900000" cy="900000"/>
          </a:xfrm>
          <a:prstGeom prst="ellipse">
            <a:avLst/>
          </a:prstGeom>
          <a:blipFill dpi="0" rotWithShape="1">
            <a:blip r:embed="rId5" cstate="print">
              <a:lum bright="2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ihandform 17"/>
          <p:cNvSpPr/>
          <p:nvPr/>
        </p:nvSpPr>
        <p:spPr>
          <a:xfrm>
            <a:off x="278815" y="4635976"/>
            <a:ext cx="2015995" cy="952447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kern="1200" dirty="0" smtClean="0"/>
              <a:t>Detlef Schlickelmann </a:t>
            </a:r>
            <a:r>
              <a:rPr lang="de-CH" sz="1600" dirty="0" err="1"/>
              <a:t>Chief</a:t>
            </a:r>
            <a:r>
              <a:rPr lang="de-CH" sz="1600" dirty="0"/>
              <a:t> Operations Officer</a:t>
            </a:r>
            <a:endParaRPr lang="de-CH" sz="1600" kern="1200" dirty="0"/>
          </a:p>
        </p:txBody>
      </p:sp>
      <p:sp>
        <p:nvSpPr>
          <p:cNvPr id="19" name="Ellipse 18"/>
          <p:cNvSpPr/>
          <p:nvPr/>
        </p:nvSpPr>
        <p:spPr>
          <a:xfrm>
            <a:off x="2421414" y="3662120"/>
            <a:ext cx="900000" cy="900000"/>
          </a:xfrm>
          <a:prstGeom prst="ellipse">
            <a:avLst/>
          </a:prstGeom>
          <a:blipFill dpi="0" rotWithShape="1">
            <a:blip r:embed="rId7" cstate="print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ihandform 19"/>
          <p:cNvSpPr/>
          <p:nvPr/>
        </p:nvSpPr>
        <p:spPr>
          <a:xfrm>
            <a:off x="2398819" y="4635976"/>
            <a:ext cx="2016000" cy="1096866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kern="1200" dirty="0" smtClean="0"/>
              <a:t>Thomas Lippuner</a:t>
            </a:r>
            <a:br>
              <a:rPr lang="de-CH" sz="1600" kern="1200" dirty="0" smtClean="0"/>
            </a:br>
            <a:r>
              <a:rPr lang="de-CH" sz="1600" kern="1200" dirty="0" err="1" smtClean="0"/>
              <a:t>Chief</a:t>
            </a:r>
            <a:r>
              <a:rPr lang="de-CH" sz="1600" kern="1200" dirty="0" smtClean="0"/>
              <a:t> Sales Officer</a:t>
            </a:r>
            <a:endParaRPr lang="de-CH" sz="1600" kern="1200" dirty="0"/>
          </a:p>
        </p:txBody>
      </p:sp>
      <p:sp>
        <p:nvSpPr>
          <p:cNvPr id="21" name="Ellipse 20"/>
          <p:cNvSpPr/>
          <p:nvPr/>
        </p:nvSpPr>
        <p:spPr>
          <a:xfrm>
            <a:off x="4728333" y="3662120"/>
            <a:ext cx="900000" cy="9000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ihandform 21"/>
          <p:cNvSpPr/>
          <p:nvPr/>
        </p:nvSpPr>
        <p:spPr>
          <a:xfrm>
            <a:off x="4670982" y="4635975"/>
            <a:ext cx="2016125" cy="1241297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kern="1200" dirty="0" smtClean="0"/>
              <a:t>Fabian Stadler</a:t>
            </a:r>
            <a:br>
              <a:rPr lang="de-CH" sz="1600" kern="1200" dirty="0" smtClean="0"/>
            </a:br>
            <a:r>
              <a:rPr lang="de-CH" sz="1600" dirty="0" err="1"/>
              <a:t>Chief</a:t>
            </a:r>
            <a:r>
              <a:rPr lang="de-CH" sz="1600" dirty="0"/>
              <a:t> Financial Officer</a:t>
            </a:r>
            <a:endParaRPr lang="de-CH" sz="1600" kern="1200" dirty="0"/>
          </a:p>
        </p:txBody>
      </p:sp>
      <p:sp>
        <p:nvSpPr>
          <p:cNvPr id="23" name="Ellipse 22"/>
          <p:cNvSpPr/>
          <p:nvPr/>
        </p:nvSpPr>
        <p:spPr>
          <a:xfrm>
            <a:off x="6928725" y="3662120"/>
            <a:ext cx="900000" cy="9000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ihandform 23"/>
          <p:cNvSpPr/>
          <p:nvPr/>
        </p:nvSpPr>
        <p:spPr>
          <a:xfrm>
            <a:off x="6903329" y="4635976"/>
            <a:ext cx="2016125" cy="1096866"/>
          </a:xfrm>
          <a:custGeom>
            <a:avLst/>
            <a:gdLst>
              <a:gd name="connsiteX0" fmla="*/ 0 w 1204963"/>
              <a:gd name="connsiteY0" fmla="*/ 0 h 803309"/>
              <a:gd name="connsiteX1" fmla="*/ 1204963 w 1204963"/>
              <a:gd name="connsiteY1" fmla="*/ 0 h 803309"/>
              <a:gd name="connsiteX2" fmla="*/ 1204963 w 1204963"/>
              <a:gd name="connsiteY2" fmla="*/ 803309 h 803309"/>
              <a:gd name="connsiteX3" fmla="*/ 0 w 1204963"/>
              <a:gd name="connsiteY3" fmla="*/ 803309 h 803309"/>
              <a:gd name="connsiteX4" fmla="*/ 0 w 1204963"/>
              <a:gd name="connsiteY4" fmla="*/ 0 h 8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963" h="803309">
                <a:moveTo>
                  <a:pt x="0" y="0"/>
                </a:moveTo>
                <a:lnTo>
                  <a:pt x="1204963" y="0"/>
                </a:lnTo>
                <a:lnTo>
                  <a:pt x="1204963" y="803309"/>
                </a:lnTo>
                <a:lnTo>
                  <a:pt x="0" y="8033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kern="1200" dirty="0" smtClean="0"/>
              <a:t>Irmhild Saabel</a:t>
            </a:r>
            <a:br>
              <a:rPr lang="de-CH" sz="1600" kern="1200" dirty="0" smtClean="0"/>
            </a:br>
            <a:r>
              <a:rPr lang="de-CH" sz="1600" dirty="0" err="1" smtClean="0"/>
              <a:t>Chief</a:t>
            </a:r>
            <a:r>
              <a:rPr lang="de-CH" sz="1600" dirty="0" smtClean="0"/>
              <a:t> </a:t>
            </a:r>
            <a:r>
              <a:rPr lang="de-CH" sz="1600" dirty="0"/>
              <a:t>Business Development Officer</a:t>
            </a:r>
            <a:endParaRPr lang="de-CH" sz="1600" kern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21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Koncepciónk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dirty="0" smtClean="0"/>
              <a:t>Seite </a:t>
            </a:r>
            <a:fld id="{C0EF05EB-61D8-45EB-BD43-4712A2A9A7ED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800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graphicFrame>
        <p:nvGraphicFramePr>
          <p:cNvPr id="13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190858"/>
              </p:ext>
            </p:extLst>
          </p:nvPr>
        </p:nvGraphicFramePr>
        <p:xfrm>
          <a:off x="323850" y="1376363"/>
          <a:ext cx="8496300" cy="486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1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Üzleti területeink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C0EF05EB-61D8-45EB-BD43-4712A2A9A7ED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information is intended for the recipient’s use only and should not be cited, reproduced or distributed to any third party without the prior consent of the authors.</a:t>
            </a:r>
          </a:p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Bérbeadás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Új gyártási projektek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ECM </a:t>
            </a:r>
            <a:r>
              <a:rPr lang="hu-HU" dirty="0"/>
              <a:t>flottamenedzsment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Tehervagon-rendszerek</a:t>
            </a:r>
            <a:endParaRPr lang="de-CH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3" b="31353"/>
          <a:stretch>
            <a:fillRect/>
          </a:stretch>
        </p:blipFill>
        <p:spPr>
          <a:xfrm>
            <a:off x="323850" y="3860800"/>
            <a:ext cx="8496300" cy="2376488"/>
          </a:xfrm>
        </p:spPr>
      </p:pic>
    </p:spTree>
    <p:extLst>
      <p:ext uri="{BB962C8B-B14F-4D97-AF65-F5344CB8AC3E}">
        <p14:creationId xmlns:p14="http://schemas.microsoft.com/office/powerpoint/2010/main" val="1742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scos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98300"/>
      </a:accent1>
      <a:accent2>
        <a:srgbClr val="00338D"/>
      </a:accent2>
      <a:accent3>
        <a:srgbClr val="AA9C8F"/>
      </a:accent3>
      <a:accent4>
        <a:srgbClr val="DDD7D2"/>
      </a:accent4>
      <a:accent5>
        <a:srgbClr val="EAE6E3"/>
      </a:accent5>
      <a:accent6>
        <a:srgbClr val="FFFFFF"/>
      </a:accent6>
      <a:hlink>
        <a:srgbClr val="00338D"/>
      </a:hlink>
      <a:folHlink>
        <a:srgbClr val="5B9BD5"/>
      </a:folHlink>
    </a:clrScheme>
    <a:fontScheme name="Wascos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Diavetítés a képernyőre (4:3 oldalarány)</PresentationFormat>
  <Paragraphs>225</Paragraphs>
  <Slides>19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 Theme</vt:lpstr>
      <vt:lpstr>Wascosa – Tehervagon-rendszerek</vt:lpstr>
      <vt:lpstr>Egy családi vállalkozás 2. generációja</vt:lpstr>
      <vt:lpstr>Egész Európára kiterjedő tevékenység</vt:lpstr>
      <vt:lpstr>A kocsipark fejlődése</vt:lpstr>
      <vt:lpstr>Haladás, fejlődés</vt:lpstr>
      <vt:lpstr>Ügyfél referenciák</vt:lpstr>
      <vt:lpstr>Organisation</vt:lpstr>
      <vt:lpstr>Koncepciónk</vt:lpstr>
      <vt:lpstr>Üzleti területeink</vt:lpstr>
      <vt:lpstr>Kocsiparkunk</vt:lpstr>
      <vt:lpstr>Amiben elsők vagyunk</vt:lpstr>
      <vt:lpstr>A sikerünk: Fejlesztés</vt:lpstr>
      <vt:lpstr>Wascosa safe tank car®</vt:lpstr>
      <vt:lpstr>5 év előny a zajcsökkentés terén</vt:lpstr>
      <vt:lpstr>ECM tanúsítvány </vt:lpstr>
      <vt:lpstr>Sajátosságunk</vt:lpstr>
      <vt:lpstr>Wascosa hosszútávú elkötelezettsége Magyarországon </vt:lpstr>
      <vt:lpstr>Szűcs Árpád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Benedikt Gratzl</dc:creator>
  <cp:lastModifiedBy>Daniel Nagy</cp:lastModifiedBy>
  <cp:revision>229</cp:revision>
  <cp:lastPrinted>2016-08-17T07:17:10Z</cp:lastPrinted>
  <dcterms:created xsi:type="dcterms:W3CDTF">2016-06-28T09:17:01Z</dcterms:created>
  <dcterms:modified xsi:type="dcterms:W3CDTF">2016-11-24T07:55:00Z</dcterms:modified>
</cp:coreProperties>
</file>