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70" r:id="rId3"/>
    <p:sldId id="263" r:id="rId4"/>
    <p:sldId id="276" r:id="rId5"/>
    <p:sldId id="305" r:id="rId6"/>
    <p:sldId id="279" r:id="rId7"/>
    <p:sldId id="30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16" r:id="rId17"/>
    <p:sldId id="317" r:id="rId18"/>
    <p:sldId id="273" r:id="rId19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92" d="100"/>
          <a:sy n="92" d="100"/>
        </p:scale>
        <p:origin x="-91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4" d="100"/>
          <a:sy n="64" d="100"/>
        </p:scale>
        <p:origin x="-2904" y="-114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chemeClr val="bg1"/>
              </a:solidFill>
            </a:ln>
            <a:effectLst>
              <a:outerShdw blurRad="114300" dist="50800" algn="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Tabelle1!$A$2:$A$6</c:f>
              <c:numCache>
                <c:formatCode>General</c:formatCode>
                <c:ptCount val="5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1158</c:v>
                </c:pt>
                <c:pt idx="1">
                  <c:v>1924</c:v>
                </c:pt>
                <c:pt idx="2">
                  <c:v>2839</c:v>
                </c:pt>
                <c:pt idx="3">
                  <c:v>4594</c:v>
                </c:pt>
                <c:pt idx="4">
                  <c:v>7184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overlap val="-27"/>
        <c:axId val="69169920"/>
        <c:axId val="69171456"/>
      </c:barChart>
      <c:catAx>
        <c:axId val="69169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14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9171456"/>
        <c:crosses val="autoZero"/>
        <c:auto val="1"/>
        <c:lblAlgn val="ctr"/>
        <c:lblOffset val="50"/>
        <c:noMultiLvlLbl val="0"/>
      </c:catAx>
      <c:valAx>
        <c:axId val="69171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2"/>
              </a:solidFill>
              <a:round/>
            </a:ln>
            <a:effectLst/>
          </c:spPr>
        </c:majorGridlines>
        <c:numFmt formatCode="__#\'##0;\-#\'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9169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37495508946048"/>
          <c:y val="3.0576662280436803E-2"/>
          <c:w val="0.67363616518242608"/>
          <c:h val="0.820843959653689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chemeClr val="bg1"/>
              </a:solidFill>
            </a:ln>
            <a:effectLst>
              <a:outerShdw blurRad="114300" dist="508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__#,##0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Tabelle1!$A$2:$A$7</c:f>
              <c:strCache>
                <c:ptCount val="6"/>
                <c:pt idx="0">
                  <c:v>Sehr gering 
(RID-Klasse 3)</c:v>
                </c:pt>
                <c:pt idx="1">
                  <c:v>Low 
(RID class 3)</c:v>
                </c:pt>
                <c:pt idx="2">
                  <c:v>Moderate 
(RID class 3)</c:v>
                </c:pt>
                <c:pt idx="3">
                  <c:v>High 
(RID class 3)</c:v>
                </c:pt>
                <c:pt idx="4">
                  <c:v>Very high
(RID class 2 &amp; 3)</c:v>
                </c:pt>
                <c:pt idx="5">
                  <c:v>Very, very high
(RID class 2)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84</c:v>
                </c:pt>
                <c:pt idx="1">
                  <c:v>589</c:v>
                </c:pt>
                <c:pt idx="2">
                  <c:v>126</c:v>
                </c:pt>
                <c:pt idx="3">
                  <c:v>47</c:v>
                </c:pt>
                <c:pt idx="4">
                  <c:v>13</c:v>
                </c:pt>
                <c:pt idx="5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axId val="125054336"/>
        <c:axId val="125056512"/>
      </c:barChart>
      <c:catAx>
        <c:axId val="1250543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CH" sz="1800" dirty="0" err="1" smtClean="0">
                    <a:solidFill>
                      <a:schemeClr val="accent2"/>
                    </a:solidFill>
                  </a:rPr>
                  <a:t>Dangerous</a:t>
                </a:r>
                <a:r>
                  <a:rPr lang="de-CH" sz="18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de-CH" sz="1800" dirty="0" err="1" smtClean="0">
                    <a:solidFill>
                      <a:schemeClr val="accent2"/>
                    </a:solidFill>
                  </a:rPr>
                  <a:t>nature</a:t>
                </a:r>
                <a:r>
                  <a:rPr lang="de-CH" sz="18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de-CH" sz="1800" dirty="0" err="1" smtClean="0">
                    <a:solidFill>
                      <a:schemeClr val="accent2"/>
                    </a:solidFill>
                  </a:rPr>
                  <a:t>of</a:t>
                </a:r>
                <a:r>
                  <a:rPr lang="de-CH" sz="1800" baseline="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de-CH" sz="1800" baseline="0" dirty="0" err="1" smtClean="0">
                    <a:solidFill>
                      <a:schemeClr val="accent2"/>
                    </a:solidFill>
                  </a:rPr>
                  <a:t>the</a:t>
                </a:r>
                <a:r>
                  <a:rPr lang="de-CH" sz="1800" baseline="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de-CH" sz="1800" baseline="0" dirty="0" err="1" smtClean="0">
                    <a:solidFill>
                      <a:schemeClr val="accent2"/>
                    </a:solidFill>
                  </a:rPr>
                  <a:t>product</a:t>
                </a:r>
                <a:endParaRPr lang="de-CH" sz="1800" dirty="0">
                  <a:solidFill>
                    <a:schemeClr val="accent2"/>
                  </a:solidFill>
                </a:endParaRPr>
              </a:p>
            </c:rich>
          </c:tx>
          <c:layout>
            <c:manualLayout>
              <c:xMode val="edge"/>
              <c:yMode val="edge"/>
              <c:x val="1.5247331193220245E-2"/>
              <c:y val="0.1284355517500707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12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5056512"/>
        <c:crosses val="autoZero"/>
        <c:auto val="1"/>
        <c:lblAlgn val="ctr"/>
        <c:lblOffset val="50"/>
        <c:noMultiLvlLbl val="0"/>
      </c:catAx>
      <c:valAx>
        <c:axId val="125056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2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CH" sz="1800" dirty="0" err="1" smtClean="0">
                    <a:solidFill>
                      <a:schemeClr val="accent2"/>
                    </a:solidFill>
                  </a:rPr>
                  <a:t>Number</a:t>
                </a:r>
                <a:r>
                  <a:rPr lang="de-CH" sz="18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de-CH" sz="1800" dirty="0" err="1" smtClean="0">
                    <a:solidFill>
                      <a:schemeClr val="accent2"/>
                    </a:solidFill>
                  </a:rPr>
                  <a:t>of</a:t>
                </a:r>
                <a:r>
                  <a:rPr lang="de-CH" sz="18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de-CH" sz="1800" dirty="0" err="1" smtClean="0">
                    <a:solidFill>
                      <a:schemeClr val="accent2"/>
                    </a:solidFill>
                  </a:rPr>
                  <a:t>cars</a:t>
                </a:r>
                <a:endParaRPr lang="de-CH" sz="1800" dirty="0">
                  <a:solidFill>
                    <a:schemeClr val="accent2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505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913549868766409E-2"/>
          <c:y val="8.9580210577695371E-2"/>
          <c:w val="0.84017865400556868"/>
          <c:h val="0.84061857425677655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Wascosa</c:v>
                </c:pt>
              </c:strCache>
            </c:strRef>
          </c:tx>
          <c:spPr>
            <a:ln w="63500" cap="rnd">
              <a:solidFill>
                <a:schemeClr val="accent1"/>
              </a:solidFill>
              <a:round/>
            </a:ln>
            <a:effectLst>
              <a:outerShdw blurRad="114300" dist="50800" dir="3000000" algn="tl" rotWithShape="0">
                <a:schemeClr val="tx1">
                  <a:alpha val="40000"/>
                </a:schemeClr>
              </a:outerShdw>
            </a:effectLst>
          </c:spPr>
          <c:marker>
            <c:symbol val="none"/>
          </c:marker>
          <c:cat>
            <c:numRef>
              <c:f>Tabelle1!$A$2:$A$10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Tabelle1!$B$2:$B$10</c:f>
              <c:numCache>
                <c:formatCode>General</c:formatCode>
                <c:ptCount val="9"/>
                <c:pt idx="0">
                  <c:v>20</c:v>
                </c:pt>
                <c:pt idx="1">
                  <c:v>43</c:v>
                </c:pt>
                <c:pt idx="2">
                  <c:v>60</c:v>
                </c:pt>
                <c:pt idx="3">
                  <c:v>72</c:v>
                </c:pt>
                <c:pt idx="4">
                  <c:v>80</c:v>
                </c:pt>
                <c:pt idx="5">
                  <c:v>85</c:v>
                </c:pt>
                <c:pt idx="6">
                  <c:v>90</c:v>
                </c:pt>
                <c:pt idx="7">
                  <c:v>95</c:v>
                </c:pt>
                <c:pt idx="8">
                  <c:v>100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Average of UIP Wagon Keepers</c:v>
                </c:pt>
              </c:strCache>
            </c:strRef>
          </c:tx>
          <c:spPr>
            <a:ln w="63500" cap="rnd">
              <a:solidFill>
                <a:schemeClr val="accent2"/>
              </a:solidFill>
              <a:round/>
            </a:ln>
            <a:effectLst>
              <a:outerShdw blurRad="114300" dist="50800" dir="2700000" algn="tl" rotWithShape="0">
                <a:schemeClr val="tx1">
                  <a:alpha val="50000"/>
                </a:schemeClr>
              </a:outerShdw>
            </a:effectLst>
          </c:spPr>
          <c:marker>
            <c:symbol val="none"/>
          </c:marker>
          <c:cat>
            <c:numRef>
              <c:f>Tabelle1!$A$2:$A$10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Tabelle1!$C$2:$C$10</c:f>
              <c:numCache>
                <c:formatCode>General</c:formatCode>
                <c:ptCount val="9"/>
                <c:pt idx="0">
                  <c:v>10</c:v>
                </c:pt>
                <c:pt idx="1">
                  <c:v>19</c:v>
                </c:pt>
                <c:pt idx="2">
                  <c:v>23</c:v>
                </c:pt>
                <c:pt idx="3">
                  <c:v>28</c:v>
                </c:pt>
                <c:pt idx="4">
                  <c:v>34</c:v>
                </c:pt>
                <c:pt idx="5">
                  <c:v>40</c:v>
                </c:pt>
                <c:pt idx="6">
                  <c:v>50</c:v>
                </c:pt>
                <c:pt idx="7">
                  <c:v>61</c:v>
                </c:pt>
                <c:pt idx="8">
                  <c:v>72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261312"/>
        <c:axId val="125262848"/>
      </c:lineChart>
      <c:catAx>
        <c:axId val="125261312"/>
        <c:scaling>
          <c:orientation val="minMax"/>
        </c:scaling>
        <c:delete val="0"/>
        <c:axPos val="b"/>
        <c:numFmt formatCode="General" sourceLinked="1"/>
        <c:majorTickMark val="out"/>
        <c:minorTickMark val="in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5262848"/>
        <c:crosses val="autoZero"/>
        <c:auto val="1"/>
        <c:lblAlgn val="ctr"/>
        <c:lblOffset val="100"/>
        <c:noMultiLvlLbl val="0"/>
      </c:catAx>
      <c:valAx>
        <c:axId val="125262848"/>
        <c:scaling>
          <c:orientation val="minMax"/>
          <c:max val="105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526131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3F6F48-3AD8-4DE1-AA76-E911D07CAAA7}" type="doc">
      <dgm:prSet loTypeId="urn:microsoft.com/office/officeart/2005/8/layout/vProcess5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de-CH"/>
        </a:p>
      </dgm:t>
    </dgm:pt>
    <dgm:pt modelId="{D3252297-CB2C-40F7-A135-141CC47C426A}">
      <dgm:prSet phldrT="[Text]"/>
      <dgm:spPr/>
      <dgm:t>
        <a:bodyPr/>
        <a:lstStyle/>
        <a:p>
          <a:r>
            <a:rPr lang="de-CH" dirty="0" smtClean="0">
              <a:solidFill>
                <a:schemeClr val="tx1"/>
              </a:solidFill>
            </a:rPr>
            <a:t>Focus on innovative </a:t>
          </a:r>
          <a:r>
            <a:rPr lang="de-CH" dirty="0" err="1" smtClean="0">
              <a:solidFill>
                <a:schemeClr val="tx1"/>
              </a:solidFill>
            </a:rPr>
            <a:t>solutions</a:t>
          </a:r>
          <a:r>
            <a:rPr lang="de-CH" dirty="0" smtClean="0">
              <a:solidFill>
                <a:schemeClr val="tx1"/>
              </a:solidFill>
            </a:rPr>
            <a:t> in </a:t>
          </a:r>
          <a:r>
            <a:rPr lang="de-CH" dirty="0" err="1" smtClean="0">
              <a:solidFill>
                <a:schemeClr val="tx1"/>
              </a:solidFill>
            </a:rPr>
            <a:t>safety</a:t>
          </a:r>
          <a:r>
            <a:rPr lang="de-CH" dirty="0" smtClean="0">
              <a:solidFill>
                <a:schemeClr val="tx1"/>
              </a:solidFill>
            </a:rPr>
            <a:t> and </a:t>
          </a:r>
          <a:r>
            <a:rPr lang="de-CH" dirty="0" err="1" smtClean="0">
              <a:solidFill>
                <a:schemeClr val="tx1"/>
              </a:solidFill>
            </a:rPr>
            <a:t>efficiency</a:t>
          </a:r>
          <a:endParaRPr lang="de-CH" dirty="0">
            <a:solidFill>
              <a:schemeClr val="tx1"/>
            </a:solidFill>
          </a:endParaRPr>
        </a:p>
      </dgm:t>
    </dgm:pt>
    <dgm:pt modelId="{3D53774C-2AF4-4B62-86DB-4167ADC7BE27}" type="parTrans" cxnId="{F343BC8A-E8C2-4160-BC49-C5C1B7B28090}">
      <dgm:prSet/>
      <dgm:spPr/>
      <dgm:t>
        <a:bodyPr/>
        <a:lstStyle/>
        <a:p>
          <a:endParaRPr lang="de-CH"/>
        </a:p>
      </dgm:t>
    </dgm:pt>
    <dgm:pt modelId="{9DA4C19D-CFE3-4AF0-94AD-B16DE3A0524F}" type="sibTrans" cxnId="{F343BC8A-E8C2-4160-BC49-C5C1B7B28090}">
      <dgm:prSet/>
      <dgm:spPr>
        <a:solidFill>
          <a:schemeClr val="accent1">
            <a:alpha val="90000"/>
          </a:schemeClr>
        </a:solidFill>
        <a:effectLst>
          <a:outerShdw blurRad="114300" dist="508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de-CH"/>
        </a:p>
      </dgm:t>
    </dgm:pt>
    <dgm:pt modelId="{D9D5F266-CD24-458B-9BF0-2872E3EBE98B}">
      <dgm:prSet phldrT="[Text]"/>
      <dgm:spPr/>
      <dgm:t>
        <a:bodyPr/>
        <a:lstStyle/>
        <a:p>
          <a:r>
            <a:rPr lang="de-CH" dirty="0" smtClean="0">
              <a:solidFill>
                <a:schemeClr val="tx1"/>
              </a:solidFill>
            </a:rPr>
            <a:t>Focus on </a:t>
          </a:r>
          <a:r>
            <a:rPr lang="de-CH" dirty="0" err="1" smtClean="0">
              <a:solidFill>
                <a:schemeClr val="tx1"/>
              </a:solidFill>
            </a:rPr>
            <a:t>independency</a:t>
          </a:r>
          <a:r>
            <a:rPr lang="de-CH" dirty="0" smtClean="0">
              <a:solidFill>
                <a:schemeClr val="tx1"/>
              </a:solidFill>
            </a:rPr>
            <a:t> and </a:t>
          </a:r>
          <a:r>
            <a:rPr lang="de-CH" dirty="0" err="1" smtClean="0">
              <a:solidFill>
                <a:schemeClr val="tx1"/>
              </a:solidFill>
            </a:rPr>
            <a:t>value-based</a:t>
          </a:r>
          <a:r>
            <a:rPr lang="de-CH" dirty="0" smtClean="0">
              <a:solidFill>
                <a:schemeClr val="tx1"/>
              </a:solidFill>
            </a:rPr>
            <a:t> </a:t>
          </a:r>
          <a:r>
            <a:rPr lang="de-CH" dirty="0" err="1" smtClean="0">
              <a:solidFill>
                <a:schemeClr val="tx1"/>
              </a:solidFill>
            </a:rPr>
            <a:t>growth</a:t>
          </a:r>
          <a:endParaRPr lang="de-CH" dirty="0">
            <a:solidFill>
              <a:schemeClr val="tx1"/>
            </a:solidFill>
          </a:endParaRPr>
        </a:p>
      </dgm:t>
    </dgm:pt>
    <dgm:pt modelId="{2F1B24A6-134D-4380-B251-2D910C182862}" type="parTrans" cxnId="{99F74E01-8F4C-4546-84ED-57FAA35C9F07}">
      <dgm:prSet/>
      <dgm:spPr/>
      <dgm:t>
        <a:bodyPr/>
        <a:lstStyle/>
        <a:p>
          <a:endParaRPr lang="de-CH"/>
        </a:p>
      </dgm:t>
    </dgm:pt>
    <dgm:pt modelId="{68BEF325-AD9B-4307-92B9-A7533AA8C117}" type="sibTrans" cxnId="{99F74E01-8F4C-4546-84ED-57FAA35C9F07}">
      <dgm:prSet/>
      <dgm:spPr>
        <a:solidFill>
          <a:schemeClr val="accent1">
            <a:alpha val="90000"/>
          </a:schemeClr>
        </a:solidFill>
        <a:effectLst>
          <a:outerShdw blurRad="114300" dist="508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de-CH"/>
        </a:p>
      </dgm:t>
    </dgm:pt>
    <dgm:pt modelId="{C1547BDA-89F2-4BA4-BB67-D19DFB0BF717}">
      <dgm:prSet phldrT="[Text]"/>
      <dgm:spPr/>
      <dgm:t>
        <a:bodyPr/>
        <a:lstStyle/>
        <a:p>
          <a:r>
            <a:rPr lang="de-CH" dirty="0" smtClean="0">
              <a:solidFill>
                <a:schemeClr val="tx1"/>
              </a:solidFill>
            </a:rPr>
            <a:t>Focus on </a:t>
          </a:r>
          <a:r>
            <a:rPr lang="de-CH" dirty="0" err="1" smtClean="0">
              <a:solidFill>
                <a:schemeClr val="tx1"/>
              </a:solidFill>
            </a:rPr>
            <a:t>customer</a:t>
          </a:r>
          <a:endParaRPr lang="de-CH" dirty="0">
            <a:solidFill>
              <a:schemeClr val="tx1"/>
            </a:solidFill>
          </a:endParaRPr>
        </a:p>
      </dgm:t>
    </dgm:pt>
    <dgm:pt modelId="{0A8492DF-43E7-4B63-9A7A-E8333EC8A37D}" type="parTrans" cxnId="{47EA08F2-6442-45DD-8DC7-50B4B915FCB2}">
      <dgm:prSet/>
      <dgm:spPr/>
      <dgm:t>
        <a:bodyPr/>
        <a:lstStyle/>
        <a:p>
          <a:endParaRPr lang="de-CH"/>
        </a:p>
      </dgm:t>
    </dgm:pt>
    <dgm:pt modelId="{6496891F-48F0-4F2C-A7E1-69FFC27551BF}" type="sibTrans" cxnId="{47EA08F2-6442-45DD-8DC7-50B4B915FCB2}">
      <dgm:prSet/>
      <dgm:spPr>
        <a:solidFill>
          <a:schemeClr val="accent1">
            <a:alpha val="90000"/>
          </a:schemeClr>
        </a:solidFill>
        <a:ln>
          <a:solidFill>
            <a:schemeClr val="bg2">
              <a:alpha val="90000"/>
            </a:schemeClr>
          </a:solidFill>
        </a:ln>
        <a:effectLst>
          <a:outerShdw blurRad="114300" dist="508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de-CH"/>
        </a:p>
      </dgm:t>
    </dgm:pt>
    <dgm:pt modelId="{CE4E3F29-5B92-45CA-B039-F8DFDE19C245}" type="pres">
      <dgm:prSet presAssocID="{A73F6F48-3AD8-4DE1-AA76-E911D07CAAA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3A6B493A-1FEA-42C6-A28E-CF5A62644E42}" type="pres">
      <dgm:prSet presAssocID="{A73F6F48-3AD8-4DE1-AA76-E911D07CAAA7}" presName="dummyMaxCanvas" presStyleCnt="0">
        <dgm:presLayoutVars/>
      </dgm:prSet>
      <dgm:spPr/>
    </dgm:pt>
    <dgm:pt modelId="{786F7B23-C271-4573-B25F-27BCD22D8A64}" type="pres">
      <dgm:prSet presAssocID="{A73F6F48-3AD8-4DE1-AA76-E911D07CAAA7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08D9C15E-CC2B-4A61-8696-15DD62EE9DBC}" type="pres">
      <dgm:prSet presAssocID="{A73F6F48-3AD8-4DE1-AA76-E911D07CAAA7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8A565DD0-5A1E-4C74-A89C-50F05215D18F}" type="pres">
      <dgm:prSet presAssocID="{A73F6F48-3AD8-4DE1-AA76-E911D07CAAA7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7DBCF422-DBD3-45C3-B1C1-A173457B65C9}" type="pres">
      <dgm:prSet presAssocID="{A73F6F48-3AD8-4DE1-AA76-E911D07CAAA7}" presName="ThreeConn_1-2" presStyleLbl="fgAccFollowNode1" presStyleIdx="0" presStyleCnt="2" custScaleY="137751">
        <dgm:presLayoutVars>
          <dgm:bulletEnabled val="1"/>
        </dgm:presLayoutVars>
      </dgm:prSet>
      <dgm:spPr>
        <a:prstGeom prst="upDownArrow">
          <a:avLst/>
        </a:prstGeom>
      </dgm:spPr>
      <dgm:t>
        <a:bodyPr/>
        <a:lstStyle/>
        <a:p>
          <a:endParaRPr lang="de-CH"/>
        </a:p>
      </dgm:t>
    </dgm:pt>
    <dgm:pt modelId="{565D9F7F-72D2-4F5C-96DE-6269F95D8DDF}" type="pres">
      <dgm:prSet presAssocID="{A73F6F48-3AD8-4DE1-AA76-E911D07CAAA7}" presName="ThreeConn_2-3" presStyleLbl="fgAccFollowNode1" presStyleIdx="1" presStyleCnt="2" custScaleY="130278">
        <dgm:presLayoutVars>
          <dgm:bulletEnabled val="1"/>
        </dgm:presLayoutVars>
      </dgm:prSet>
      <dgm:spPr>
        <a:prstGeom prst="upDownArrow">
          <a:avLst/>
        </a:prstGeom>
      </dgm:spPr>
      <dgm:t>
        <a:bodyPr/>
        <a:lstStyle/>
        <a:p>
          <a:endParaRPr lang="de-CH"/>
        </a:p>
      </dgm:t>
    </dgm:pt>
    <dgm:pt modelId="{13CD78AA-0345-423F-B575-D4C6AAE5A1E6}" type="pres">
      <dgm:prSet presAssocID="{A73F6F48-3AD8-4DE1-AA76-E911D07CAAA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F6605ABD-D875-4F76-AB2A-95D8A134FB25}" type="pres">
      <dgm:prSet presAssocID="{A73F6F48-3AD8-4DE1-AA76-E911D07CAAA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F01F9B6D-FD13-4828-BAA7-990284E118F2}" type="pres">
      <dgm:prSet presAssocID="{A73F6F48-3AD8-4DE1-AA76-E911D07CAAA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99F74E01-8F4C-4546-84ED-57FAA35C9F07}" srcId="{A73F6F48-3AD8-4DE1-AA76-E911D07CAAA7}" destId="{D9D5F266-CD24-458B-9BF0-2872E3EBE98B}" srcOrd="2" destOrd="0" parTransId="{2F1B24A6-134D-4380-B251-2D910C182862}" sibTransId="{68BEF325-AD9B-4307-92B9-A7533AA8C117}"/>
    <dgm:cxn modelId="{19AB811A-964B-4782-B1D8-511CF7FDC685}" type="presOf" srcId="{D9D5F266-CD24-458B-9BF0-2872E3EBE98B}" destId="{F01F9B6D-FD13-4828-BAA7-990284E118F2}" srcOrd="1" destOrd="0" presId="urn:microsoft.com/office/officeart/2005/8/layout/vProcess5"/>
    <dgm:cxn modelId="{D488C46D-D8D4-432B-82A3-6CDD89E7A254}" type="presOf" srcId="{A73F6F48-3AD8-4DE1-AA76-E911D07CAAA7}" destId="{CE4E3F29-5B92-45CA-B039-F8DFDE19C245}" srcOrd="0" destOrd="0" presId="urn:microsoft.com/office/officeart/2005/8/layout/vProcess5"/>
    <dgm:cxn modelId="{E59C5927-F9B9-404D-8E5C-AAB808CD72C4}" type="presOf" srcId="{9DA4C19D-CFE3-4AF0-94AD-B16DE3A0524F}" destId="{565D9F7F-72D2-4F5C-96DE-6269F95D8DDF}" srcOrd="0" destOrd="0" presId="urn:microsoft.com/office/officeart/2005/8/layout/vProcess5"/>
    <dgm:cxn modelId="{0B75CE4B-EFBC-4F37-9B83-F66255182B4D}" type="presOf" srcId="{D3252297-CB2C-40F7-A135-141CC47C426A}" destId="{F6605ABD-D875-4F76-AB2A-95D8A134FB25}" srcOrd="1" destOrd="0" presId="urn:microsoft.com/office/officeart/2005/8/layout/vProcess5"/>
    <dgm:cxn modelId="{47EA08F2-6442-45DD-8DC7-50B4B915FCB2}" srcId="{A73F6F48-3AD8-4DE1-AA76-E911D07CAAA7}" destId="{C1547BDA-89F2-4BA4-BB67-D19DFB0BF717}" srcOrd="0" destOrd="0" parTransId="{0A8492DF-43E7-4B63-9A7A-E8333EC8A37D}" sibTransId="{6496891F-48F0-4F2C-A7E1-69FFC27551BF}"/>
    <dgm:cxn modelId="{B5B16D58-AC71-446B-9143-BC20EEA2D661}" type="presOf" srcId="{6496891F-48F0-4F2C-A7E1-69FFC27551BF}" destId="{7DBCF422-DBD3-45C3-B1C1-A173457B65C9}" srcOrd="0" destOrd="0" presId="urn:microsoft.com/office/officeart/2005/8/layout/vProcess5"/>
    <dgm:cxn modelId="{F343BC8A-E8C2-4160-BC49-C5C1B7B28090}" srcId="{A73F6F48-3AD8-4DE1-AA76-E911D07CAAA7}" destId="{D3252297-CB2C-40F7-A135-141CC47C426A}" srcOrd="1" destOrd="0" parTransId="{3D53774C-2AF4-4B62-86DB-4167ADC7BE27}" sibTransId="{9DA4C19D-CFE3-4AF0-94AD-B16DE3A0524F}"/>
    <dgm:cxn modelId="{991AB144-2881-4A36-AC49-945E62585888}" type="presOf" srcId="{D3252297-CB2C-40F7-A135-141CC47C426A}" destId="{08D9C15E-CC2B-4A61-8696-15DD62EE9DBC}" srcOrd="0" destOrd="0" presId="urn:microsoft.com/office/officeart/2005/8/layout/vProcess5"/>
    <dgm:cxn modelId="{93132D72-5D9F-4E7C-AED8-E70BFB3DE197}" type="presOf" srcId="{C1547BDA-89F2-4BA4-BB67-D19DFB0BF717}" destId="{13CD78AA-0345-423F-B575-D4C6AAE5A1E6}" srcOrd="1" destOrd="0" presId="urn:microsoft.com/office/officeart/2005/8/layout/vProcess5"/>
    <dgm:cxn modelId="{C644CE42-7A2C-495A-96E9-A43B1119D9CA}" type="presOf" srcId="{C1547BDA-89F2-4BA4-BB67-D19DFB0BF717}" destId="{786F7B23-C271-4573-B25F-27BCD22D8A64}" srcOrd="0" destOrd="0" presId="urn:microsoft.com/office/officeart/2005/8/layout/vProcess5"/>
    <dgm:cxn modelId="{57500AA5-532F-44F4-983C-4EA9FE51F566}" type="presOf" srcId="{D9D5F266-CD24-458B-9BF0-2872E3EBE98B}" destId="{8A565DD0-5A1E-4C74-A89C-50F05215D18F}" srcOrd="0" destOrd="0" presId="urn:microsoft.com/office/officeart/2005/8/layout/vProcess5"/>
    <dgm:cxn modelId="{105E009F-4BF5-4EFA-A85A-BA8B86397281}" type="presParOf" srcId="{CE4E3F29-5B92-45CA-B039-F8DFDE19C245}" destId="{3A6B493A-1FEA-42C6-A28E-CF5A62644E42}" srcOrd="0" destOrd="0" presId="urn:microsoft.com/office/officeart/2005/8/layout/vProcess5"/>
    <dgm:cxn modelId="{C2DAA7A7-51C5-43C0-A64C-82CB7D465603}" type="presParOf" srcId="{CE4E3F29-5B92-45CA-B039-F8DFDE19C245}" destId="{786F7B23-C271-4573-B25F-27BCD22D8A64}" srcOrd="1" destOrd="0" presId="urn:microsoft.com/office/officeart/2005/8/layout/vProcess5"/>
    <dgm:cxn modelId="{677A452E-5C8E-46B9-84FE-17BA308A1CFC}" type="presParOf" srcId="{CE4E3F29-5B92-45CA-B039-F8DFDE19C245}" destId="{08D9C15E-CC2B-4A61-8696-15DD62EE9DBC}" srcOrd="2" destOrd="0" presId="urn:microsoft.com/office/officeart/2005/8/layout/vProcess5"/>
    <dgm:cxn modelId="{1A05C8CA-EE3B-4D75-957D-C06A35F53FE6}" type="presParOf" srcId="{CE4E3F29-5B92-45CA-B039-F8DFDE19C245}" destId="{8A565DD0-5A1E-4C74-A89C-50F05215D18F}" srcOrd="3" destOrd="0" presId="urn:microsoft.com/office/officeart/2005/8/layout/vProcess5"/>
    <dgm:cxn modelId="{A96D312A-7A6D-4B5C-AA01-34D259332A2E}" type="presParOf" srcId="{CE4E3F29-5B92-45CA-B039-F8DFDE19C245}" destId="{7DBCF422-DBD3-45C3-B1C1-A173457B65C9}" srcOrd="4" destOrd="0" presId="urn:microsoft.com/office/officeart/2005/8/layout/vProcess5"/>
    <dgm:cxn modelId="{37D9010E-FEB8-4E03-BD46-A665AECAEC41}" type="presParOf" srcId="{CE4E3F29-5B92-45CA-B039-F8DFDE19C245}" destId="{565D9F7F-72D2-4F5C-96DE-6269F95D8DDF}" srcOrd="5" destOrd="0" presId="urn:microsoft.com/office/officeart/2005/8/layout/vProcess5"/>
    <dgm:cxn modelId="{F0844B8B-68BE-4976-AFF8-CC3B2A5658C3}" type="presParOf" srcId="{CE4E3F29-5B92-45CA-B039-F8DFDE19C245}" destId="{13CD78AA-0345-423F-B575-D4C6AAE5A1E6}" srcOrd="6" destOrd="0" presId="urn:microsoft.com/office/officeart/2005/8/layout/vProcess5"/>
    <dgm:cxn modelId="{C8D339BB-2D52-4805-B3AD-5B021A73290A}" type="presParOf" srcId="{CE4E3F29-5B92-45CA-B039-F8DFDE19C245}" destId="{F6605ABD-D875-4F76-AB2A-95D8A134FB25}" srcOrd="7" destOrd="0" presId="urn:microsoft.com/office/officeart/2005/8/layout/vProcess5"/>
    <dgm:cxn modelId="{15AE935A-337E-4EC3-92D6-F7403100B02E}" type="presParOf" srcId="{CE4E3F29-5B92-45CA-B039-F8DFDE19C245}" destId="{F01F9B6D-FD13-4828-BAA7-990284E118F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F7B23-C271-4573-B25F-27BCD22D8A64}">
      <dsp:nvSpPr>
        <dsp:cNvPr id="0" name=""/>
        <dsp:cNvSpPr/>
      </dsp:nvSpPr>
      <dsp:spPr>
        <a:xfrm>
          <a:off x="0" y="0"/>
          <a:ext cx="7221855" cy="145827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400" kern="1200" dirty="0" smtClean="0">
              <a:solidFill>
                <a:schemeClr val="tx1"/>
              </a:solidFill>
            </a:rPr>
            <a:t>Focus on </a:t>
          </a:r>
          <a:r>
            <a:rPr lang="de-CH" sz="3400" kern="1200" dirty="0" err="1" smtClean="0">
              <a:solidFill>
                <a:schemeClr val="tx1"/>
              </a:solidFill>
            </a:rPr>
            <a:t>customer</a:t>
          </a:r>
          <a:endParaRPr lang="de-CH" sz="3400" kern="1200" dirty="0">
            <a:solidFill>
              <a:schemeClr val="tx1"/>
            </a:solidFill>
          </a:endParaRPr>
        </a:p>
      </dsp:txBody>
      <dsp:txXfrm>
        <a:off x="42711" y="42711"/>
        <a:ext cx="5648260" cy="1372855"/>
      </dsp:txXfrm>
    </dsp:sp>
    <dsp:sp modelId="{08D9C15E-CC2B-4A61-8696-15DD62EE9DBC}">
      <dsp:nvSpPr>
        <dsp:cNvPr id="0" name=""/>
        <dsp:cNvSpPr/>
      </dsp:nvSpPr>
      <dsp:spPr>
        <a:xfrm>
          <a:off x="637222" y="1701323"/>
          <a:ext cx="7221855" cy="145827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400" kern="1200" dirty="0" smtClean="0">
              <a:solidFill>
                <a:schemeClr val="tx1"/>
              </a:solidFill>
            </a:rPr>
            <a:t>Focus on innovative </a:t>
          </a:r>
          <a:r>
            <a:rPr lang="de-CH" sz="3400" kern="1200" dirty="0" err="1" smtClean="0">
              <a:solidFill>
                <a:schemeClr val="tx1"/>
              </a:solidFill>
            </a:rPr>
            <a:t>solutions</a:t>
          </a:r>
          <a:r>
            <a:rPr lang="de-CH" sz="3400" kern="1200" dirty="0" smtClean="0">
              <a:solidFill>
                <a:schemeClr val="tx1"/>
              </a:solidFill>
            </a:rPr>
            <a:t> in </a:t>
          </a:r>
          <a:r>
            <a:rPr lang="de-CH" sz="3400" kern="1200" dirty="0" err="1" smtClean="0">
              <a:solidFill>
                <a:schemeClr val="tx1"/>
              </a:solidFill>
            </a:rPr>
            <a:t>safety</a:t>
          </a:r>
          <a:r>
            <a:rPr lang="de-CH" sz="3400" kern="1200" dirty="0" smtClean="0">
              <a:solidFill>
                <a:schemeClr val="tx1"/>
              </a:solidFill>
            </a:rPr>
            <a:t> and </a:t>
          </a:r>
          <a:r>
            <a:rPr lang="de-CH" sz="3400" kern="1200" dirty="0" err="1" smtClean="0">
              <a:solidFill>
                <a:schemeClr val="tx1"/>
              </a:solidFill>
            </a:rPr>
            <a:t>efficiency</a:t>
          </a:r>
          <a:endParaRPr lang="de-CH" sz="3400" kern="1200" dirty="0">
            <a:solidFill>
              <a:schemeClr val="tx1"/>
            </a:solidFill>
          </a:endParaRPr>
        </a:p>
      </dsp:txBody>
      <dsp:txXfrm>
        <a:off x="679933" y="1744034"/>
        <a:ext cx="5551330" cy="1372855"/>
      </dsp:txXfrm>
    </dsp:sp>
    <dsp:sp modelId="{8A565DD0-5A1E-4C74-A89C-50F05215D18F}">
      <dsp:nvSpPr>
        <dsp:cNvPr id="0" name=""/>
        <dsp:cNvSpPr/>
      </dsp:nvSpPr>
      <dsp:spPr>
        <a:xfrm>
          <a:off x="1274444" y="3402647"/>
          <a:ext cx="7221855" cy="145827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400" kern="1200" dirty="0" smtClean="0">
              <a:solidFill>
                <a:schemeClr val="tx1"/>
              </a:solidFill>
            </a:rPr>
            <a:t>Focus on </a:t>
          </a:r>
          <a:r>
            <a:rPr lang="de-CH" sz="3400" kern="1200" dirty="0" err="1" smtClean="0">
              <a:solidFill>
                <a:schemeClr val="tx1"/>
              </a:solidFill>
            </a:rPr>
            <a:t>independency</a:t>
          </a:r>
          <a:r>
            <a:rPr lang="de-CH" sz="3400" kern="1200" dirty="0" smtClean="0">
              <a:solidFill>
                <a:schemeClr val="tx1"/>
              </a:solidFill>
            </a:rPr>
            <a:t> and </a:t>
          </a:r>
          <a:r>
            <a:rPr lang="de-CH" sz="3400" kern="1200" dirty="0" err="1" smtClean="0">
              <a:solidFill>
                <a:schemeClr val="tx1"/>
              </a:solidFill>
            </a:rPr>
            <a:t>value-based</a:t>
          </a:r>
          <a:r>
            <a:rPr lang="de-CH" sz="3400" kern="1200" dirty="0" smtClean="0">
              <a:solidFill>
                <a:schemeClr val="tx1"/>
              </a:solidFill>
            </a:rPr>
            <a:t> </a:t>
          </a:r>
          <a:r>
            <a:rPr lang="de-CH" sz="3400" kern="1200" dirty="0" err="1" smtClean="0">
              <a:solidFill>
                <a:schemeClr val="tx1"/>
              </a:solidFill>
            </a:rPr>
            <a:t>growth</a:t>
          </a:r>
          <a:endParaRPr lang="de-CH" sz="3400" kern="1200" dirty="0">
            <a:solidFill>
              <a:schemeClr val="tx1"/>
            </a:solidFill>
          </a:endParaRPr>
        </a:p>
      </dsp:txBody>
      <dsp:txXfrm>
        <a:off x="1317155" y="3445358"/>
        <a:ext cx="5551330" cy="1372855"/>
      </dsp:txXfrm>
    </dsp:sp>
    <dsp:sp modelId="{7DBCF422-DBD3-45C3-B1C1-A173457B65C9}">
      <dsp:nvSpPr>
        <dsp:cNvPr id="0" name=""/>
        <dsp:cNvSpPr/>
      </dsp:nvSpPr>
      <dsp:spPr>
        <a:xfrm>
          <a:off x="6273974" y="926943"/>
          <a:ext cx="947880" cy="1305714"/>
        </a:xfrm>
        <a:prstGeom prst="upDownArrow">
          <a:avLst/>
        </a:prstGeom>
        <a:solidFill>
          <a:schemeClr val="accent1">
            <a:alpha val="90000"/>
          </a:schemeClr>
        </a:solidFill>
        <a:ln w="12700" cap="flat" cmpd="sng" algn="ctr">
          <a:solidFill>
            <a:schemeClr val="bg2">
              <a:alpha val="90000"/>
            </a:schemeClr>
          </a:solidFill>
          <a:prstDash val="solid"/>
          <a:miter lim="800000"/>
        </a:ln>
        <a:effectLst>
          <a:outerShdw blurRad="114300" dist="508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3500" kern="1200"/>
        </a:p>
      </dsp:txBody>
      <dsp:txXfrm>
        <a:off x="6510944" y="1163913"/>
        <a:ext cx="473940" cy="831774"/>
      </dsp:txXfrm>
    </dsp:sp>
    <dsp:sp modelId="{565D9F7F-72D2-4F5C-96DE-6269F95D8DDF}">
      <dsp:nvSpPr>
        <dsp:cNvPr id="0" name=""/>
        <dsp:cNvSpPr/>
      </dsp:nvSpPr>
      <dsp:spPr>
        <a:xfrm>
          <a:off x="6911197" y="2653962"/>
          <a:ext cx="947880" cy="1234879"/>
        </a:xfrm>
        <a:prstGeom prst="upDownArrow">
          <a:avLst/>
        </a:prstGeom>
        <a:solidFill>
          <a:schemeClr val="accent1">
            <a:alpha val="9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114300" dist="508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3500" kern="1200"/>
        </a:p>
      </dsp:txBody>
      <dsp:txXfrm>
        <a:off x="7148167" y="2890932"/>
        <a:ext cx="473940" cy="760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6EA9F-3577-4540-83DA-D5DFD81854AC}" type="datetimeFigureOut">
              <a:rPr lang="de-CH" smtClean="0"/>
              <a:t>17.11.2016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7FBC4-69A4-4EBF-B232-6752D8549F0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35853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2F414-907C-4F6B-9785-29185EB98B22}" type="datetimeFigureOut">
              <a:rPr lang="de-CH" smtClean="0"/>
              <a:t>17.11.2016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04A5F-9B37-4326-8B00-5B8C178E982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243567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Dear</a:t>
            </a:r>
            <a:r>
              <a:rPr lang="de-CH" dirty="0" smtClean="0"/>
              <a:t> Members of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Hungarian</a:t>
            </a:r>
            <a:r>
              <a:rPr lang="de-CH" dirty="0" smtClean="0"/>
              <a:t> Private Wagon </a:t>
            </a:r>
            <a:r>
              <a:rPr lang="de-CH" dirty="0" err="1" smtClean="0"/>
              <a:t>Association</a:t>
            </a:r>
            <a:endParaRPr lang="de-CH" dirty="0" smtClean="0"/>
          </a:p>
          <a:p>
            <a:endParaRPr lang="de-CH" dirty="0"/>
          </a:p>
          <a:p>
            <a:r>
              <a:rPr lang="de-CH" dirty="0" err="1" smtClean="0"/>
              <a:t>It’s</a:t>
            </a:r>
            <a:r>
              <a:rPr lang="de-CH" dirty="0" smtClean="0"/>
              <a:t> a </a:t>
            </a:r>
            <a:r>
              <a:rPr lang="de-CH" dirty="0" err="1" smtClean="0"/>
              <a:t>great</a:t>
            </a:r>
            <a:r>
              <a:rPr lang="de-CH" dirty="0" smtClean="0"/>
              <a:t> </a:t>
            </a:r>
            <a:r>
              <a:rPr lang="de-CH" dirty="0" err="1" smtClean="0"/>
              <a:t>pleasure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I’m</a:t>
            </a:r>
            <a:r>
              <a:rPr lang="de-CH" dirty="0" smtClean="0"/>
              <a:t> </a:t>
            </a:r>
            <a:r>
              <a:rPr lang="de-CH" dirty="0" err="1" smtClean="0"/>
              <a:t>very</a:t>
            </a:r>
            <a:r>
              <a:rPr lang="de-CH" dirty="0" smtClean="0"/>
              <a:t> </a:t>
            </a:r>
            <a:r>
              <a:rPr lang="de-CH" dirty="0" err="1" smtClean="0"/>
              <a:t>thanksful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have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opportunity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present</a:t>
            </a:r>
            <a:r>
              <a:rPr lang="de-CH" dirty="0" smtClean="0"/>
              <a:t> Wascosa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you</a:t>
            </a:r>
            <a:r>
              <a:rPr lang="de-CH" dirty="0" smtClean="0"/>
              <a:t> </a:t>
            </a:r>
            <a:r>
              <a:rPr lang="de-CH" dirty="0" err="1" smtClean="0"/>
              <a:t>today</a:t>
            </a:r>
            <a:r>
              <a:rPr lang="de-CH" dirty="0" smtClean="0"/>
              <a:t>.</a:t>
            </a:r>
          </a:p>
          <a:p>
            <a:endParaRPr lang="de-CH" dirty="0"/>
          </a:p>
          <a:p>
            <a:r>
              <a:rPr lang="de-CH" dirty="0" smtClean="0"/>
              <a:t>As </a:t>
            </a:r>
            <a:r>
              <a:rPr lang="de-CH" dirty="0" err="1" smtClean="0"/>
              <a:t>part</a:t>
            </a:r>
            <a:r>
              <a:rPr lang="de-CH" dirty="0" smtClean="0"/>
              <a:t> of </a:t>
            </a:r>
            <a:r>
              <a:rPr lang="de-CH" dirty="0" err="1" smtClean="0"/>
              <a:t>our</a:t>
            </a:r>
            <a:r>
              <a:rPr lang="de-CH" dirty="0" smtClean="0"/>
              <a:t> </a:t>
            </a:r>
            <a:r>
              <a:rPr lang="de-CH" dirty="0" err="1" smtClean="0"/>
              <a:t>defined</a:t>
            </a:r>
            <a:r>
              <a:rPr lang="de-CH" dirty="0" smtClean="0"/>
              <a:t> </a:t>
            </a:r>
            <a:r>
              <a:rPr lang="de-CH" dirty="0" err="1" smtClean="0"/>
              <a:t>development</a:t>
            </a:r>
            <a:r>
              <a:rPr lang="de-CH" dirty="0" smtClean="0"/>
              <a:t> </a:t>
            </a:r>
            <a:r>
              <a:rPr lang="de-CH" dirty="0" err="1" smtClean="0"/>
              <a:t>strategy</a:t>
            </a:r>
            <a:r>
              <a:rPr lang="de-CH" dirty="0" smtClean="0"/>
              <a:t> </a:t>
            </a:r>
            <a:r>
              <a:rPr lang="de-CH" dirty="0" err="1" smtClean="0"/>
              <a:t>we</a:t>
            </a:r>
            <a:r>
              <a:rPr lang="de-CH" dirty="0" smtClean="0"/>
              <a:t> </a:t>
            </a:r>
            <a:r>
              <a:rPr lang="de-CH" dirty="0" err="1" smtClean="0"/>
              <a:t>decided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provide</a:t>
            </a:r>
            <a:r>
              <a:rPr lang="de-CH" dirty="0" smtClean="0"/>
              <a:t> </a:t>
            </a:r>
            <a:r>
              <a:rPr lang="de-CH" dirty="0" err="1" smtClean="0"/>
              <a:t>products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services</a:t>
            </a:r>
            <a:r>
              <a:rPr lang="de-CH" dirty="0" smtClean="0"/>
              <a:t> </a:t>
            </a:r>
            <a:r>
              <a:rPr lang="de-CH" dirty="0" err="1" smtClean="0"/>
              <a:t>from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freight</a:t>
            </a:r>
            <a:r>
              <a:rPr lang="de-CH" dirty="0" smtClean="0"/>
              <a:t> </a:t>
            </a:r>
            <a:r>
              <a:rPr lang="de-CH" dirty="0" err="1" smtClean="0"/>
              <a:t>rail</a:t>
            </a:r>
            <a:r>
              <a:rPr lang="de-CH" dirty="0" smtClean="0"/>
              <a:t> </a:t>
            </a:r>
            <a:r>
              <a:rPr lang="de-CH" dirty="0" err="1" smtClean="0"/>
              <a:t>market</a:t>
            </a:r>
            <a:r>
              <a:rPr lang="de-CH" dirty="0" smtClean="0"/>
              <a:t> in </a:t>
            </a:r>
            <a:r>
              <a:rPr lang="de-CH" dirty="0" err="1" smtClean="0"/>
              <a:t>Hungary</a:t>
            </a:r>
            <a:r>
              <a:rPr lang="de-CH" dirty="0" smtClean="0"/>
              <a:t>.</a:t>
            </a:r>
          </a:p>
          <a:p>
            <a:endParaRPr lang="de-CH" dirty="0"/>
          </a:p>
          <a:p>
            <a:r>
              <a:rPr lang="de-CH" dirty="0" smtClean="0"/>
              <a:t>Ist </a:t>
            </a:r>
            <a:r>
              <a:rPr lang="de-CH" dirty="0" err="1" smtClean="0"/>
              <a:t>our</a:t>
            </a:r>
            <a:r>
              <a:rPr lang="de-CH" dirty="0" smtClean="0"/>
              <a:t> strong </a:t>
            </a:r>
            <a:r>
              <a:rPr lang="de-CH" dirty="0" err="1" smtClean="0"/>
              <a:t>willingness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be</a:t>
            </a:r>
            <a:r>
              <a:rPr lang="de-CH" dirty="0" smtClean="0"/>
              <a:t> an a</a:t>
            </a:r>
            <a:r>
              <a:rPr lang="en-US" dirty="0" err="1" smtClean="0"/>
              <a:t>ttractive</a:t>
            </a:r>
            <a:r>
              <a:rPr lang="en-US" dirty="0" smtClean="0"/>
              <a:t> </a:t>
            </a:r>
            <a:r>
              <a:rPr lang="en-US" dirty="0"/>
              <a:t>new alternative to existing Lessors portfolio in </a:t>
            </a:r>
            <a:r>
              <a:rPr lang="en-US" dirty="0" smtClean="0"/>
              <a:t>Hungary.</a:t>
            </a: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04A5F-9B37-4326-8B00-5B8C178E982B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29012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As </a:t>
            </a:r>
            <a:r>
              <a:rPr lang="de-CH" dirty="0" err="1" smtClean="0"/>
              <a:t>you</a:t>
            </a:r>
            <a:r>
              <a:rPr lang="de-CH" dirty="0" smtClean="0"/>
              <a:t> </a:t>
            </a:r>
            <a:r>
              <a:rPr lang="de-CH" dirty="0" err="1" smtClean="0"/>
              <a:t>can</a:t>
            </a:r>
            <a:r>
              <a:rPr lang="de-CH" dirty="0" smtClean="0"/>
              <a:t> </a:t>
            </a:r>
            <a:r>
              <a:rPr lang="de-CH" dirty="0" err="1" smtClean="0"/>
              <a:t>see</a:t>
            </a:r>
            <a:r>
              <a:rPr lang="de-CH" dirty="0" smtClean="0"/>
              <a:t> </a:t>
            </a:r>
            <a:r>
              <a:rPr lang="de-CH" dirty="0" err="1" smtClean="0"/>
              <a:t>our</a:t>
            </a:r>
            <a:r>
              <a:rPr lang="de-CH" dirty="0" smtClean="0"/>
              <a:t> </a:t>
            </a:r>
            <a:r>
              <a:rPr lang="de-CH" dirty="0" err="1" smtClean="0"/>
              <a:t>wagon</a:t>
            </a:r>
            <a:r>
              <a:rPr lang="de-CH" dirty="0" smtClean="0"/>
              <a:t> </a:t>
            </a:r>
            <a:r>
              <a:rPr lang="de-CH" dirty="0" err="1" smtClean="0"/>
              <a:t>portfolio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broad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modern.</a:t>
            </a:r>
          </a:p>
          <a:p>
            <a:endParaRPr lang="de-CH" dirty="0" smtClean="0"/>
          </a:p>
          <a:p>
            <a:r>
              <a:rPr lang="de-CH" dirty="0" smtClean="0"/>
              <a:t>The </a:t>
            </a:r>
            <a:r>
              <a:rPr lang="de-CH" dirty="0" err="1" smtClean="0"/>
              <a:t>drivers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further</a:t>
            </a:r>
            <a:r>
              <a:rPr lang="de-CH" dirty="0" smtClean="0"/>
              <a:t> </a:t>
            </a:r>
            <a:r>
              <a:rPr lang="de-CH" dirty="0" err="1" smtClean="0"/>
              <a:t>development</a:t>
            </a:r>
            <a:r>
              <a:rPr lang="de-CH" dirty="0" smtClean="0"/>
              <a:t> of </a:t>
            </a:r>
            <a:r>
              <a:rPr lang="de-CH" dirty="0" err="1" smtClean="0"/>
              <a:t>our</a:t>
            </a:r>
            <a:r>
              <a:rPr lang="de-CH" dirty="0" smtClean="0"/>
              <a:t> </a:t>
            </a:r>
            <a:r>
              <a:rPr lang="de-CH" dirty="0" err="1" smtClean="0"/>
              <a:t>portfolio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: </a:t>
            </a:r>
            <a:r>
              <a:rPr lang="de-CH" dirty="0" err="1" smtClean="0"/>
              <a:t>Safety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Efficiency.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04A5F-9B37-4326-8B00-5B8C178E982B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75702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Looking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age</a:t>
            </a:r>
            <a:r>
              <a:rPr lang="de-CH" dirty="0" smtClean="0"/>
              <a:t> of </a:t>
            </a:r>
            <a:r>
              <a:rPr lang="de-CH" dirty="0" err="1" smtClean="0"/>
              <a:t>our</a:t>
            </a:r>
            <a:r>
              <a:rPr lang="de-CH" dirty="0" smtClean="0"/>
              <a:t> </a:t>
            </a:r>
            <a:r>
              <a:rPr lang="de-CH" dirty="0" err="1" smtClean="0"/>
              <a:t>fleet</a:t>
            </a:r>
            <a:r>
              <a:rPr lang="de-CH" dirty="0" smtClean="0"/>
              <a:t> </a:t>
            </a:r>
            <a:r>
              <a:rPr lang="de-CH" dirty="0" err="1" smtClean="0"/>
              <a:t>we</a:t>
            </a:r>
            <a:r>
              <a:rPr lang="de-CH" dirty="0" smtClean="0"/>
              <a:t> </a:t>
            </a:r>
            <a:r>
              <a:rPr lang="de-CH" dirty="0" err="1" smtClean="0"/>
              <a:t>can</a:t>
            </a:r>
            <a:r>
              <a:rPr lang="de-CH" dirty="0" smtClean="0"/>
              <a:t> </a:t>
            </a:r>
            <a:r>
              <a:rPr lang="de-CH" dirty="0" err="1" smtClean="0"/>
              <a:t>say</a:t>
            </a:r>
            <a:r>
              <a:rPr lang="de-CH" dirty="0" smtClean="0"/>
              <a:t> </a:t>
            </a:r>
            <a:r>
              <a:rPr lang="de-CH" dirty="0" err="1" smtClean="0"/>
              <a:t>that</a:t>
            </a:r>
            <a:r>
              <a:rPr lang="de-CH" dirty="0" smtClean="0"/>
              <a:t> </a:t>
            </a:r>
            <a:r>
              <a:rPr lang="de-CH" dirty="0" err="1" smtClean="0"/>
              <a:t>we</a:t>
            </a:r>
            <a:r>
              <a:rPr lang="de-CH" dirty="0" smtClean="0"/>
              <a:t> </a:t>
            </a:r>
            <a:r>
              <a:rPr lang="de-CH" dirty="0" err="1" smtClean="0"/>
              <a:t>have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most</a:t>
            </a:r>
            <a:r>
              <a:rPr lang="de-CH" dirty="0" smtClean="0"/>
              <a:t> </a:t>
            </a:r>
            <a:r>
              <a:rPr lang="de-CH" dirty="0" err="1" smtClean="0"/>
              <a:t>up</a:t>
            </a:r>
            <a:r>
              <a:rPr lang="de-CH" dirty="0" smtClean="0"/>
              <a:t>-</a:t>
            </a:r>
            <a:r>
              <a:rPr lang="de-CH" dirty="0" err="1" smtClean="0"/>
              <a:t>to</a:t>
            </a:r>
            <a:r>
              <a:rPr lang="de-CH" dirty="0" smtClean="0"/>
              <a:t>-date </a:t>
            </a:r>
            <a:r>
              <a:rPr lang="de-CH" dirty="0" err="1" smtClean="0"/>
              <a:t>rail</a:t>
            </a:r>
            <a:r>
              <a:rPr lang="de-CH" dirty="0" smtClean="0"/>
              <a:t> </a:t>
            </a:r>
            <a:r>
              <a:rPr lang="de-CH" dirty="0" err="1" smtClean="0"/>
              <a:t>car</a:t>
            </a:r>
            <a:r>
              <a:rPr lang="de-CH" dirty="0" smtClean="0"/>
              <a:t> </a:t>
            </a:r>
            <a:r>
              <a:rPr lang="de-CH" dirty="0" err="1" smtClean="0"/>
              <a:t>fleet</a:t>
            </a:r>
            <a:r>
              <a:rPr lang="de-CH" dirty="0" smtClean="0"/>
              <a:t> </a:t>
            </a:r>
            <a:r>
              <a:rPr lang="de-CH" dirty="0" err="1" smtClean="0"/>
              <a:t>from</a:t>
            </a:r>
            <a:r>
              <a:rPr lang="de-CH" dirty="0" smtClean="0"/>
              <a:t> all Lessers in Europe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04A5F-9B37-4326-8B00-5B8C178E982B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04069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Innovation </a:t>
            </a:r>
            <a:r>
              <a:rPr lang="de-CH" dirty="0" err="1" smtClean="0"/>
              <a:t>is</a:t>
            </a:r>
            <a:r>
              <a:rPr lang="de-CH" dirty="0" smtClean="0"/>
              <a:t> an </a:t>
            </a:r>
            <a:r>
              <a:rPr lang="de-CH" dirty="0" err="1" smtClean="0"/>
              <a:t>important</a:t>
            </a:r>
            <a:r>
              <a:rPr lang="de-CH" dirty="0" smtClean="0"/>
              <a:t> </a:t>
            </a:r>
            <a:r>
              <a:rPr lang="de-CH" dirty="0" err="1" smtClean="0"/>
              <a:t>engine</a:t>
            </a:r>
            <a:r>
              <a:rPr lang="de-CH" dirty="0" smtClean="0"/>
              <a:t> of </a:t>
            </a:r>
            <a:r>
              <a:rPr lang="de-CH" dirty="0" err="1" smtClean="0"/>
              <a:t>wasocsa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new</a:t>
            </a:r>
            <a:r>
              <a:rPr lang="de-CH" dirty="0" smtClean="0"/>
              <a:t> </a:t>
            </a:r>
            <a:r>
              <a:rPr lang="de-CH" dirty="0" err="1" smtClean="0"/>
              <a:t>solutions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one</a:t>
            </a:r>
            <a:r>
              <a:rPr lang="de-CH" dirty="0" smtClean="0"/>
              <a:t> of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reason</a:t>
            </a:r>
            <a:r>
              <a:rPr lang="de-CH" dirty="0" smtClean="0"/>
              <a:t> </a:t>
            </a:r>
            <a:r>
              <a:rPr lang="de-CH" dirty="0" err="1" smtClean="0"/>
              <a:t>why</a:t>
            </a:r>
            <a:r>
              <a:rPr lang="de-CH" dirty="0" smtClean="0"/>
              <a:t> </a:t>
            </a:r>
            <a:r>
              <a:rPr lang="de-CH" dirty="0" err="1" smtClean="0"/>
              <a:t>we</a:t>
            </a:r>
            <a:r>
              <a:rPr lang="de-CH" dirty="0" smtClean="0"/>
              <a:t> </a:t>
            </a:r>
            <a:r>
              <a:rPr lang="de-CH" dirty="0" err="1" smtClean="0"/>
              <a:t>could</a:t>
            </a:r>
            <a:r>
              <a:rPr lang="de-CH" dirty="0" smtClean="0"/>
              <a:t> </a:t>
            </a:r>
            <a:r>
              <a:rPr lang="de-CH" dirty="0" err="1" smtClean="0"/>
              <a:t>expand</a:t>
            </a:r>
            <a:r>
              <a:rPr lang="de-CH" dirty="0" smtClean="0"/>
              <a:t> </a:t>
            </a:r>
            <a:r>
              <a:rPr lang="de-CH" dirty="0" err="1" smtClean="0"/>
              <a:t>step</a:t>
            </a:r>
            <a:r>
              <a:rPr lang="de-CH" dirty="0" smtClean="0"/>
              <a:t> </a:t>
            </a:r>
            <a:r>
              <a:rPr lang="de-CH" dirty="0" err="1" smtClean="0"/>
              <a:t>by</a:t>
            </a:r>
            <a:r>
              <a:rPr lang="de-CH" dirty="0" smtClean="0"/>
              <a:t> </a:t>
            </a:r>
            <a:r>
              <a:rPr lang="de-CH" dirty="0" err="1" smtClean="0"/>
              <a:t>step</a:t>
            </a:r>
            <a:r>
              <a:rPr lang="de-CH" dirty="0" smtClean="0"/>
              <a:t> </a:t>
            </a:r>
            <a:r>
              <a:rPr lang="de-CH" dirty="0" err="1" smtClean="0"/>
              <a:t>our</a:t>
            </a:r>
            <a:r>
              <a:rPr lang="de-CH" dirty="0" smtClean="0"/>
              <a:t> </a:t>
            </a:r>
            <a:r>
              <a:rPr lang="de-CH" dirty="0" err="1" smtClean="0"/>
              <a:t>market</a:t>
            </a:r>
            <a:r>
              <a:rPr lang="de-CH" dirty="0" smtClean="0"/>
              <a:t> </a:t>
            </a:r>
            <a:r>
              <a:rPr lang="de-CH" dirty="0" err="1" smtClean="0"/>
              <a:t>share</a:t>
            </a:r>
            <a:r>
              <a:rPr lang="de-CH" dirty="0" smtClean="0"/>
              <a:t>.</a:t>
            </a:r>
          </a:p>
          <a:p>
            <a:endParaRPr lang="de-CH" dirty="0"/>
          </a:p>
          <a:p>
            <a:r>
              <a:rPr lang="de-CH" dirty="0" err="1" smtClean="0"/>
              <a:t>Many</a:t>
            </a:r>
            <a:r>
              <a:rPr lang="de-CH" dirty="0" smtClean="0"/>
              <a:t> </a:t>
            </a:r>
            <a:r>
              <a:rPr lang="de-CH" dirty="0" err="1" smtClean="0"/>
              <a:t>customers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looking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new</a:t>
            </a:r>
            <a:r>
              <a:rPr lang="de-CH" dirty="0" smtClean="0"/>
              <a:t> </a:t>
            </a:r>
            <a:r>
              <a:rPr lang="de-CH" dirty="0" err="1" smtClean="0"/>
              <a:t>ways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improve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efficiency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safety</a:t>
            </a:r>
            <a:r>
              <a:rPr lang="de-CH" dirty="0" smtClean="0"/>
              <a:t> of  </a:t>
            </a:r>
            <a:r>
              <a:rPr lang="de-CH" dirty="0" err="1" smtClean="0"/>
              <a:t>its</a:t>
            </a:r>
            <a:r>
              <a:rPr lang="de-CH" dirty="0" smtClean="0"/>
              <a:t> </a:t>
            </a:r>
            <a:r>
              <a:rPr lang="de-CH" dirty="0" err="1" smtClean="0"/>
              <a:t>logistics</a:t>
            </a:r>
            <a:r>
              <a:rPr lang="de-CH" dirty="0" smtClean="0"/>
              <a:t> </a:t>
            </a:r>
            <a:r>
              <a:rPr lang="de-CH" dirty="0" err="1" smtClean="0"/>
              <a:t>processes</a:t>
            </a:r>
            <a:r>
              <a:rPr lang="de-CH" dirty="0" smtClean="0"/>
              <a:t>.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here</a:t>
            </a:r>
            <a:r>
              <a:rPr lang="de-CH" dirty="0" smtClean="0"/>
              <a:t> </a:t>
            </a:r>
            <a:r>
              <a:rPr lang="de-CH" dirty="0" err="1" smtClean="0"/>
              <a:t>we</a:t>
            </a:r>
            <a:r>
              <a:rPr lang="de-CH" dirty="0" smtClean="0"/>
              <a:t> </a:t>
            </a:r>
            <a:r>
              <a:rPr lang="de-CH" dirty="0" err="1" smtClean="0"/>
              <a:t>want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be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preferred</a:t>
            </a:r>
            <a:r>
              <a:rPr lang="de-CH" dirty="0" smtClean="0"/>
              <a:t> </a:t>
            </a:r>
            <a:r>
              <a:rPr lang="de-CH" dirty="0" err="1" smtClean="0"/>
              <a:t>partner</a:t>
            </a:r>
            <a:r>
              <a:rPr lang="de-CH" dirty="0" smtClean="0"/>
              <a:t>.</a:t>
            </a:r>
          </a:p>
          <a:p>
            <a:endParaRPr lang="de-CH" dirty="0"/>
          </a:p>
          <a:p>
            <a:r>
              <a:rPr lang="de-CH" dirty="0" smtClean="0"/>
              <a:t>The </a:t>
            </a:r>
            <a:r>
              <a:rPr lang="de-CH" dirty="0" err="1" smtClean="0"/>
              <a:t>safe</a:t>
            </a:r>
            <a:r>
              <a:rPr lang="de-CH" dirty="0" smtClean="0"/>
              <a:t> tank </a:t>
            </a:r>
            <a:r>
              <a:rPr lang="de-CH" dirty="0" err="1" smtClean="0"/>
              <a:t>car</a:t>
            </a:r>
            <a:r>
              <a:rPr lang="de-CH" dirty="0" smtClean="0"/>
              <a:t> </a:t>
            </a:r>
            <a:r>
              <a:rPr lang="de-CH" dirty="0" err="1" smtClean="0"/>
              <a:t>concept</a:t>
            </a:r>
            <a:r>
              <a:rPr lang="de-CH" dirty="0" smtClean="0"/>
              <a:t> was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most</a:t>
            </a:r>
            <a:r>
              <a:rPr lang="de-CH" dirty="0" smtClean="0"/>
              <a:t> </a:t>
            </a:r>
            <a:r>
              <a:rPr lang="de-CH" dirty="0" err="1" smtClean="0"/>
              <a:t>successful</a:t>
            </a:r>
            <a:r>
              <a:rPr lang="de-CH" dirty="0" smtClean="0"/>
              <a:t> </a:t>
            </a:r>
            <a:r>
              <a:rPr lang="de-CH" dirty="0" err="1" smtClean="0"/>
              <a:t>product</a:t>
            </a:r>
            <a:r>
              <a:rPr lang="de-CH" dirty="0" smtClean="0"/>
              <a:t>  </a:t>
            </a:r>
            <a:r>
              <a:rPr lang="de-CH" dirty="0" err="1" smtClean="0"/>
              <a:t>we</a:t>
            </a:r>
            <a:r>
              <a:rPr lang="de-CH" dirty="0" smtClean="0"/>
              <a:t> </a:t>
            </a:r>
            <a:r>
              <a:rPr lang="de-CH" dirty="0" err="1" smtClean="0"/>
              <a:t>could</a:t>
            </a:r>
            <a:r>
              <a:rPr lang="de-CH" dirty="0" smtClean="0"/>
              <a:t> </a:t>
            </a:r>
            <a:r>
              <a:rPr lang="de-CH" dirty="0" err="1" smtClean="0"/>
              <a:t>develop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implement</a:t>
            </a:r>
            <a:r>
              <a:rPr lang="de-CH" dirty="0" smtClean="0"/>
              <a:t> in </a:t>
            </a:r>
            <a:r>
              <a:rPr lang="de-CH" dirty="0" err="1" smtClean="0"/>
              <a:t>the</a:t>
            </a:r>
            <a:r>
              <a:rPr lang="de-CH" dirty="0" smtClean="0"/>
              <a:t> last 10 </a:t>
            </a:r>
            <a:r>
              <a:rPr lang="de-CH" dirty="0" err="1" smtClean="0"/>
              <a:t>years</a:t>
            </a:r>
            <a:r>
              <a:rPr lang="de-CH" dirty="0" smtClean="0"/>
              <a:t> but also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new</a:t>
            </a:r>
            <a:r>
              <a:rPr lang="de-CH" dirty="0" smtClean="0"/>
              <a:t> innovative </a:t>
            </a:r>
            <a:r>
              <a:rPr lang="de-CH" dirty="0" err="1" smtClean="0"/>
              <a:t>and</a:t>
            </a:r>
            <a:r>
              <a:rPr lang="de-CH" dirty="0" smtClean="0"/>
              <a:t> light </a:t>
            </a:r>
            <a:r>
              <a:rPr lang="de-CH" dirty="0" err="1" smtClean="0"/>
              <a:t>hopper</a:t>
            </a:r>
            <a:r>
              <a:rPr lang="de-CH" dirty="0" smtClean="0"/>
              <a:t> </a:t>
            </a:r>
            <a:r>
              <a:rPr lang="de-CH" dirty="0" err="1" smtClean="0"/>
              <a:t>cars</a:t>
            </a:r>
            <a:r>
              <a:rPr lang="de-CH" dirty="0" smtClean="0"/>
              <a:t>  but also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flex</a:t>
            </a:r>
            <a:r>
              <a:rPr lang="de-CH" dirty="0" smtClean="0"/>
              <a:t> </a:t>
            </a:r>
            <a:r>
              <a:rPr lang="de-CH" dirty="0" err="1" smtClean="0"/>
              <a:t>freight</a:t>
            </a:r>
            <a:r>
              <a:rPr lang="de-CH" dirty="0" smtClean="0"/>
              <a:t> </a:t>
            </a:r>
            <a:r>
              <a:rPr lang="de-CH" dirty="0" err="1" smtClean="0"/>
              <a:t>system</a:t>
            </a:r>
            <a:r>
              <a:rPr lang="de-CH" dirty="0" smtClean="0"/>
              <a:t> </a:t>
            </a:r>
            <a:r>
              <a:rPr lang="de-CH" dirty="0" err="1" smtClean="0"/>
              <a:t>concept</a:t>
            </a:r>
            <a:r>
              <a:rPr lang="de-CH" dirty="0" smtClean="0"/>
              <a:t> </a:t>
            </a:r>
            <a:r>
              <a:rPr lang="de-CH" dirty="0" err="1" smtClean="0"/>
              <a:t>which</a:t>
            </a:r>
            <a:r>
              <a:rPr lang="de-CH" dirty="0" smtClean="0"/>
              <a:t> </a:t>
            </a:r>
            <a:r>
              <a:rPr lang="de-CH" dirty="0" err="1" smtClean="0"/>
              <a:t>split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cars</a:t>
            </a:r>
            <a:r>
              <a:rPr lang="de-CH" dirty="0" smtClean="0"/>
              <a:t> in </a:t>
            </a:r>
            <a:r>
              <a:rPr lang="de-CH" dirty="0" err="1" smtClean="0"/>
              <a:t>underframe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structure</a:t>
            </a:r>
            <a:r>
              <a:rPr lang="de-CH" dirty="0" smtClean="0"/>
              <a:t> </a:t>
            </a:r>
            <a:r>
              <a:rPr lang="de-CH" dirty="0" err="1" smtClean="0"/>
              <a:t>could</a:t>
            </a:r>
            <a:r>
              <a:rPr lang="de-CH" dirty="0" smtClean="0"/>
              <a:t> </a:t>
            </a:r>
            <a:r>
              <a:rPr lang="de-CH" dirty="0" err="1" smtClean="0"/>
              <a:t>be</a:t>
            </a:r>
            <a:r>
              <a:rPr lang="de-CH" dirty="0" smtClean="0"/>
              <a:t> </a:t>
            </a:r>
            <a:r>
              <a:rPr lang="de-CH" dirty="0" err="1" smtClean="0"/>
              <a:t>succesfully</a:t>
            </a:r>
            <a:r>
              <a:rPr lang="de-CH" dirty="0" smtClean="0"/>
              <a:t> </a:t>
            </a:r>
            <a:r>
              <a:rPr lang="de-CH" dirty="0" err="1" smtClean="0"/>
              <a:t>implemented</a:t>
            </a:r>
            <a:r>
              <a:rPr lang="de-CH" dirty="0" smtClean="0"/>
              <a:t> in </a:t>
            </a:r>
            <a:r>
              <a:rPr lang="de-CH" dirty="0" err="1" smtClean="0"/>
              <a:t>the</a:t>
            </a:r>
            <a:r>
              <a:rPr lang="de-CH" dirty="0" smtClean="0"/>
              <a:t> last </a:t>
            </a:r>
            <a:r>
              <a:rPr lang="de-CH" dirty="0" err="1" smtClean="0"/>
              <a:t>years</a:t>
            </a:r>
            <a:r>
              <a:rPr lang="de-CH" dirty="0" smtClean="0"/>
              <a:t>. </a:t>
            </a:r>
          </a:p>
          <a:p>
            <a:endParaRPr lang="de-CH" dirty="0"/>
          </a:p>
          <a:p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more</a:t>
            </a:r>
            <a:r>
              <a:rPr lang="de-CH" dirty="0" smtClean="0"/>
              <a:t> will </a:t>
            </a:r>
            <a:r>
              <a:rPr lang="de-CH" dirty="0" err="1" smtClean="0"/>
              <a:t>come</a:t>
            </a:r>
            <a:r>
              <a:rPr lang="de-CH" dirty="0" smtClean="0"/>
              <a:t>, </a:t>
            </a:r>
            <a:r>
              <a:rPr lang="de-CH" dirty="0" err="1" smtClean="0"/>
              <a:t>you</a:t>
            </a:r>
            <a:r>
              <a:rPr lang="de-CH" dirty="0" smtClean="0"/>
              <a:t> </a:t>
            </a:r>
            <a:r>
              <a:rPr lang="de-CH" dirty="0" err="1" smtClean="0"/>
              <a:t>can</a:t>
            </a:r>
            <a:r>
              <a:rPr lang="de-CH" dirty="0" smtClean="0"/>
              <a:t> </a:t>
            </a:r>
            <a:r>
              <a:rPr lang="de-CH" dirty="0" err="1" smtClean="0"/>
              <a:t>be</a:t>
            </a:r>
            <a:r>
              <a:rPr lang="de-CH" dirty="0" smtClean="0"/>
              <a:t> </a:t>
            </a:r>
            <a:r>
              <a:rPr lang="de-CH" dirty="0" err="1" smtClean="0"/>
              <a:t>sure</a:t>
            </a:r>
            <a:r>
              <a:rPr lang="de-CH" dirty="0" smtClean="0"/>
              <a:t>….</a:t>
            </a:r>
            <a:r>
              <a:rPr lang="de-CH" dirty="0" err="1" smtClean="0"/>
              <a:t>innovation</a:t>
            </a:r>
            <a:r>
              <a:rPr lang="de-CH" dirty="0" smtClean="0"/>
              <a:t> in </a:t>
            </a:r>
            <a:r>
              <a:rPr lang="de-CH" dirty="0" err="1" smtClean="0"/>
              <a:t>safety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efficiency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our</a:t>
            </a:r>
            <a:r>
              <a:rPr lang="de-CH" dirty="0" smtClean="0"/>
              <a:t>  </a:t>
            </a:r>
            <a:r>
              <a:rPr lang="de-CH" dirty="0" err="1" smtClean="0"/>
              <a:t>oxygene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new</a:t>
            </a:r>
            <a:r>
              <a:rPr lang="de-CH" dirty="0" smtClean="0"/>
              <a:t> </a:t>
            </a:r>
            <a:r>
              <a:rPr lang="de-CH" dirty="0" err="1" smtClean="0"/>
              <a:t>solutions</a:t>
            </a:r>
            <a:r>
              <a:rPr lang="de-CH" dirty="0" smtClean="0"/>
              <a:t>.</a:t>
            </a:r>
          </a:p>
          <a:p>
            <a:endParaRPr lang="de-CH" dirty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04A5F-9B37-4326-8B00-5B8C178E982B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10169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Here</a:t>
            </a:r>
            <a:r>
              <a:rPr lang="de-CH" dirty="0" smtClean="0"/>
              <a:t> </a:t>
            </a:r>
            <a:r>
              <a:rPr lang="de-CH" dirty="0" err="1" smtClean="0"/>
              <a:t>you</a:t>
            </a:r>
            <a:r>
              <a:rPr lang="de-CH" dirty="0" smtClean="0"/>
              <a:t> </a:t>
            </a:r>
            <a:r>
              <a:rPr lang="de-CH" dirty="0" err="1" smtClean="0"/>
              <a:t>can</a:t>
            </a:r>
            <a:r>
              <a:rPr lang="de-CH" dirty="0" smtClean="0"/>
              <a:t> </a:t>
            </a:r>
            <a:r>
              <a:rPr lang="de-CH" dirty="0" err="1" smtClean="0"/>
              <a:t>see</a:t>
            </a:r>
            <a:r>
              <a:rPr lang="de-CH" dirty="0" smtClean="0"/>
              <a:t> </a:t>
            </a:r>
            <a:r>
              <a:rPr lang="de-CH" dirty="0" err="1" smtClean="0"/>
              <a:t>how</a:t>
            </a:r>
            <a:r>
              <a:rPr lang="de-CH" dirty="0" smtClean="0"/>
              <a:t> </a:t>
            </a:r>
            <a:r>
              <a:rPr lang="de-CH" dirty="0" err="1" smtClean="0"/>
              <a:t>broad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safe</a:t>
            </a:r>
            <a:r>
              <a:rPr lang="de-CH" dirty="0" smtClean="0"/>
              <a:t> </a:t>
            </a:r>
            <a:r>
              <a:rPr lang="de-CH" dirty="0" err="1" smtClean="0"/>
              <a:t>tanc</a:t>
            </a:r>
            <a:r>
              <a:rPr lang="de-CH" dirty="0" smtClean="0"/>
              <a:t> </a:t>
            </a:r>
            <a:r>
              <a:rPr lang="de-CH" dirty="0" err="1" smtClean="0"/>
              <a:t>car</a:t>
            </a:r>
            <a:r>
              <a:rPr lang="de-CH" dirty="0" smtClean="0"/>
              <a:t> </a:t>
            </a:r>
            <a:r>
              <a:rPr lang="de-CH" dirty="0" err="1" smtClean="0"/>
              <a:t>can</a:t>
            </a:r>
            <a:r>
              <a:rPr lang="de-CH" dirty="0" smtClean="0"/>
              <a:t> </a:t>
            </a:r>
            <a:r>
              <a:rPr lang="de-CH" dirty="0" err="1" smtClean="0"/>
              <a:t>be</a:t>
            </a:r>
            <a:r>
              <a:rPr lang="de-CH" dirty="0" smtClean="0"/>
              <a:t> </a:t>
            </a:r>
            <a:r>
              <a:rPr lang="de-CH" dirty="0" err="1" smtClean="0"/>
              <a:t>used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all </a:t>
            </a:r>
            <a:r>
              <a:rPr lang="de-CH" dirty="0" err="1" smtClean="0"/>
              <a:t>the</a:t>
            </a:r>
            <a:r>
              <a:rPr lang="de-CH" dirty="0" smtClean="0"/>
              <a:t> different </a:t>
            </a:r>
            <a:r>
              <a:rPr lang="de-CH" dirty="0" err="1" smtClean="0"/>
              <a:t>products</a:t>
            </a:r>
            <a:r>
              <a:rPr lang="de-CH" dirty="0" smtClean="0"/>
              <a:t> </a:t>
            </a:r>
            <a:r>
              <a:rPr lang="de-CH" dirty="0" err="1" smtClean="0"/>
              <a:t>more</a:t>
            </a:r>
            <a:r>
              <a:rPr lang="de-CH" dirty="0" smtClean="0"/>
              <a:t> </a:t>
            </a:r>
            <a:r>
              <a:rPr lang="de-CH" dirty="0" err="1" smtClean="0"/>
              <a:t>dangerious</a:t>
            </a:r>
            <a:r>
              <a:rPr lang="de-CH" dirty="0" smtClean="0"/>
              <a:t> </a:t>
            </a:r>
            <a:r>
              <a:rPr lang="de-CH" dirty="0" err="1" smtClean="0"/>
              <a:t>or</a:t>
            </a:r>
            <a:r>
              <a:rPr lang="de-CH" dirty="0" smtClean="0"/>
              <a:t> les </a:t>
            </a:r>
            <a:r>
              <a:rPr lang="de-CH" dirty="0" err="1" smtClean="0"/>
              <a:t>dangerious</a:t>
            </a:r>
            <a:r>
              <a:rPr lang="de-CH" dirty="0" smtClean="0"/>
              <a:t>. </a:t>
            </a:r>
            <a:r>
              <a:rPr lang="de-CH" dirty="0" err="1" smtClean="0"/>
              <a:t>We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proud</a:t>
            </a:r>
            <a:r>
              <a:rPr lang="de-CH" dirty="0" smtClean="0"/>
              <a:t> </a:t>
            </a:r>
            <a:r>
              <a:rPr lang="de-CH" dirty="0" err="1" smtClean="0"/>
              <a:t>that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market</a:t>
            </a:r>
            <a:r>
              <a:rPr lang="de-CH" dirty="0" smtClean="0"/>
              <a:t> </a:t>
            </a:r>
            <a:r>
              <a:rPr lang="de-CH" dirty="0" err="1" smtClean="0"/>
              <a:t>means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customers</a:t>
            </a:r>
            <a:r>
              <a:rPr lang="de-CH" dirty="0" smtClean="0"/>
              <a:t> </a:t>
            </a:r>
            <a:r>
              <a:rPr lang="de-CH" dirty="0" err="1" smtClean="0"/>
              <a:t>accepted</a:t>
            </a:r>
            <a:r>
              <a:rPr lang="de-CH" dirty="0" smtClean="0"/>
              <a:t> </a:t>
            </a:r>
            <a:r>
              <a:rPr lang="de-CH" dirty="0" err="1" smtClean="0"/>
              <a:t>this</a:t>
            </a:r>
            <a:r>
              <a:rPr lang="de-CH" dirty="0" smtClean="0"/>
              <a:t> type of </a:t>
            </a:r>
            <a:r>
              <a:rPr lang="de-CH" dirty="0" err="1" smtClean="0"/>
              <a:t>car</a:t>
            </a:r>
            <a:r>
              <a:rPr lang="de-CH" dirty="0" smtClean="0"/>
              <a:t> </a:t>
            </a:r>
            <a:r>
              <a:rPr lang="de-CH" dirty="0" err="1" smtClean="0"/>
              <a:t>as</a:t>
            </a:r>
            <a:r>
              <a:rPr lang="de-CH" dirty="0" smtClean="0"/>
              <a:t> a </a:t>
            </a:r>
            <a:r>
              <a:rPr lang="de-CH" dirty="0" err="1" smtClean="0"/>
              <a:t>new</a:t>
            </a:r>
            <a:r>
              <a:rPr lang="de-CH" dirty="0" smtClean="0"/>
              <a:t> </a:t>
            </a:r>
            <a:r>
              <a:rPr lang="de-CH" dirty="0" err="1" smtClean="0"/>
              <a:t>standard</a:t>
            </a:r>
            <a:r>
              <a:rPr lang="de-CH" dirty="0" smtClean="0"/>
              <a:t>.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04A5F-9B37-4326-8B00-5B8C178E982B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8864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Noise </a:t>
            </a:r>
            <a:r>
              <a:rPr lang="de-CH" dirty="0" err="1" smtClean="0"/>
              <a:t>reduction</a:t>
            </a:r>
            <a:r>
              <a:rPr lang="de-CH" dirty="0" smtClean="0"/>
              <a:t> was </a:t>
            </a:r>
            <a:r>
              <a:rPr lang="de-CH" dirty="0" err="1" smtClean="0"/>
              <a:t>always</a:t>
            </a:r>
            <a:r>
              <a:rPr lang="de-CH" dirty="0" smtClean="0"/>
              <a:t> </a:t>
            </a:r>
            <a:r>
              <a:rPr lang="de-CH" dirty="0" err="1" smtClean="0"/>
              <a:t>our</a:t>
            </a:r>
            <a:r>
              <a:rPr lang="de-CH" dirty="0" smtClean="0"/>
              <a:t> </a:t>
            </a:r>
            <a:r>
              <a:rPr lang="de-CH" dirty="0" err="1" smtClean="0"/>
              <a:t>priority</a:t>
            </a:r>
            <a:r>
              <a:rPr lang="de-CH" dirty="0" smtClean="0"/>
              <a:t>. </a:t>
            </a:r>
            <a:r>
              <a:rPr lang="de-CH" dirty="0" err="1" smtClean="0"/>
              <a:t>the</a:t>
            </a:r>
            <a:r>
              <a:rPr lang="de-CH" dirty="0" smtClean="0"/>
              <a:t> orange </a:t>
            </a:r>
            <a:r>
              <a:rPr lang="de-CH" dirty="0" err="1" smtClean="0"/>
              <a:t>line</a:t>
            </a:r>
            <a:r>
              <a:rPr lang="de-CH" dirty="0" smtClean="0"/>
              <a:t> </a:t>
            </a:r>
            <a:r>
              <a:rPr lang="de-CH" dirty="0" err="1" smtClean="0"/>
              <a:t>shows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process</a:t>
            </a:r>
            <a:r>
              <a:rPr lang="de-CH" dirty="0" smtClean="0"/>
              <a:t> of </a:t>
            </a:r>
            <a:r>
              <a:rPr lang="de-CH" dirty="0" err="1" smtClean="0"/>
              <a:t>retrofitting</a:t>
            </a:r>
            <a:r>
              <a:rPr lang="de-CH" dirty="0" smtClean="0"/>
              <a:t> </a:t>
            </a:r>
            <a:r>
              <a:rPr lang="de-CH" dirty="0" err="1" smtClean="0"/>
              <a:t>our</a:t>
            </a:r>
            <a:r>
              <a:rPr lang="de-CH" dirty="0" smtClean="0"/>
              <a:t> </a:t>
            </a:r>
            <a:r>
              <a:rPr lang="de-CH" dirty="0" err="1" smtClean="0"/>
              <a:t>cars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low</a:t>
            </a:r>
            <a:r>
              <a:rPr lang="de-CH" dirty="0" smtClean="0"/>
              <a:t> </a:t>
            </a:r>
            <a:r>
              <a:rPr lang="de-CH" dirty="0" err="1" smtClean="0"/>
              <a:t>noise</a:t>
            </a:r>
            <a:r>
              <a:rPr lang="de-CH" dirty="0" smtClean="0"/>
              <a:t>. The </a:t>
            </a:r>
            <a:r>
              <a:rPr lang="de-CH" dirty="0" err="1" smtClean="0"/>
              <a:t>blue</a:t>
            </a:r>
            <a:r>
              <a:rPr lang="de-CH" dirty="0" smtClean="0"/>
              <a:t> </a:t>
            </a:r>
            <a:r>
              <a:rPr lang="de-CH" dirty="0" err="1" smtClean="0"/>
              <a:t>line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average</a:t>
            </a:r>
            <a:r>
              <a:rPr lang="de-CH" dirty="0" smtClean="0"/>
              <a:t> of private </a:t>
            </a:r>
            <a:r>
              <a:rPr lang="de-CH" dirty="0" err="1" smtClean="0"/>
              <a:t>freight</a:t>
            </a:r>
            <a:r>
              <a:rPr lang="de-CH" dirty="0" smtClean="0"/>
              <a:t> </a:t>
            </a:r>
            <a:r>
              <a:rPr lang="de-CH" dirty="0" err="1" smtClean="0"/>
              <a:t>wagon</a:t>
            </a:r>
            <a:r>
              <a:rPr lang="de-CH" dirty="0" smtClean="0"/>
              <a:t> </a:t>
            </a:r>
            <a:r>
              <a:rPr lang="de-CH" dirty="0" err="1" smtClean="0"/>
              <a:t>lessers</a:t>
            </a:r>
            <a:r>
              <a:rPr lang="de-CH" dirty="0" smtClean="0"/>
              <a:t>.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04A5F-9B37-4326-8B00-5B8C178E982B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09881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But </a:t>
            </a:r>
            <a:r>
              <a:rPr lang="de-CH" dirty="0" err="1" smtClean="0"/>
              <a:t>what</a:t>
            </a:r>
            <a:r>
              <a:rPr lang="de-CH" dirty="0" smtClean="0"/>
              <a:t> </a:t>
            </a:r>
            <a:r>
              <a:rPr lang="de-CH" dirty="0" err="1" smtClean="0"/>
              <a:t>makes</a:t>
            </a:r>
            <a:r>
              <a:rPr lang="de-CH" dirty="0" smtClean="0"/>
              <a:t> </a:t>
            </a:r>
            <a:r>
              <a:rPr lang="de-CH" dirty="0" err="1" smtClean="0"/>
              <a:t>us</a:t>
            </a:r>
            <a:r>
              <a:rPr lang="de-CH" dirty="0" smtClean="0"/>
              <a:t> </a:t>
            </a:r>
            <a:r>
              <a:rPr lang="de-CH" dirty="0" err="1" smtClean="0"/>
              <a:t>unique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really</a:t>
            </a:r>
            <a:r>
              <a:rPr lang="de-CH" dirty="0" smtClean="0"/>
              <a:t> different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our</a:t>
            </a:r>
            <a:r>
              <a:rPr lang="de-CH" dirty="0" smtClean="0"/>
              <a:t> </a:t>
            </a:r>
            <a:r>
              <a:rPr lang="de-CH" dirty="0" err="1" smtClean="0"/>
              <a:t>positing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our</a:t>
            </a:r>
            <a:r>
              <a:rPr lang="de-CH" dirty="0" smtClean="0"/>
              <a:t> </a:t>
            </a:r>
            <a:r>
              <a:rPr lang="de-CH" dirty="0" err="1" smtClean="0"/>
              <a:t>willingness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shift</a:t>
            </a:r>
            <a:r>
              <a:rPr lang="de-CH" dirty="0" smtClean="0"/>
              <a:t> </a:t>
            </a:r>
            <a:r>
              <a:rPr lang="de-CH" dirty="0" err="1" smtClean="0"/>
              <a:t>our</a:t>
            </a:r>
            <a:r>
              <a:rPr lang="de-CH" dirty="0" smtClean="0"/>
              <a:t> </a:t>
            </a:r>
            <a:r>
              <a:rPr lang="de-CH" dirty="0" err="1" smtClean="0"/>
              <a:t>positioning</a:t>
            </a:r>
            <a:r>
              <a:rPr lang="de-CH" dirty="0" smtClean="0"/>
              <a:t> </a:t>
            </a:r>
            <a:r>
              <a:rPr lang="de-CH" dirty="0" err="1" smtClean="0"/>
              <a:t>away</a:t>
            </a:r>
            <a:r>
              <a:rPr lang="de-CH" dirty="0" smtClean="0"/>
              <a:t> </a:t>
            </a:r>
            <a:r>
              <a:rPr lang="de-CH" dirty="0" err="1" smtClean="0"/>
              <a:t>from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classic </a:t>
            </a:r>
            <a:r>
              <a:rPr lang="de-CH" dirty="0" err="1" smtClean="0"/>
              <a:t>wagon</a:t>
            </a:r>
            <a:r>
              <a:rPr lang="de-CH" dirty="0" smtClean="0"/>
              <a:t> </a:t>
            </a:r>
            <a:r>
              <a:rPr lang="de-CH" dirty="0" err="1" smtClean="0"/>
              <a:t>lesser</a:t>
            </a:r>
            <a:r>
              <a:rPr lang="de-CH" dirty="0" smtClean="0"/>
              <a:t>  </a:t>
            </a:r>
            <a:r>
              <a:rPr lang="de-CH" dirty="0" err="1" smtClean="0"/>
              <a:t>towards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provider</a:t>
            </a:r>
            <a:r>
              <a:rPr lang="de-CH" dirty="0" smtClean="0"/>
              <a:t> of </a:t>
            </a:r>
            <a:r>
              <a:rPr lang="de-CH" dirty="0" err="1" smtClean="0"/>
              <a:t>freight</a:t>
            </a:r>
            <a:r>
              <a:rPr lang="de-CH" dirty="0" smtClean="0"/>
              <a:t> </a:t>
            </a:r>
            <a:r>
              <a:rPr lang="de-CH" dirty="0" err="1" smtClean="0"/>
              <a:t>wagon</a:t>
            </a:r>
            <a:r>
              <a:rPr lang="de-CH" dirty="0" smtClean="0"/>
              <a:t> </a:t>
            </a:r>
            <a:r>
              <a:rPr lang="de-CH" dirty="0" err="1" smtClean="0"/>
              <a:t>systems</a:t>
            </a:r>
            <a:r>
              <a:rPr lang="de-CH" dirty="0" smtClean="0"/>
              <a:t>. The </a:t>
            </a:r>
            <a:r>
              <a:rPr lang="de-CH" dirty="0" err="1" smtClean="0"/>
              <a:t>wheel</a:t>
            </a:r>
            <a:r>
              <a:rPr lang="de-CH" dirty="0" smtClean="0"/>
              <a:t> resp.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system</a:t>
            </a:r>
            <a:r>
              <a:rPr lang="de-CH" dirty="0" smtClean="0"/>
              <a:t> </a:t>
            </a:r>
            <a:r>
              <a:rPr lang="de-CH" dirty="0" err="1" smtClean="0"/>
              <a:t>you</a:t>
            </a:r>
            <a:r>
              <a:rPr lang="de-CH" dirty="0" smtClean="0"/>
              <a:t> </a:t>
            </a:r>
            <a:r>
              <a:rPr lang="de-CH" dirty="0" err="1" smtClean="0"/>
              <a:t>can</a:t>
            </a:r>
            <a:r>
              <a:rPr lang="de-CH" dirty="0" smtClean="0"/>
              <a:t> </a:t>
            </a:r>
            <a:r>
              <a:rPr lang="de-CH" dirty="0" err="1" smtClean="0"/>
              <a:t>see</a:t>
            </a:r>
            <a:r>
              <a:rPr lang="de-CH" dirty="0" smtClean="0"/>
              <a:t> on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picture</a:t>
            </a:r>
            <a:r>
              <a:rPr lang="de-CH" dirty="0" smtClean="0"/>
              <a:t> </a:t>
            </a:r>
            <a:r>
              <a:rPr lang="de-CH" dirty="0" err="1" smtClean="0"/>
              <a:t>contains</a:t>
            </a:r>
            <a:r>
              <a:rPr lang="de-CH" dirty="0" smtClean="0"/>
              <a:t> 10 </a:t>
            </a:r>
            <a:r>
              <a:rPr lang="de-CH" dirty="0" err="1" smtClean="0"/>
              <a:t>modules</a:t>
            </a:r>
            <a:r>
              <a:rPr lang="de-CH" dirty="0" smtClean="0"/>
              <a:t>. </a:t>
            </a:r>
            <a:r>
              <a:rPr lang="de-CH" dirty="0" err="1" smtClean="0"/>
              <a:t>Each</a:t>
            </a:r>
            <a:r>
              <a:rPr lang="de-CH" dirty="0" smtClean="0"/>
              <a:t> </a:t>
            </a:r>
            <a:r>
              <a:rPr lang="de-CH" dirty="0" err="1" smtClean="0"/>
              <a:t>module</a:t>
            </a:r>
            <a:r>
              <a:rPr lang="de-CH" dirty="0" smtClean="0"/>
              <a:t> </a:t>
            </a:r>
            <a:r>
              <a:rPr lang="de-CH" dirty="0" err="1" smtClean="0"/>
              <a:t>includes</a:t>
            </a:r>
            <a:r>
              <a:rPr lang="de-CH" dirty="0" smtClean="0"/>
              <a:t> </a:t>
            </a:r>
            <a:r>
              <a:rPr lang="de-CH" dirty="0" err="1" smtClean="0"/>
              <a:t>products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services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cover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market</a:t>
            </a:r>
            <a:r>
              <a:rPr lang="de-CH" dirty="0" smtClean="0"/>
              <a:t> </a:t>
            </a:r>
            <a:r>
              <a:rPr lang="de-CH" dirty="0" err="1" smtClean="0"/>
              <a:t>demand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serve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customers</a:t>
            </a:r>
            <a:r>
              <a:rPr lang="de-CH" dirty="0" smtClean="0"/>
              <a:t> in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best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most</a:t>
            </a:r>
            <a:r>
              <a:rPr lang="de-CH" dirty="0" smtClean="0"/>
              <a:t> </a:t>
            </a:r>
            <a:r>
              <a:rPr lang="de-CH" dirty="0" err="1" smtClean="0"/>
              <a:t>efficient</a:t>
            </a:r>
            <a:r>
              <a:rPr lang="de-CH" dirty="0" smtClean="0"/>
              <a:t> </a:t>
            </a:r>
            <a:r>
              <a:rPr lang="de-CH" dirty="0" err="1" smtClean="0"/>
              <a:t>way</a:t>
            </a:r>
            <a:r>
              <a:rPr lang="de-CH" dirty="0" smtClean="0"/>
              <a:t>.</a:t>
            </a:r>
          </a:p>
          <a:p>
            <a:endParaRPr lang="de-CH" dirty="0"/>
          </a:p>
          <a:p>
            <a:r>
              <a:rPr lang="de-CH" dirty="0" err="1" smtClean="0"/>
              <a:t>Depending</a:t>
            </a:r>
            <a:r>
              <a:rPr lang="de-CH" dirty="0" smtClean="0"/>
              <a:t> on </a:t>
            </a:r>
            <a:r>
              <a:rPr lang="de-CH" dirty="0" err="1" smtClean="0"/>
              <a:t>the</a:t>
            </a:r>
            <a:r>
              <a:rPr lang="de-CH" dirty="0" smtClean="0"/>
              <a:t> time I will </a:t>
            </a:r>
            <a:r>
              <a:rPr lang="de-CH" dirty="0" err="1" smtClean="0"/>
              <a:t>explain</a:t>
            </a:r>
            <a:r>
              <a:rPr lang="de-CH" dirty="0" smtClean="0"/>
              <a:t> </a:t>
            </a:r>
            <a:r>
              <a:rPr lang="de-CH" dirty="0" err="1" smtClean="0"/>
              <a:t>some</a:t>
            </a:r>
            <a:r>
              <a:rPr lang="de-CH" dirty="0" smtClean="0"/>
              <a:t> </a:t>
            </a:r>
            <a:r>
              <a:rPr lang="de-CH" dirty="0" err="1" smtClean="0"/>
              <a:t>examples</a:t>
            </a:r>
            <a:r>
              <a:rPr lang="de-CH" dirty="0" smtClean="0"/>
              <a:t>:</a:t>
            </a:r>
          </a:p>
          <a:p>
            <a:r>
              <a:rPr lang="de-CH" dirty="0" smtClean="0"/>
              <a:t>e.g.</a:t>
            </a:r>
          </a:p>
          <a:p>
            <a:r>
              <a:rPr lang="de-CH" dirty="0" err="1" smtClean="0"/>
              <a:t>our</a:t>
            </a:r>
            <a:r>
              <a:rPr lang="de-CH" dirty="0" smtClean="0"/>
              <a:t> </a:t>
            </a:r>
            <a:r>
              <a:rPr lang="de-CH" dirty="0" err="1" smtClean="0"/>
              <a:t>efficiency</a:t>
            </a:r>
            <a:r>
              <a:rPr lang="de-CH" dirty="0" smtClean="0"/>
              <a:t> </a:t>
            </a:r>
            <a:r>
              <a:rPr lang="de-CH" dirty="0" err="1" smtClean="0"/>
              <a:t>module</a:t>
            </a:r>
            <a:r>
              <a:rPr lang="de-CH" dirty="0" smtClean="0"/>
              <a:t> </a:t>
            </a:r>
            <a:r>
              <a:rPr lang="de-CH" dirty="0" err="1" smtClean="0"/>
              <a:t>here</a:t>
            </a:r>
            <a:r>
              <a:rPr lang="de-CH" dirty="0" smtClean="0"/>
              <a:t> </a:t>
            </a:r>
            <a:r>
              <a:rPr lang="de-CH" dirty="0" err="1" smtClean="0"/>
              <a:t>we</a:t>
            </a:r>
            <a:r>
              <a:rPr lang="de-CH" dirty="0" smtClean="0"/>
              <a:t> </a:t>
            </a:r>
            <a:r>
              <a:rPr lang="de-CH" dirty="0" err="1" smtClean="0"/>
              <a:t>provide</a:t>
            </a:r>
            <a:r>
              <a:rPr lang="de-CH" dirty="0" smtClean="0"/>
              <a:t> </a:t>
            </a:r>
            <a:r>
              <a:rPr lang="de-CH" dirty="0" err="1" smtClean="0"/>
              <a:t>services</a:t>
            </a:r>
            <a:r>
              <a:rPr lang="de-CH" dirty="0" smtClean="0"/>
              <a:t> such </a:t>
            </a:r>
            <a:r>
              <a:rPr lang="de-CH" dirty="0" err="1" smtClean="0"/>
              <a:t>as</a:t>
            </a:r>
            <a:r>
              <a:rPr lang="de-CH" dirty="0" smtClean="0"/>
              <a:t> </a:t>
            </a:r>
            <a:r>
              <a:rPr lang="de-CH" dirty="0" err="1" smtClean="0"/>
              <a:t>productivity</a:t>
            </a:r>
            <a:r>
              <a:rPr lang="de-CH" dirty="0" smtClean="0"/>
              <a:t> </a:t>
            </a:r>
            <a:r>
              <a:rPr lang="de-CH" dirty="0" err="1" smtClean="0"/>
              <a:t>workshops</a:t>
            </a:r>
            <a:r>
              <a:rPr lang="de-CH" dirty="0" smtClean="0"/>
              <a:t> </a:t>
            </a:r>
            <a:r>
              <a:rPr lang="de-CH" dirty="0" err="1" smtClean="0"/>
              <a:t>where</a:t>
            </a:r>
            <a:r>
              <a:rPr lang="de-CH" dirty="0" smtClean="0"/>
              <a:t> </a:t>
            </a:r>
            <a:r>
              <a:rPr lang="de-CH" dirty="0" err="1" smtClean="0"/>
              <a:t>we</a:t>
            </a:r>
            <a:r>
              <a:rPr lang="de-CH" dirty="0" smtClean="0"/>
              <a:t> </a:t>
            </a:r>
            <a:r>
              <a:rPr lang="de-CH" dirty="0" err="1" smtClean="0"/>
              <a:t>can</a:t>
            </a:r>
            <a:r>
              <a:rPr lang="de-CH" dirty="0" smtClean="0"/>
              <a:t> </a:t>
            </a:r>
            <a:r>
              <a:rPr lang="de-CH" dirty="0" err="1" smtClean="0"/>
              <a:t>analyse</a:t>
            </a:r>
            <a:r>
              <a:rPr lang="de-CH" dirty="0" smtClean="0"/>
              <a:t> </a:t>
            </a:r>
            <a:r>
              <a:rPr lang="de-CH" dirty="0" err="1" smtClean="0"/>
              <a:t>existing</a:t>
            </a:r>
            <a:r>
              <a:rPr lang="de-CH" dirty="0" smtClean="0"/>
              <a:t> </a:t>
            </a:r>
            <a:r>
              <a:rPr lang="de-CH" dirty="0" err="1" smtClean="0"/>
              <a:t>wagon</a:t>
            </a:r>
            <a:r>
              <a:rPr lang="de-CH" dirty="0" smtClean="0"/>
              <a:t> </a:t>
            </a:r>
            <a:r>
              <a:rPr lang="de-CH" dirty="0" err="1" smtClean="0"/>
              <a:t>portfolios</a:t>
            </a:r>
            <a:r>
              <a:rPr lang="de-CH" dirty="0" smtClean="0"/>
              <a:t> </a:t>
            </a:r>
            <a:r>
              <a:rPr lang="de-CH" dirty="0" err="1" smtClean="0"/>
              <a:t>together</a:t>
            </a:r>
            <a:r>
              <a:rPr lang="de-CH" dirty="0" smtClean="0"/>
              <a:t> </a:t>
            </a:r>
            <a:r>
              <a:rPr lang="de-CH" dirty="0" err="1" smtClean="0"/>
              <a:t>with</a:t>
            </a:r>
            <a:r>
              <a:rPr lang="de-CH" dirty="0" smtClean="0"/>
              <a:t> </a:t>
            </a:r>
            <a:r>
              <a:rPr lang="de-CH" dirty="0" err="1" smtClean="0"/>
              <a:t>customers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find </a:t>
            </a:r>
            <a:r>
              <a:rPr lang="de-CH" dirty="0" err="1" smtClean="0"/>
              <a:t>new</a:t>
            </a:r>
            <a:r>
              <a:rPr lang="de-CH" dirty="0" smtClean="0"/>
              <a:t> </a:t>
            </a:r>
            <a:r>
              <a:rPr lang="de-CH" dirty="0" err="1" smtClean="0"/>
              <a:t>efficiency</a:t>
            </a:r>
            <a:r>
              <a:rPr lang="de-CH" dirty="0" smtClean="0"/>
              <a:t> </a:t>
            </a:r>
            <a:r>
              <a:rPr lang="de-CH" dirty="0" err="1" smtClean="0"/>
              <a:t>improvements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reduce</a:t>
            </a:r>
            <a:r>
              <a:rPr lang="de-CH" dirty="0" smtClean="0"/>
              <a:t> </a:t>
            </a:r>
            <a:r>
              <a:rPr lang="de-CH" dirty="0" err="1" smtClean="0"/>
              <a:t>finaly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logistic</a:t>
            </a:r>
            <a:r>
              <a:rPr lang="de-CH" dirty="0" smtClean="0"/>
              <a:t> </a:t>
            </a:r>
            <a:r>
              <a:rPr lang="de-CH" dirty="0" err="1" smtClean="0"/>
              <a:t>costs</a:t>
            </a:r>
            <a:r>
              <a:rPr lang="de-CH" dirty="0" smtClean="0"/>
              <a:t>.</a:t>
            </a:r>
          </a:p>
          <a:p>
            <a:r>
              <a:rPr lang="de-CH" dirty="0" err="1" smtClean="0"/>
              <a:t>Or</a:t>
            </a:r>
            <a:endParaRPr lang="de-CH" dirty="0" smtClean="0"/>
          </a:p>
          <a:p>
            <a:r>
              <a:rPr lang="de-CH" dirty="0" err="1" smtClean="0"/>
              <a:t>Carefree</a:t>
            </a:r>
            <a:r>
              <a:rPr lang="de-CH" dirty="0" smtClean="0"/>
              <a:t> </a:t>
            </a:r>
            <a:r>
              <a:rPr lang="de-CH" dirty="0" err="1"/>
              <a:t>module</a:t>
            </a:r>
            <a:r>
              <a:rPr lang="de-CH" dirty="0"/>
              <a:t> </a:t>
            </a:r>
            <a:r>
              <a:rPr lang="de-CH" dirty="0" err="1" smtClean="0"/>
              <a:t>which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/>
              <a:t>a ECM </a:t>
            </a:r>
            <a:r>
              <a:rPr lang="de-CH" dirty="0" err="1"/>
              <a:t>service</a:t>
            </a:r>
            <a:r>
              <a:rPr lang="de-CH" dirty="0"/>
              <a:t> </a:t>
            </a:r>
            <a:r>
              <a:rPr lang="de-CH" dirty="0" err="1"/>
              <a:t>pakage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all </a:t>
            </a:r>
            <a:r>
              <a:rPr lang="de-CH" dirty="0" err="1"/>
              <a:t>shippers</a:t>
            </a:r>
            <a:r>
              <a:rPr lang="de-CH" dirty="0"/>
              <a:t> </a:t>
            </a:r>
            <a:r>
              <a:rPr lang="de-CH" dirty="0" err="1"/>
              <a:t>or</a:t>
            </a:r>
            <a:r>
              <a:rPr lang="de-CH" dirty="0"/>
              <a:t> </a:t>
            </a:r>
            <a:r>
              <a:rPr lang="de-CH" dirty="0" err="1"/>
              <a:t>other</a:t>
            </a:r>
            <a:r>
              <a:rPr lang="de-CH" dirty="0"/>
              <a:t> </a:t>
            </a:r>
            <a:r>
              <a:rPr lang="de-CH" dirty="0" err="1"/>
              <a:t>companies</a:t>
            </a:r>
            <a:r>
              <a:rPr lang="de-CH" dirty="0"/>
              <a:t> </a:t>
            </a:r>
            <a:r>
              <a:rPr lang="de-CH" dirty="0" err="1"/>
              <a:t>who</a:t>
            </a:r>
            <a:r>
              <a:rPr lang="de-CH" dirty="0"/>
              <a:t> </a:t>
            </a:r>
            <a:r>
              <a:rPr lang="de-CH" dirty="0" err="1"/>
              <a:t>owns</a:t>
            </a:r>
            <a:r>
              <a:rPr lang="de-CH" dirty="0"/>
              <a:t> </a:t>
            </a:r>
            <a:r>
              <a:rPr lang="de-CH" dirty="0" err="1"/>
              <a:t>wagons</a:t>
            </a:r>
            <a:r>
              <a:rPr lang="de-CH" dirty="0"/>
              <a:t> but </a:t>
            </a:r>
            <a:r>
              <a:rPr lang="de-CH" dirty="0" err="1"/>
              <a:t>won’t</a:t>
            </a:r>
            <a:r>
              <a:rPr lang="de-CH" dirty="0"/>
              <a:t> </a:t>
            </a:r>
            <a:r>
              <a:rPr lang="de-CH" dirty="0" err="1"/>
              <a:t>make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maintenance</a:t>
            </a:r>
            <a:r>
              <a:rPr lang="de-CH" dirty="0"/>
              <a:t> of </a:t>
            </a:r>
            <a:r>
              <a:rPr lang="de-CH" dirty="0" err="1"/>
              <a:t>those</a:t>
            </a:r>
            <a:r>
              <a:rPr lang="de-CH" dirty="0"/>
              <a:t> </a:t>
            </a:r>
            <a:r>
              <a:rPr lang="de-CH" dirty="0" err="1"/>
              <a:t>cars</a:t>
            </a:r>
            <a:r>
              <a:rPr lang="de-CH" dirty="0"/>
              <a:t> </a:t>
            </a:r>
            <a:r>
              <a:rPr lang="de-CH" dirty="0" err="1"/>
              <a:t>by</a:t>
            </a:r>
            <a:r>
              <a:rPr lang="de-CH" dirty="0"/>
              <a:t> </a:t>
            </a:r>
            <a:r>
              <a:rPr lang="de-CH" dirty="0" err="1"/>
              <a:t>themselves</a:t>
            </a:r>
            <a:r>
              <a:rPr lang="de-CH" dirty="0" smtClean="0"/>
              <a:t>. «</a:t>
            </a:r>
            <a:r>
              <a:rPr lang="de-CH" dirty="0" err="1" smtClean="0"/>
              <a:t>you</a:t>
            </a:r>
            <a:r>
              <a:rPr lang="de-CH" dirty="0" smtClean="0"/>
              <a:t> </a:t>
            </a:r>
            <a:r>
              <a:rPr lang="de-CH" dirty="0" err="1" smtClean="0"/>
              <a:t>run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business</a:t>
            </a:r>
            <a:r>
              <a:rPr lang="de-CH" dirty="0" smtClean="0"/>
              <a:t> </a:t>
            </a:r>
            <a:r>
              <a:rPr lang="de-CH" dirty="0" err="1" smtClean="0"/>
              <a:t>we</a:t>
            </a:r>
            <a:r>
              <a:rPr lang="de-CH" dirty="0" smtClean="0"/>
              <a:t> </a:t>
            </a:r>
            <a:r>
              <a:rPr lang="de-CH" dirty="0" err="1" smtClean="0"/>
              <a:t>take</a:t>
            </a:r>
            <a:r>
              <a:rPr lang="de-CH" dirty="0" smtClean="0"/>
              <a:t> care </a:t>
            </a:r>
            <a:r>
              <a:rPr lang="de-CH" dirty="0" err="1" smtClean="0"/>
              <a:t>about</a:t>
            </a:r>
            <a:r>
              <a:rPr lang="de-CH" dirty="0" smtClean="0"/>
              <a:t> </a:t>
            </a:r>
            <a:r>
              <a:rPr lang="de-CH" dirty="0" err="1" smtClean="0"/>
              <a:t>your</a:t>
            </a:r>
            <a:r>
              <a:rPr lang="de-CH" dirty="0" smtClean="0"/>
              <a:t> </a:t>
            </a:r>
            <a:r>
              <a:rPr lang="de-CH" dirty="0" err="1" smtClean="0"/>
              <a:t>wagons</a:t>
            </a:r>
            <a:r>
              <a:rPr lang="de-CH" dirty="0" smtClean="0"/>
              <a:t>».</a:t>
            </a:r>
          </a:p>
          <a:p>
            <a:endParaRPr lang="de-CH" dirty="0"/>
          </a:p>
          <a:p>
            <a:r>
              <a:rPr lang="de-CH" dirty="0" smtClean="0"/>
              <a:t>Etc. </a:t>
            </a:r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04A5F-9B37-4326-8B00-5B8C178E982B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99682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here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my</a:t>
            </a:r>
            <a:r>
              <a:rPr lang="de-CH" dirty="0" smtClean="0"/>
              <a:t> </a:t>
            </a:r>
            <a:r>
              <a:rPr lang="de-CH" dirty="0" err="1" smtClean="0"/>
              <a:t>most</a:t>
            </a:r>
            <a:r>
              <a:rPr lang="de-CH" dirty="0" smtClean="0"/>
              <a:t> </a:t>
            </a:r>
            <a:r>
              <a:rPr lang="de-CH" dirty="0" err="1" smtClean="0"/>
              <a:t>import</a:t>
            </a:r>
            <a:r>
              <a:rPr lang="de-CH" dirty="0" smtClean="0"/>
              <a:t> </a:t>
            </a:r>
            <a:r>
              <a:rPr lang="de-CH" dirty="0" err="1" smtClean="0"/>
              <a:t>slide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key</a:t>
            </a:r>
            <a:r>
              <a:rPr lang="de-CH" dirty="0" smtClean="0"/>
              <a:t> </a:t>
            </a:r>
            <a:r>
              <a:rPr lang="de-CH" dirty="0" err="1" smtClean="0"/>
              <a:t>message</a:t>
            </a:r>
            <a:r>
              <a:rPr lang="de-CH" dirty="0" smtClean="0"/>
              <a:t> I </a:t>
            </a:r>
            <a:r>
              <a:rPr lang="de-CH" dirty="0" err="1" smtClean="0"/>
              <a:t>would</a:t>
            </a:r>
            <a:r>
              <a:rPr lang="de-CH" dirty="0" smtClean="0"/>
              <a:t> like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deliver</a:t>
            </a:r>
            <a:r>
              <a:rPr lang="de-CH" dirty="0" smtClean="0"/>
              <a:t>:</a:t>
            </a:r>
          </a:p>
          <a:p>
            <a:r>
              <a:rPr lang="de-CH" dirty="0" err="1" smtClean="0"/>
              <a:t>Our</a:t>
            </a:r>
            <a:r>
              <a:rPr lang="de-CH" dirty="0" smtClean="0"/>
              <a:t> </a:t>
            </a:r>
            <a:r>
              <a:rPr lang="de-CH" dirty="0" err="1" smtClean="0"/>
              <a:t>long</a:t>
            </a:r>
            <a:r>
              <a:rPr lang="de-CH" dirty="0" smtClean="0"/>
              <a:t> </a:t>
            </a:r>
            <a:r>
              <a:rPr lang="de-CH" dirty="0" err="1" smtClean="0"/>
              <a:t>term</a:t>
            </a:r>
            <a:r>
              <a:rPr lang="de-CH" dirty="0" smtClean="0"/>
              <a:t> </a:t>
            </a:r>
            <a:r>
              <a:rPr lang="de-CH" dirty="0" err="1" smtClean="0"/>
              <a:t>commitment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Hungary</a:t>
            </a:r>
            <a:r>
              <a:rPr lang="de-CH" dirty="0" smtClean="0"/>
              <a:t>.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04A5F-9B37-4326-8B00-5B8C178E982B}" type="slidenum">
              <a:rPr lang="de-CH" smtClean="0"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235095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Every </a:t>
            </a:r>
            <a:r>
              <a:rPr lang="de-CH" dirty="0" err="1" smtClean="0"/>
              <a:t>business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a </a:t>
            </a:r>
            <a:r>
              <a:rPr lang="de-CH" dirty="0" err="1" smtClean="0"/>
              <a:t>people</a:t>
            </a:r>
            <a:r>
              <a:rPr lang="de-CH" dirty="0" smtClean="0"/>
              <a:t> </a:t>
            </a:r>
            <a:r>
              <a:rPr lang="de-CH" dirty="0" err="1" smtClean="0"/>
              <a:t>business</a:t>
            </a:r>
            <a:r>
              <a:rPr lang="de-CH" dirty="0" smtClean="0"/>
              <a:t>. </a:t>
            </a:r>
            <a:r>
              <a:rPr lang="de-CH" dirty="0" err="1" smtClean="0"/>
              <a:t>Only</a:t>
            </a:r>
            <a:r>
              <a:rPr lang="de-CH" dirty="0" smtClean="0"/>
              <a:t> </a:t>
            </a:r>
            <a:r>
              <a:rPr lang="de-CH" dirty="0" err="1" smtClean="0"/>
              <a:t>with</a:t>
            </a:r>
            <a:r>
              <a:rPr lang="de-CH" dirty="0" smtClean="0"/>
              <a:t> he </a:t>
            </a:r>
            <a:r>
              <a:rPr lang="de-CH" dirty="0" err="1" smtClean="0"/>
              <a:t>best</a:t>
            </a:r>
            <a:r>
              <a:rPr lang="de-CH" dirty="0" smtClean="0"/>
              <a:t> </a:t>
            </a:r>
            <a:r>
              <a:rPr lang="de-CH" dirty="0" err="1" smtClean="0"/>
              <a:t>people</a:t>
            </a:r>
            <a:r>
              <a:rPr lang="de-CH" dirty="0" smtClean="0"/>
              <a:t> </a:t>
            </a:r>
            <a:r>
              <a:rPr lang="de-CH" dirty="0" err="1" smtClean="0"/>
              <a:t>you</a:t>
            </a:r>
            <a:r>
              <a:rPr lang="de-CH" dirty="0" smtClean="0"/>
              <a:t> </a:t>
            </a:r>
            <a:r>
              <a:rPr lang="de-CH" dirty="0" err="1" smtClean="0"/>
              <a:t>can</a:t>
            </a:r>
            <a:r>
              <a:rPr lang="de-CH" dirty="0" smtClean="0"/>
              <a:t> </a:t>
            </a:r>
            <a:r>
              <a:rPr lang="de-CH" dirty="0" err="1" smtClean="0"/>
              <a:t>deliver</a:t>
            </a:r>
            <a:r>
              <a:rPr lang="de-CH" dirty="0" smtClean="0"/>
              <a:t> </a:t>
            </a:r>
            <a:r>
              <a:rPr lang="de-CH" dirty="0" err="1" smtClean="0"/>
              <a:t>what</a:t>
            </a:r>
            <a:r>
              <a:rPr lang="de-CH" dirty="0" smtClean="0"/>
              <a:t> </a:t>
            </a:r>
            <a:r>
              <a:rPr lang="de-CH" dirty="0" err="1" smtClean="0"/>
              <a:t>you</a:t>
            </a:r>
            <a:r>
              <a:rPr lang="de-CH" dirty="0" smtClean="0"/>
              <a:t> </a:t>
            </a:r>
            <a:r>
              <a:rPr lang="de-CH" dirty="0" err="1" smtClean="0"/>
              <a:t>promise</a:t>
            </a:r>
            <a:r>
              <a:rPr lang="de-CH" dirty="0" smtClean="0"/>
              <a:t>.</a:t>
            </a:r>
          </a:p>
          <a:p>
            <a:endParaRPr lang="de-CH" dirty="0"/>
          </a:p>
          <a:p>
            <a:r>
              <a:rPr lang="de-CH" dirty="0" err="1" smtClean="0"/>
              <a:t>I’m</a:t>
            </a:r>
            <a:r>
              <a:rPr lang="de-CH" dirty="0" smtClean="0"/>
              <a:t> </a:t>
            </a:r>
            <a:r>
              <a:rPr lang="de-CH" dirty="0" err="1" smtClean="0"/>
              <a:t>very</a:t>
            </a:r>
            <a:r>
              <a:rPr lang="de-CH" dirty="0" smtClean="0"/>
              <a:t> happy </a:t>
            </a:r>
            <a:r>
              <a:rPr lang="de-CH" dirty="0" err="1" smtClean="0"/>
              <a:t>that</a:t>
            </a:r>
            <a:r>
              <a:rPr lang="de-CH" dirty="0" smtClean="0"/>
              <a:t> Arpad </a:t>
            </a:r>
            <a:r>
              <a:rPr lang="de-CH" dirty="0" err="1" smtClean="0"/>
              <a:t>Szücs</a:t>
            </a:r>
            <a:r>
              <a:rPr lang="de-CH" dirty="0" smtClean="0"/>
              <a:t>, </a:t>
            </a:r>
            <a:r>
              <a:rPr lang="de-CH" dirty="0" err="1" smtClean="0"/>
              <a:t>with</a:t>
            </a:r>
            <a:r>
              <a:rPr lang="de-CH" dirty="0" smtClean="0"/>
              <a:t> 35 </a:t>
            </a:r>
            <a:r>
              <a:rPr lang="de-CH" dirty="0" err="1" smtClean="0"/>
              <a:t>years</a:t>
            </a:r>
            <a:r>
              <a:rPr lang="de-CH" dirty="0" smtClean="0"/>
              <a:t> of </a:t>
            </a:r>
            <a:r>
              <a:rPr lang="de-CH" dirty="0" err="1" smtClean="0"/>
              <a:t>experience</a:t>
            </a:r>
            <a:r>
              <a:rPr lang="de-CH" dirty="0" smtClean="0"/>
              <a:t> in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freight</a:t>
            </a:r>
            <a:r>
              <a:rPr lang="de-CH" dirty="0" smtClean="0"/>
              <a:t> </a:t>
            </a:r>
            <a:r>
              <a:rPr lang="de-CH" dirty="0" err="1" smtClean="0"/>
              <a:t>car</a:t>
            </a:r>
            <a:r>
              <a:rPr lang="de-CH" dirty="0" smtClean="0"/>
              <a:t> </a:t>
            </a:r>
            <a:r>
              <a:rPr lang="de-CH" dirty="0" err="1" smtClean="0"/>
              <a:t>market</a:t>
            </a:r>
            <a:r>
              <a:rPr lang="de-CH" dirty="0" smtClean="0"/>
              <a:t> in </a:t>
            </a:r>
            <a:r>
              <a:rPr lang="de-CH" dirty="0" err="1" smtClean="0"/>
              <a:t>Hungary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strengthening</a:t>
            </a:r>
            <a:r>
              <a:rPr lang="de-CH" dirty="0" smtClean="0"/>
              <a:t> </a:t>
            </a:r>
            <a:r>
              <a:rPr lang="de-CH" dirty="0" err="1" smtClean="0"/>
              <a:t>our</a:t>
            </a:r>
            <a:r>
              <a:rPr lang="de-CH" dirty="0" smtClean="0"/>
              <a:t> </a:t>
            </a:r>
            <a:r>
              <a:rPr lang="de-CH" dirty="0" err="1" smtClean="0"/>
              <a:t>new</a:t>
            </a:r>
            <a:r>
              <a:rPr lang="de-CH" dirty="0" smtClean="0"/>
              <a:t> </a:t>
            </a:r>
            <a:r>
              <a:rPr lang="de-CH" dirty="0" err="1" smtClean="0"/>
              <a:t>Sales</a:t>
            </a:r>
            <a:r>
              <a:rPr lang="de-CH" dirty="0" smtClean="0"/>
              <a:t> </a:t>
            </a:r>
            <a:r>
              <a:rPr lang="de-CH" dirty="0" err="1" smtClean="0"/>
              <a:t>team</a:t>
            </a:r>
            <a:r>
              <a:rPr lang="de-CH" dirty="0" smtClean="0"/>
              <a:t> in </a:t>
            </a:r>
            <a:r>
              <a:rPr lang="de-CH" dirty="0" err="1" smtClean="0"/>
              <a:t>Hungary</a:t>
            </a:r>
            <a:r>
              <a:rPr lang="de-CH" dirty="0" smtClean="0"/>
              <a:t>.</a:t>
            </a:r>
          </a:p>
          <a:p>
            <a:endParaRPr lang="de-CH" dirty="0"/>
          </a:p>
          <a:p>
            <a:r>
              <a:rPr lang="de-CH" dirty="0" smtClean="0"/>
              <a:t>Arpad was </a:t>
            </a:r>
            <a:r>
              <a:rPr lang="de-CH" dirty="0" err="1" smtClean="0"/>
              <a:t>already</a:t>
            </a:r>
            <a:r>
              <a:rPr lang="de-CH" dirty="0" smtClean="0"/>
              <a:t> </a:t>
            </a:r>
            <a:r>
              <a:rPr lang="de-CH" dirty="0" err="1" smtClean="0"/>
              <a:t>retired</a:t>
            </a:r>
            <a:r>
              <a:rPr lang="de-CH" dirty="0" smtClean="0"/>
              <a:t> but </a:t>
            </a:r>
            <a:r>
              <a:rPr lang="de-CH" dirty="0" err="1" smtClean="0"/>
              <a:t>as</a:t>
            </a:r>
            <a:r>
              <a:rPr lang="de-CH" dirty="0" smtClean="0"/>
              <a:t> </a:t>
            </a:r>
            <a:r>
              <a:rPr lang="de-CH" dirty="0" err="1" smtClean="0"/>
              <a:t>you</a:t>
            </a:r>
            <a:r>
              <a:rPr lang="de-CH" dirty="0" smtClean="0"/>
              <a:t> </a:t>
            </a:r>
            <a:r>
              <a:rPr lang="de-CH" dirty="0" err="1" smtClean="0"/>
              <a:t>can</a:t>
            </a:r>
            <a:r>
              <a:rPr lang="de-CH" dirty="0" smtClean="0"/>
              <a:t> </a:t>
            </a:r>
            <a:r>
              <a:rPr lang="de-CH" dirty="0" err="1" smtClean="0"/>
              <a:t>see</a:t>
            </a:r>
            <a:r>
              <a:rPr lang="de-CH" dirty="0" smtClean="0"/>
              <a:t> not </a:t>
            </a:r>
            <a:r>
              <a:rPr lang="de-CH" dirty="0" err="1" smtClean="0"/>
              <a:t>tired</a:t>
            </a:r>
            <a:r>
              <a:rPr lang="de-CH" dirty="0" smtClean="0"/>
              <a:t>, </a:t>
            </a:r>
            <a:r>
              <a:rPr lang="de-CH" dirty="0" err="1" smtClean="0"/>
              <a:t>that’s</a:t>
            </a:r>
            <a:r>
              <a:rPr lang="de-CH" dirty="0" smtClean="0"/>
              <a:t> </a:t>
            </a:r>
            <a:r>
              <a:rPr lang="de-CH" dirty="0" err="1" smtClean="0"/>
              <a:t>why</a:t>
            </a:r>
            <a:r>
              <a:rPr lang="de-CH" dirty="0" smtClean="0"/>
              <a:t> </a:t>
            </a:r>
            <a:r>
              <a:rPr lang="de-CH" dirty="0" err="1" smtClean="0"/>
              <a:t>we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very</a:t>
            </a:r>
            <a:r>
              <a:rPr lang="de-CH" dirty="0" smtClean="0"/>
              <a:t> </a:t>
            </a:r>
            <a:r>
              <a:rPr lang="de-CH" dirty="0" err="1" smtClean="0"/>
              <a:t>thanksful</a:t>
            </a:r>
            <a:r>
              <a:rPr lang="de-CH" dirty="0" smtClean="0"/>
              <a:t> </a:t>
            </a:r>
            <a:r>
              <a:rPr lang="de-CH" dirty="0" err="1" smtClean="0"/>
              <a:t>that</a:t>
            </a:r>
            <a:r>
              <a:rPr lang="de-CH" dirty="0" smtClean="0"/>
              <a:t> Arpad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our</a:t>
            </a:r>
            <a:r>
              <a:rPr lang="de-CH" dirty="0" smtClean="0"/>
              <a:t> </a:t>
            </a:r>
            <a:r>
              <a:rPr lang="de-CH" dirty="0" err="1" smtClean="0"/>
              <a:t>new</a:t>
            </a:r>
            <a:r>
              <a:rPr lang="de-CH" dirty="0" smtClean="0"/>
              <a:t> </a:t>
            </a:r>
            <a:r>
              <a:rPr lang="de-CH" dirty="0" err="1" smtClean="0"/>
              <a:t>representative</a:t>
            </a:r>
            <a:r>
              <a:rPr lang="de-CH" dirty="0" smtClean="0"/>
              <a:t> of </a:t>
            </a:r>
            <a:r>
              <a:rPr lang="de-CH" dirty="0" err="1" smtClean="0"/>
              <a:t>wascosa</a:t>
            </a:r>
            <a:r>
              <a:rPr lang="de-CH" dirty="0" smtClean="0"/>
              <a:t> in </a:t>
            </a:r>
            <a:r>
              <a:rPr lang="de-CH" dirty="0" err="1" smtClean="0"/>
              <a:t>Hungary</a:t>
            </a:r>
            <a:r>
              <a:rPr lang="de-CH" dirty="0" smtClean="0"/>
              <a:t> </a:t>
            </a:r>
            <a:r>
              <a:rPr lang="de-CH" dirty="0" err="1" smtClean="0"/>
              <a:t>from</a:t>
            </a:r>
            <a:r>
              <a:rPr lang="de-CH" dirty="0" smtClean="0"/>
              <a:t> 1 </a:t>
            </a:r>
            <a:r>
              <a:rPr lang="de-CH" dirty="0" err="1" smtClean="0"/>
              <a:t>January</a:t>
            </a:r>
            <a:r>
              <a:rPr lang="de-CH" dirty="0" smtClean="0"/>
              <a:t> 2017.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04A5F-9B37-4326-8B00-5B8C178E982B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69433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I </a:t>
            </a:r>
            <a:r>
              <a:rPr lang="de-CH" dirty="0" err="1" smtClean="0"/>
              <a:t>come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end of </a:t>
            </a:r>
            <a:r>
              <a:rPr lang="de-CH" dirty="0" err="1" smtClean="0"/>
              <a:t>my</a:t>
            </a:r>
            <a:r>
              <a:rPr lang="de-CH" dirty="0" smtClean="0"/>
              <a:t> </a:t>
            </a:r>
            <a:r>
              <a:rPr lang="de-CH" dirty="0" err="1" smtClean="0"/>
              <a:t>presentation</a:t>
            </a:r>
            <a:r>
              <a:rPr lang="de-CH" dirty="0" smtClean="0"/>
              <a:t>. I </a:t>
            </a:r>
            <a:r>
              <a:rPr lang="de-CH" dirty="0" err="1" smtClean="0"/>
              <a:t>thank</a:t>
            </a:r>
            <a:r>
              <a:rPr lang="de-CH" dirty="0" smtClean="0"/>
              <a:t> </a:t>
            </a:r>
            <a:r>
              <a:rPr lang="de-CH" dirty="0" err="1" smtClean="0"/>
              <a:t>you</a:t>
            </a:r>
            <a:r>
              <a:rPr lang="de-CH" dirty="0" smtClean="0"/>
              <a:t> </a:t>
            </a:r>
            <a:r>
              <a:rPr lang="de-CH" dirty="0" err="1" smtClean="0"/>
              <a:t>very</a:t>
            </a:r>
            <a:r>
              <a:rPr lang="de-CH" dirty="0" smtClean="0"/>
              <a:t> </a:t>
            </a:r>
            <a:r>
              <a:rPr lang="de-CH" dirty="0" err="1" smtClean="0"/>
              <a:t>much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your</a:t>
            </a:r>
            <a:r>
              <a:rPr lang="de-CH" dirty="0" smtClean="0"/>
              <a:t> </a:t>
            </a:r>
            <a:r>
              <a:rPr lang="de-CH" dirty="0" err="1" smtClean="0"/>
              <a:t>attention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I will </a:t>
            </a:r>
            <a:r>
              <a:rPr lang="de-CH" dirty="0" err="1" smtClean="0"/>
              <a:t>look</a:t>
            </a:r>
            <a:r>
              <a:rPr lang="de-CH" dirty="0" smtClean="0"/>
              <a:t> </a:t>
            </a:r>
            <a:r>
              <a:rPr lang="de-CH" dirty="0" err="1" smtClean="0"/>
              <a:t>forward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work</a:t>
            </a:r>
            <a:r>
              <a:rPr lang="de-CH" dirty="0" smtClean="0"/>
              <a:t> </a:t>
            </a:r>
            <a:r>
              <a:rPr lang="de-CH" dirty="0" err="1" smtClean="0"/>
              <a:t>closely</a:t>
            </a:r>
            <a:r>
              <a:rPr lang="de-CH" dirty="0" smtClean="0"/>
              <a:t> </a:t>
            </a:r>
            <a:r>
              <a:rPr lang="de-CH" dirty="0" err="1" smtClean="0"/>
              <a:t>together</a:t>
            </a:r>
            <a:r>
              <a:rPr lang="de-CH" dirty="0" smtClean="0"/>
              <a:t> </a:t>
            </a:r>
            <a:r>
              <a:rPr lang="de-CH" dirty="0" err="1" smtClean="0"/>
              <a:t>with</a:t>
            </a:r>
            <a:r>
              <a:rPr lang="de-CH" dirty="0" smtClean="0"/>
              <a:t> </a:t>
            </a:r>
            <a:r>
              <a:rPr lang="de-CH" dirty="0" err="1" smtClean="0"/>
              <a:t>you</a:t>
            </a:r>
            <a:r>
              <a:rPr lang="de-CH" dirty="0" smtClean="0"/>
              <a:t>.</a:t>
            </a:r>
          </a:p>
          <a:p>
            <a:endParaRPr lang="de-CH" dirty="0"/>
          </a:p>
          <a:p>
            <a:r>
              <a:rPr lang="de-CH" dirty="0" err="1" smtClean="0"/>
              <a:t>If</a:t>
            </a:r>
            <a:r>
              <a:rPr lang="de-CH" dirty="0" smtClean="0"/>
              <a:t> </a:t>
            </a:r>
            <a:r>
              <a:rPr lang="de-CH" dirty="0" err="1" smtClean="0"/>
              <a:t>you</a:t>
            </a:r>
            <a:r>
              <a:rPr lang="de-CH" dirty="0" smtClean="0"/>
              <a:t> </a:t>
            </a:r>
            <a:r>
              <a:rPr lang="de-CH" dirty="0" err="1" smtClean="0"/>
              <a:t>have</a:t>
            </a:r>
            <a:r>
              <a:rPr lang="de-CH" dirty="0" smtClean="0"/>
              <a:t> </a:t>
            </a:r>
            <a:r>
              <a:rPr lang="de-CH" dirty="0" err="1" smtClean="0"/>
              <a:t>any</a:t>
            </a:r>
            <a:r>
              <a:rPr lang="de-CH" dirty="0" smtClean="0"/>
              <a:t> </a:t>
            </a:r>
            <a:r>
              <a:rPr lang="de-CH" dirty="0" err="1" smtClean="0"/>
              <a:t>questions</a:t>
            </a:r>
            <a:r>
              <a:rPr lang="de-CH" dirty="0" smtClean="0"/>
              <a:t> </a:t>
            </a:r>
            <a:r>
              <a:rPr lang="de-CH" dirty="0" err="1" smtClean="0"/>
              <a:t>It</a:t>
            </a:r>
            <a:r>
              <a:rPr lang="de-CH" dirty="0" smtClean="0"/>
              <a:t> will </a:t>
            </a:r>
            <a:r>
              <a:rPr lang="de-CH" dirty="0" err="1" smtClean="0"/>
              <a:t>be</a:t>
            </a:r>
            <a:r>
              <a:rPr lang="de-CH" dirty="0" smtClean="0"/>
              <a:t> a </a:t>
            </a:r>
            <a:r>
              <a:rPr lang="de-CH" dirty="0" err="1" smtClean="0"/>
              <a:t>pleasure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answer</a:t>
            </a:r>
            <a:r>
              <a:rPr lang="de-CH" dirty="0" smtClean="0"/>
              <a:t>.</a:t>
            </a:r>
          </a:p>
          <a:p>
            <a:endParaRPr lang="de-CH" dirty="0"/>
          </a:p>
          <a:p>
            <a:r>
              <a:rPr lang="de-CH" dirty="0" err="1" smtClean="0"/>
              <a:t>Once</a:t>
            </a:r>
            <a:r>
              <a:rPr lang="de-CH" dirty="0" smtClean="0"/>
              <a:t> </a:t>
            </a:r>
            <a:r>
              <a:rPr lang="de-CH" dirty="0" err="1" smtClean="0"/>
              <a:t>again</a:t>
            </a:r>
            <a:r>
              <a:rPr lang="de-CH" dirty="0" smtClean="0"/>
              <a:t> </a:t>
            </a:r>
            <a:r>
              <a:rPr lang="de-CH" dirty="0" err="1" smtClean="0"/>
              <a:t>many</a:t>
            </a:r>
            <a:r>
              <a:rPr lang="de-CH" dirty="0" smtClean="0"/>
              <a:t> </a:t>
            </a:r>
            <a:r>
              <a:rPr lang="de-CH" dirty="0" err="1" smtClean="0"/>
              <a:t>thanks</a:t>
            </a:r>
            <a:r>
              <a:rPr lang="de-CH" dirty="0" smtClean="0"/>
              <a:t>.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04A5F-9B37-4326-8B00-5B8C178E982B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97482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The </a:t>
            </a:r>
            <a:r>
              <a:rPr lang="de-CH" dirty="0" err="1" smtClean="0"/>
              <a:t>picture</a:t>
            </a:r>
            <a:r>
              <a:rPr lang="de-CH" dirty="0" smtClean="0"/>
              <a:t> </a:t>
            </a:r>
            <a:r>
              <a:rPr lang="de-CH" dirty="0" err="1" smtClean="0"/>
              <a:t>shows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changes</a:t>
            </a:r>
            <a:r>
              <a:rPr lang="de-CH" dirty="0" smtClean="0"/>
              <a:t> </a:t>
            </a:r>
            <a:r>
              <a:rPr lang="de-CH" dirty="0" err="1" smtClean="0"/>
              <a:t>we</a:t>
            </a:r>
            <a:r>
              <a:rPr lang="de-CH" dirty="0" smtClean="0"/>
              <a:t> </a:t>
            </a:r>
            <a:r>
              <a:rPr lang="de-CH" dirty="0" err="1" smtClean="0"/>
              <a:t>have</a:t>
            </a:r>
            <a:r>
              <a:rPr lang="de-CH" dirty="0" smtClean="0"/>
              <a:t> </a:t>
            </a:r>
            <a:r>
              <a:rPr lang="de-CH" dirty="0" err="1" smtClean="0"/>
              <a:t>made</a:t>
            </a:r>
            <a:r>
              <a:rPr lang="de-CH" dirty="0" smtClean="0"/>
              <a:t> in </a:t>
            </a:r>
            <a:r>
              <a:rPr lang="de-CH" dirty="0" err="1" smtClean="0"/>
              <a:t>the</a:t>
            </a:r>
            <a:r>
              <a:rPr lang="de-CH" dirty="0" smtClean="0"/>
              <a:t> last 50 </a:t>
            </a:r>
            <a:r>
              <a:rPr lang="de-CH" dirty="0" err="1" smtClean="0"/>
              <a:t>years</a:t>
            </a:r>
            <a:r>
              <a:rPr lang="de-CH" dirty="0" smtClean="0"/>
              <a:t>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04A5F-9B37-4326-8B00-5B8C178E982B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10991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Orange ist </a:t>
            </a:r>
            <a:r>
              <a:rPr lang="de-CH" dirty="0" err="1" smtClean="0"/>
              <a:t>the</a:t>
            </a:r>
            <a:r>
              <a:rPr lang="de-CH" dirty="0" smtClean="0"/>
              <a:t> dominant </a:t>
            </a:r>
            <a:r>
              <a:rPr lang="de-CH" dirty="0" err="1" smtClean="0"/>
              <a:t>color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shows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markets</a:t>
            </a:r>
            <a:r>
              <a:rPr lang="de-CH" dirty="0" smtClean="0"/>
              <a:t> </a:t>
            </a:r>
            <a:r>
              <a:rPr lang="de-CH" dirty="0" err="1" smtClean="0"/>
              <a:t>where</a:t>
            </a:r>
            <a:r>
              <a:rPr lang="de-CH" dirty="0" smtClean="0"/>
              <a:t> </a:t>
            </a:r>
            <a:r>
              <a:rPr lang="de-CH" dirty="0" err="1" smtClean="0"/>
              <a:t>we</a:t>
            </a:r>
            <a:r>
              <a:rPr lang="de-CH" dirty="0" smtClean="0"/>
              <a:t> </a:t>
            </a:r>
            <a:r>
              <a:rPr lang="de-CH" dirty="0" err="1" smtClean="0"/>
              <a:t>have</a:t>
            </a:r>
            <a:r>
              <a:rPr lang="de-CH" dirty="0" smtClean="0"/>
              <a:t> exklusive </a:t>
            </a:r>
            <a:r>
              <a:rPr lang="de-CH" dirty="0" err="1" smtClean="0"/>
              <a:t>sales</a:t>
            </a:r>
            <a:r>
              <a:rPr lang="de-CH" dirty="0" smtClean="0"/>
              <a:t> </a:t>
            </a:r>
            <a:r>
              <a:rPr lang="de-CH" dirty="0" err="1" smtClean="0"/>
              <a:t>partners</a:t>
            </a:r>
            <a:r>
              <a:rPr lang="de-CH" dirty="0" smtClean="0"/>
              <a:t>, </a:t>
            </a:r>
            <a:r>
              <a:rPr lang="de-CH" dirty="0" err="1" smtClean="0"/>
              <a:t>means</a:t>
            </a:r>
            <a:r>
              <a:rPr lang="de-CH" dirty="0" smtClean="0"/>
              <a:t> </a:t>
            </a:r>
            <a:r>
              <a:rPr lang="de-CH" dirty="0" err="1" smtClean="0"/>
              <a:t>we</a:t>
            </a:r>
            <a:r>
              <a:rPr lang="de-CH" dirty="0" smtClean="0"/>
              <a:t> </a:t>
            </a:r>
            <a:r>
              <a:rPr lang="de-CH" dirty="0" err="1" smtClean="0"/>
              <a:t>provide</a:t>
            </a:r>
            <a:r>
              <a:rPr lang="de-CH" dirty="0" smtClean="0"/>
              <a:t> all </a:t>
            </a:r>
            <a:r>
              <a:rPr lang="de-CH" dirty="0" err="1" smtClean="0"/>
              <a:t>our</a:t>
            </a:r>
            <a:r>
              <a:rPr lang="de-CH" dirty="0" smtClean="0"/>
              <a:t> </a:t>
            </a:r>
            <a:r>
              <a:rPr lang="de-CH" dirty="0" err="1" smtClean="0"/>
              <a:t>product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services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customers</a:t>
            </a:r>
            <a:r>
              <a:rPr lang="de-CH" dirty="0" smtClean="0"/>
              <a:t> </a:t>
            </a:r>
          </a:p>
          <a:p>
            <a:endParaRPr lang="de-CH" dirty="0" smtClean="0"/>
          </a:p>
          <a:p>
            <a:r>
              <a:rPr lang="de-CH" dirty="0" smtClean="0"/>
              <a:t>The </a:t>
            </a:r>
            <a:r>
              <a:rPr lang="de-CH" dirty="0" err="1" smtClean="0"/>
              <a:t>blue</a:t>
            </a:r>
            <a:r>
              <a:rPr lang="de-CH" dirty="0" smtClean="0"/>
              <a:t> </a:t>
            </a:r>
            <a:r>
              <a:rPr lang="de-CH" dirty="0" err="1" smtClean="0"/>
              <a:t>color</a:t>
            </a:r>
            <a:r>
              <a:rPr lang="de-CH" dirty="0" smtClean="0"/>
              <a:t> </a:t>
            </a:r>
            <a:r>
              <a:rPr lang="de-CH" dirty="0" err="1" smtClean="0"/>
              <a:t>shows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markets</a:t>
            </a:r>
            <a:r>
              <a:rPr lang="de-CH" dirty="0" smtClean="0"/>
              <a:t> </a:t>
            </a:r>
            <a:r>
              <a:rPr lang="de-CH" dirty="0" err="1" smtClean="0"/>
              <a:t>where</a:t>
            </a:r>
            <a:r>
              <a:rPr lang="de-CH" dirty="0" smtClean="0"/>
              <a:t> </a:t>
            </a:r>
            <a:r>
              <a:rPr lang="de-CH" dirty="0" err="1" smtClean="0"/>
              <a:t>we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nearly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complete</a:t>
            </a:r>
            <a:r>
              <a:rPr lang="de-CH" dirty="0" smtClean="0"/>
              <a:t> </a:t>
            </a:r>
            <a:r>
              <a:rPr lang="de-CH" dirty="0" err="1" smtClean="0"/>
              <a:t>our</a:t>
            </a:r>
            <a:r>
              <a:rPr lang="de-CH" dirty="0" smtClean="0"/>
              <a:t> </a:t>
            </a:r>
            <a:r>
              <a:rPr lang="de-CH" dirty="0" err="1" smtClean="0"/>
              <a:t>homework</a:t>
            </a:r>
            <a:r>
              <a:rPr lang="de-CH" dirty="0" smtClean="0"/>
              <a:t>.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04A5F-9B37-4326-8B00-5B8C178E982B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7880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Growth </a:t>
            </a:r>
            <a:r>
              <a:rPr lang="de-CH" dirty="0" err="1" smtClean="0"/>
              <a:t>is</a:t>
            </a:r>
            <a:r>
              <a:rPr lang="de-CH" dirty="0" smtClean="0"/>
              <a:t> a </a:t>
            </a:r>
            <a:r>
              <a:rPr lang="de-CH" dirty="0" err="1" smtClean="0"/>
              <a:t>key</a:t>
            </a:r>
            <a:r>
              <a:rPr lang="de-CH" dirty="0" smtClean="0"/>
              <a:t> of </a:t>
            </a:r>
            <a:r>
              <a:rPr lang="de-CH" dirty="0" err="1" smtClean="0"/>
              <a:t>our</a:t>
            </a:r>
            <a:r>
              <a:rPr lang="de-CH" dirty="0" smtClean="0"/>
              <a:t> </a:t>
            </a:r>
            <a:r>
              <a:rPr lang="de-CH" dirty="0" err="1" smtClean="0"/>
              <a:t>business</a:t>
            </a:r>
            <a:r>
              <a:rPr lang="de-CH" dirty="0" smtClean="0"/>
              <a:t> </a:t>
            </a:r>
            <a:r>
              <a:rPr lang="de-CH" dirty="0" err="1" smtClean="0"/>
              <a:t>strategy</a:t>
            </a:r>
            <a:r>
              <a:rPr lang="de-CH" dirty="0" smtClean="0"/>
              <a:t> but not </a:t>
            </a:r>
            <a:r>
              <a:rPr lang="de-CH" dirty="0" err="1" smtClean="0"/>
              <a:t>with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aim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be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largest</a:t>
            </a:r>
            <a:r>
              <a:rPr lang="de-CH" dirty="0" smtClean="0"/>
              <a:t>, </a:t>
            </a:r>
            <a:r>
              <a:rPr lang="de-CH" dirty="0" err="1" smtClean="0"/>
              <a:t>no</a:t>
            </a:r>
            <a:r>
              <a:rPr lang="de-CH" dirty="0" smtClean="0"/>
              <a:t> but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be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fastests</a:t>
            </a:r>
            <a:r>
              <a:rPr lang="de-CH" dirty="0" smtClean="0"/>
              <a:t>. </a:t>
            </a:r>
            <a:r>
              <a:rPr lang="de-CH" dirty="0" err="1" smtClean="0"/>
              <a:t>It’s</a:t>
            </a:r>
            <a:r>
              <a:rPr lang="de-CH" dirty="0" smtClean="0"/>
              <a:t> </a:t>
            </a:r>
            <a:r>
              <a:rPr lang="de-CH" dirty="0" err="1" smtClean="0"/>
              <a:t>clear</a:t>
            </a:r>
            <a:r>
              <a:rPr lang="de-CH" dirty="0" smtClean="0"/>
              <a:t> in a </a:t>
            </a:r>
            <a:r>
              <a:rPr lang="de-CH" dirty="0" err="1" smtClean="0"/>
              <a:t>market</a:t>
            </a:r>
            <a:r>
              <a:rPr lang="de-CH" dirty="0" smtClean="0"/>
              <a:t> </a:t>
            </a:r>
            <a:r>
              <a:rPr lang="de-CH" dirty="0" err="1" smtClean="0"/>
              <a:t>where</a:t>
            </a:r>
            <a:r>
              <a:rPr lang="de-CH" dirty="0" smtClean="0"/>
              <a:t> </a:t>
            </a:r>
            <a:r>
              <a:rPr lang="de-CH" dirty="0" err="1" smtClean="0"/>
              <a:t>consolidation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process</a:t>
            </a:r>
            <a:r>
              <a:rPr lang="de-CH" dirty="0" smtClean="0"/>
              <a:t> </a:t>
            </a:r>
            <a:r>
              <a:rPr lang="de-CH" dirty="0" err="1" smtClean="0"/>
              <a:t>it’s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us</a:t>
            </a:r>
            <a:r>
              <a:rPr lang="de-CH" dirty="0" smtClean="0"/>
              <a:t> a </a:t>
            </a:r>
            <a:r>
              <a:rPr lang="de-CH" dirty="0" err="1" smtClean="0"/>
              <a:t>necessity</a:t>
            </a:r>
            <a:r>
              <a:rPr lang="de-CH" dirty="0" smtClean="0"/>
              <a:t> also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grow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keep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extend</a:t>
            </a:r>
            <a:r>
              <a:rPr lang="de-CH" dirty="0" smtClean="0"/>
              <a:t> </a:t>
            </a:r>
            <a:r>
              <a:rPr lang="de-CH" dirty="0" err="1" smtClean="0"/>
              <a:t>our</a:t>
            </a:r>
            <a:r>
              <a:rPr lang="de-CH" dirty="0" smtClean="0"/>
              <a:t> </a:t>
            </a:r>
            <a:r>
              <a:rPr lang="de-CH" dirty="0" err="1" smtClean="0"/>
              <a:t>position</a:t>
            </a:r>
            <a:r>
              <a:rPr lang="de-CH" dirty="0" smtClean="0"/>
              <a:t>.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04A5F-9B37-4326-8B00-5B8C178E982B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0686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This </a:t>
            </a:r>
            <a:r>
              <a:rPr lang="de-CH" dirty="0" err="1" smtClean="0"/>
              <a:t>slide</a:t>
            </a:r>
            <a:r>
              <a:rPr lang="de-CH" dirty="0" smtClean="0"/>
              <a:t> </a:t>
            </a:r>
            <a:r>
              <a:rPr lang="de-CH" dirty="0" err="1" smtClean="0"/>
              <a:t>shows</a:t>
            </a:r>
            <a:r>
              <a:rPr lang="de-CH" dirty="0" smtClean="0"/>
              <a:t> </a:t>
            </a:r>
            <a:r>
              <a:rPr lang="de-CH" dirty="0" err="1" smtClean="0"/>
              <a:t>you</a:t>
            </a:r>
            <a:r>
              <a:rPr lang="de-CH" dirty="0" smtClean="0"/>
              <a:t> </a:t>
            </a:r>
            <a:r>
              <a:rPr lang="de-CH" dirty="0" err="1" smtClean="0"/>
              <a:t>some</a:t>
            </a:r>
            <a:r>
              <a:rPr lang="de-CH" dirty="0" smtClean="0"/>
              <a:t> </a:t>
            </a:r>
            <a:r>
              <a:rPr lang="de-CH" dirty="0" err="1" smtClean="0"/>
              <a:t>highlights</a:t>
            </a:r>
            <a:r>
              <a:rPr lang="de-CH" dirty="0" smtClean="0"/>
              <a:t> of </a:t>
            </a:r>
            <a:r>
              <a:rPr lang="de-CH" dirty="0" err="1" smtClean="0"/>
              <a:t>the</a:t>
            </a:r>
            <a:r>
              <a:rPr lang="de-CH" dirty="0" smtClean="0"/>
              <a:t> last 52 </a:t>
            </a:r>
            <a:r>
              <a:rPr lang="de-CH" dirty="0" err="1" smtClean="0"/>
              <a:t>years</a:t>
            </a:r>
            <a:r>
              <a:rPr lang="de-CH" dirty="0" smtClean="0"/>
              <a:t> of Wascosa </a:t>
            </a:r>
            <a:r>
              <a:rPr lang="de-CH" dirty="0" err="1" smtClean="0"/>
              <a:t>from</a:t>
            </a:r>
            <a:r>
              <a:rPr lang="de-CH" dirty="0" smtClean="0"/>
              <a:t> </a:t>
            </a:r>
            <a:r>
              <a:rPr lang="de-CH" dirty="0" err="1" smtClean="0"/>
              <a:t>birth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now</a:t>
            </a:r>
            <a:r>
              <a:rPr lang="de-CH" dirty="0" smtClean="0"/>
              <a:t>.</a:t>
            </a:r>
          </a:p>
          <a:p>
            <a:r>
              <a:rPr lang="de-CH" dirty="0" err="1" smtClean="0"/>
              <a:t>What</a:t>
            </a:r>
            <a:r>
              <a:rPr lang="de-CH" dirty="0" smtClean="0"/>
              <a:t> </a:t>
            </a:r>
            <a:r>
              <a:rPr lang="de-CH" dirty="0" err="1" smtClean="0"/>
              <a:t>you</a:t>
            </a:r>
            <a:r>
              <a:rPr lang="de-CH" dirty="0" smtClean="0"/>
              <a:t> </a:t>
            </a:r>
            <a:r>
              <a:rPr lang="de-CH" dirty="0" err="1" smtClean="0"/>
              <a:t>can</a:t>
            </a:r>
            <a:r>
              <a:rPr lang="de-CH" dirty="0" smtClean="0"/>
              <a:t> </a:t>
            </a:r>
            <a:r>
              <a:rPr lang="de-CH" dirty="0" err="1" smtClean="0"/>
              <a:t>expect</a:t>
            </a:r>
            <a:r>
              <a:rPr lang="de-CH" dirty="0" smtClean="0"/>
              <a:t> </a:t>
            </a:r>
            <a:r>
              <a:rPr lang="de-CH" dirty="0" err="1" smtClean="0"/>
              <a:t>from</a:t>
            </a:r>
            <a:r>
              <a:rPr lang="de-CH" dirty="0" smtClean="0"/>
              <a:t> </a:t>
            </a:r>
            <a:r>
              <a:rPr lang="de-CH" dirty="0" err="1" smtClean="0"/>
              <a:t>us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a </a:t>
            </a:r>
            <a:r>
              <a:rPr lang="de-CH" dirty="0" err="1" smtClean="0"/>
              <a:t>lot</a:t>
            </a:r>
            <a:r>
              <a:rPr lang="de-CH" dirty="0" smtClean="0"/>
              <a:t> of </a:t>
            </a:r>
            <a:r>
              <a:rPr lang="de-CH" dirty="0" err="1" smtClean="0"/>
              <a:t>experience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a </a:t>
            </a:r>
            <a:r>
              <a:rPr lang="de-CH" dirty="0" err="1" smtClean="0"/>
              <a:t>lot</a:t>
            </a:r>
            <a:r>
              <a:rPr lang="de-CH" dirty="0" smtClean="0"/>
              <a:t> of </a:t>
            </a:r>
            <a:r>
              <a:rPr lang="de-CH" dirty="0" err="1" smtClean="0"/>
              <a:t>good</a:t>
            </a:r>
            <a:r>
              <a:rPr lang="de-CH" dirty="0" smtClean="0"/>
              <a:t> </a:t>
            </a:r>
            <a:r>
              <a:rPr lang="de-CH" dirty="0" err="1" smtClean="0"/>
              <a:t>products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services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freight</a:t>
            </a:r>
            <a:r>
              <a:rPr lang="de-CH" dirty="0" smtClean="0"/>
              <a:t> </a:t>
            </a:r>
            <a:r>
              <a:rPr lang="de-CH" dirty="0" err="1" smtClean="0"/>
              <a:t>car</a:t>
            </a:r>
            <a:r>
              <a:rPr lang="de-CH" dirty="0" smtClean="0"/>
              <a:t> </a:t>
            </a:r>
            <a:r>
              <a:rPr lang="de-CH" dirty="0" err="1" smtClean="0"/>
              <a:t>market</a:t>
            </a:r>
            <a:r>
              <a:rPr lang="de-CH" dirty="0" smtClean="0"/>
              <a:t>. I </a:t>
            </a:r>
            <a:r>
              <a:rPr lang="de-CH" dirty="0" err="1" smtClean="0"/>
              <a:t>kindly</a:t>
            </a:r>
            <a:r>
              <a:rPr lang="de-CH" dirty="0" smtClean="0"/>
              <a:t> </a:t>
            </a:r>
            <a:r>
              <a:rPr lang="de-CH" dirty="0" err="1" smtClean="0"/>
              <a:t>ask</a:t>
            </a:r>
            <a:r>
              <a:rPr lang="de-CH" dirty="0" smtClean="0"/>
              <a:t> </a:t>
            </a:r>
            <a:r>
              <a:rPr lang="de-CH" dirty="0" err="1" smtClean="0"/>
              <a:t>you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use</a:t>
            </a:r>
            <a:r>
              <a:rPr lang="de-CH" dirty="0" smtClean="0"/>
              <a:t> it.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04A5F-9B37-4326-8B00-5B8C178E982B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43310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This </a:t>
            </a:r>
            <a:r>
              <a:rPr lang="de-CH" dirty="0" err="1" smtClean="0"/>
              <a:t>is</a:t>
            </a:r>
            <a:r>
              <a:rPr lang="de-CH" dirty="0" smtClean="0"/>
              <a:t> a </a:t>
            </a:r>
            <a:r>
              <a:rPr lang="de-CH" dirty="0" err="1" smtClean="0"/>
              <a:t>part</a:t>
            </a:r>
            <a:r>
              <a:rPr lang="de-CH" dirty="0" smtClean="0"/>
              <a:t> of </a:t>
            </a:r>
            <a:r>
              <a:rPr lang="de-CH" dirty="0" err="1" smtClean="0"/>
              <a:t>our</a:t>
            </a:r>
            <a:r>
              <a:rPr lang="de-CH" dirty="0" smtClean="0"/>
              <a:t> </a:t>
            </a:r>
            <a:r>
              <a:rPr lang="de-CH" dirty="0" err="1" smtClean="0"/>
              <a:t>customer</a:t>
            </a:r>
            <a:r>
              <a:rPr lang="de-CH" dirty="0" smtClean="0"/>
              <a:t> </a:t>
            </a:r>
            <a:r>
              <a:rPr lang="de-CH" dirty="0" err="1" smtClean="0"/>
              <a:t>portfolio</a:t>
            </a:r>
            <a:r>
              <a:rPr lang="de-CH" dirty="0" smtClean="0"/>
              <a:t>. </a:t>
            </a:r>
            <a:r>
              <a:rPr lang="de-CH" dirty="0" err="1" smtClean="0"/>
              <a:t>We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proud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serve</a:t>
            </a:r>
            <a:r>
              <a:rPr lang="de-CH" dirty="0" smtClean="0"/>
              <a:t> so </a:t>
            </a:r>
            <a:r>
              <a:rPr lang="de-CH" dirty="0" err="1" smtClean="0"/>
              <a:t>many</a:t>
            </a:r>
            <a:r>
              <a:rPr lang="de-CH" dirty="0" smtClean="0"/>
              <a:t> </a:t>
            </a:r>
            <a:r>
              <a:rPr lang="de-CH" dirty="0" err="1" smtClean="0"/>
              <a:t>customers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hopefully</a:t>
            </a:r>
            <a:r>
              <a:rPr lang="de-CH" dirty="0" smtClean="0"/>
              <a:t> </a:t>
            </a:r>
            <a:r>
              <a:rPr lang="de-CH" dirty="0" err="1" smtClean="0"/>
              <a:t>more</a:t>
            </a:r>
            <a:r>
              <a:rPr lang="de-CH" dirty="0" smtClean="0"/>
              <a:t> </a:t>
            </a:r>
            <a:r>
              <a:rPr lang="de-CH" dirty="0" err="1" smtClean="0"/>
              <a:t>new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come</a:t>
            </a:r>
            <a:r>
              <a:rPr lang="de-CH" dirty="0" smtClean="0"/>
              <a:t>. </a:t>
            </a:r>
          </a:p>
          <a:p>
            <a:endParaRPr lang="de-CH" dirty="0"/>
          </a:p>
          <a:p>
            <a:r>
              <a:rPr lang="de-CH" dirty="0" err="1" smtClean="0"/>
              <a:t>We</a:t>
            </a:r>
            <a:r>
              <a:rPr lang="de-CH" dirty="0" smtClean="0"/>
              <a:t> like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serve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customers</a:t>
            </a:r>
            <a:r>
              <a:rPr lang="de-CH" dirty="0" smtClean="0"/>
              <a:t>.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04A5F-9B37-4326-8B00-5B8C178E982B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36014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We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orginzed</a:t>
            </a:r>
            <a:r>
              <a:rPr lang="de-CH" dirty="0" smtClean="0"/>
              <a:t> </a:t>
            </a:r>
            <a:r>
              <a:rPr lang="de-CH" dirty="0" err="1" smtClean="0"/>
              <a:t>with</a:t>
            </a:r>
            <a:r>
              <a:rPr lang="de-CH" dirty="0" smtClean="0"/>
              <a:t> a </a:t>
            </a:r>
            <a:r>
              <a:rPr lang="de-CH" dirty="0" err="1" smtClean="0"/>
              <a:t>line</a:t>
            </a:r>
            <a:r>
              <a:rPr lang="de-CH" dirty="0" smtClean="0"/>
              <a:t> </a:t>
            </a:r>
            <a:r>
              <a:rPr lang="de-CH" dirty="0" err="1" smtClean="0"/>
              <a:t>structure</a:t>
            </a:r>
            <a:r>
              <a:rPr lang="de-CH" dirty="0" smtClean="0"/>
              <a:t> </a:t>
            </a:r>
            <a:r>
              <a:rPr lang="de-CH" dirty="0" err="1" smtClean="0"/>
              <a:t>ready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purpose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built</a:t>
            </a:r>
            <a:r>
              <a:rPr lang="de-CH" dirty="0" smtClean="0"/>
              <a:t>  </a:t>
            </a:r>
            <a:r>
              <a:rPr lang="de-CH" dirty="0" err="1" smtClean="0"/>
              <a:t>based</a:t>
            </a:r>
            <a:r>
              <a:rPr lang="de-CH" dirty="0" smtClean="0"/>
              <a:t> on </a:t>
            </a:r>
            <a:r>
              <a:rPr lang="de-CH" dirty="0" err="1" smtClean="0"/>
              <a:t>many</a:t>
            </a:r>
            <a:r>
              <a:rPr lang="de-CH" dirty="0" smtClean="0"/>
              <a:t>  </a:t>
            </a:r>
            <a:r>
              <a:rPr lang="de-CH" dirty="0" err="1" smtClean="0"/>
              <a:t>Experts</a:t>
            </a:r>
            <a:r>
              <a:rPr lang="de-CH" dirty="0" smtClean="0"/>
              <a:t> </a:t>
            </a:r>
            <a:r>
              <a:rPr lang="de-CH" dirty="0" err="1" smtClean="0"/>
              <a:t>from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rail</a:t>
            </a:r>
            <a:r>
              <a:rPr lang="de-CH" dirty="0" smtClean="0"/>
              <a:t> </a:t>
            </a:r>
            <a:r>
              <a:rPr lang="de-CH" dirty="0" err="1" smtClean="0"/>
              <a:t>freight</a:t>
            </a:r>
            <a:r>
              <a:rPr lang="de-CH" dirty="0" smtClean="0"/>
              <a:t> </a:t>
            </a:r>
            <a:r>
              <a:rPr lang="de-CH" dirty="0" err="1" smtClean="0"/>
              <a:t>business</a:t>
            </a:r>
            <a:r>
              <a:rPr lang="de-CH" dirty="0" smtClean="0"/>
              <a:t>. Quality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competences</a:t>
            </a:r>
            <a:r>
              <a:rPr lang="de-CH" dirty="0" smtClean="0"/>
              <a:t> of </a:t>
            </a:r>
            <a:r>
              <a:rPr lang="de-CH" dirty="0" err="1" smtClean="0"/>
              <a:t>our</a:t>
            </a:r>
            <a:r>
              <a:rPr lang="de-CH" dirty="0" smtClean="0"/>
              <a:t> </a:t>
            </a:r>
            <a:r>
              <a:rPr lang="de-CH" dirty="0" err="1" smtClean="0"/>
              <a:t>staff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an </a:t>
            </a:r>
            <a:r>
              <a:rPr lang="de-CH" dirty="0" err="1" smtClean="0"/>
              <a:t>important</a:t>
            </a:r>
            <a:r>
              <a:rPr lang="de-CH" dirty="0" smtClean="0"/>
              <a:t> </a:t>
            </a:r>
            <a:r>
              <a:rPr lang="de-CH" dirty="0" err="1" smtClean="0"/>
              <a:t>cornerstone</a:t>
            </a:r>
            <a:r>
              <a:rPr lang="de-CH" dirty="0" smtClean="0"/>
              <a:t> of </a:t>
            </a:r>
            <a:r>
              <a:rPr lang="de-CH" dirty="0" err="1" smtClean="0"/>
              <a:t>our</a:t>
            </a:r>
            <a:r>
              <a:rPr lang="de-CH" dirty="0" smtClean="0"/>
              <a:t> </a:t>
            </a:r>
            <a:r>
              <a:rPr lang="de-CH" dirty="0" err="1" smtClean="0"/>
              <a:t>success</a:t>
            </a:r>
            <a:r>
              <a:rPr lang="de-CH" dirty="0" smtClean="0"/>
              <a:t>.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04A5F-9B37-4326-8B00-5B8C178E982B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8296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Our</a:t>
            </a:r>
            <a:r>
              <a:rPr lang="de-CH" dirty="0" smtClean="0"/>
              <a:t> </a:t>
            </a:r>
            <a:r>
              <a:rPr lang="de-CH" dirty="0" err="1" smtClean="0"/>
              <a:t>concept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simple </a:t>
            </a:r>
            <a:r>
              <a:rPr lang="de-CH" dirty="0" err="1" smtClean="0"/>
              <a:t>as</a:t>
            </a:r>
            <a:r>
              <a:rPr lang="de-CH" dirty="0" smtClean="0"/>
              <a:t> </a:t>
            </a:r>
            <a:r>
              <a:rPr lang="de-CH" dirty="0" err="1" smtClean="0"/>
              <a:t>you</a:t>
            </a:r>
            <a:r>
              <a:rPr lang="de-CH" dirty="0" smtClean="0"/>
              <a:t> </a:t>
            </a:r>
            <a:r>
              <a:rPr lang="de-CH" dirty="0" err="1" smtClean="0"/>
              <a:t>can</a:t>
            </a:r>
            <a:r>
              <a:rPr lang="de-CH" dirty="0" smtClean="0"/>
              <a:t> </a:t>
            </a:r>
            <a:r>
              <a:rPr lang="de-CH" dirty="0" err="1" smtClean="0"/>
              <a:t>see</a:t>
            </a:r>
            <a:r>
              <a:rPr lang="de-CH" dirty="0" smtClean="0"/>
              <a:t> </a:t>
            </a:r>
            <a:r>
              <a:rPr lang="de-CH" dirty="0" err="1" smtClean="0"/>
              <a:t>focused</a:t>
            </a:r>
            <a:r>
              <a:rPr lang="de-CH" dirty="0" smtClean="0"/>
              <a:t> on a </a:t>
            </a:r>
            <a:r>
              <a:rPr lang="de-CH" dirty="0" err="1" smtClean="0"/>
              <a:t>few</a:t>
            </a:r>
            <a:r>
              <a:rPr lang="de-CH" dirty="0" smtClean="0"/>
              <a:t> </a:t>
            </a:r>
            <a:r>
              <a:rPr lang="de-CH" dirty="0" err="1" smtClean="0"/>
              <a:t>areas</a:t>
            </a:r>
            <a:r>
              <a:rPr lang="de-CH" dirty="0" smtClean="0"/>
              <a:t> </a:t>
            </a:r>
            <a:r>
              <a:rPr lang="de-CH" dirty="0" err="1" smtClean="0"/>
              <a:t>where</a:t>
            </a:r>
            <a:r>
              <a:rPr lang="de-CH" dirty="0" smtClean="0"/>
              <a:t> </a:t>
            </a:r>
            <a:r>
              <a:rPr lang="de-CH" dirty="0" err="1" smtClean="0"/>
              <a:t>we</a:t>
            </a:r>
            <a:r>
              <a:rPr lang="de-CH" dirty="0" smtClean="0"/>
              <a:t> </a:t>
            </a:r>
            <a:r>
              <a:rPr lang="de-CH" dirty="0" err="1" smtClean="0"/>
              <a:t>demonstrate</a:t>
            </a:r>
            <a:r>
              <a:rPr lang="de-CH" dirty="0" smtClean="0"/>
              <a:t> </a:t>
            </a:r>
            <a:r>
              <a:rPr lang="de-CH" dirty="0" err="1" smtClean="0"/>
              <a:t>our</a:t>
            </a:r>
            <a:r>
              <a:rPr lang="de-CH" dirty="0" smtClean="0"/>
              <a:t> total </a:t>
            </a:r>
            <a:r>
              <a:rPr lang="de-CH" dirty="0" err="1" smtClean="0"/>
              <a:t>committment</a:t>
            </a:r>
            <a:r>
              <a:rPr lang="de-CH" dirty="0" smtClean="0"/>
              <a:t>.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04A5F-9B37-4326-8B00-5B8C178E982B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75655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Looking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business</a:t>
            </a:r>
            <a:r>
              <a:rPr lang="de-CH" dirty="0" smtClean="0"/>
              <a:t> </a:t>
            </a:r>
            <a:r>
              <a:rPr lang="de-CH" dirty="0" err="1" smtClean="0"/>
              <a:t>strategy</a:t>
            </a:r>
            <a:r>
              <a:rPr lang="de-CH" dirty="0" smtClean="0"/>
              <a:t> </a:t>
            </a:r>
            <a:r>
              <a:rPr lang="de-CH" dirty="0" err="1" smtClean="0"/>
              <a:t>we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focused</a:t>
            </a:r>
            <a:r>
              <a:rPr lang="de-CH" dirty="0" smtClean="0"/>
              <a:t> in 4 </a:t>
            </a:r>
            <a:r>
              <a:rPr lang="de-CH" dirty="0" err="1" smtClean="0"/>
              <a:t>areas</a:t>
            </a:r>
            <a:r>
              <a:rPr lang="de-CH" dirty="0" smtClean="0"/>
              <a:t>.</a:t>
            </a:r>
          </a:p>
          <a:p>
            <a:r>
              <a:rPr lang="de-CH" dirty="0" smtClean="0"/>
              <a:t>These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4 </a:t>
            </a:r>
            <a:r>
              <a:rPr lang="de-CH" dirty="0" err="1" smtClean="0"/>
              <a:t>stratgic</a:t>
            </a:r>
            <a:r>
              <a:rPr lang="de-CH" dirty="0" smtClean="0"/>
              <a:t> </a:t>
            </a:r>
            <a:r>
              <a:rPr lang="de-CH" dirty="0" err="1" smtClean="0"/>
              <a:t>pillars</a:t>
            </a:r>
            <a:r>
              <a:rPr lang="de-CH" dirty="0" smtClean="0"/>
              <a:t> </a:t>
            </a:r>
            <a:r>
              <a:rPr lang="de-CH" dirty="0" err="1" smtClean="0"/>
              <a:t>where</a:t>
            </a:r>
            <a:r>
              <a:rPr lang="de-CH" dirty="0" smtClean="0"/>
              <a:t> </a:t>
            </a:r>
            <a:r>
              <a:rPr lang="de-CH" dirty="0" err="1" smtClean="0"/>
              <a:t>we</a:t>
            </a:r>
            <a:r>
              <a:rPr lang="de-CH" dirty="0" smtClean="0"/>
              <a:t> </a:t>
            </a:r>
            <a:r>
              <a:rPr lang="de-CH" dirty="0" err="1" smtClean="0"/>
              <a:t>want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be</a:t>
            </a:r>
            <a:r>
              <a:rPr lang="de-CH" dirty="0" smtClean="0"/>
              <a:t> </a:t>
            </a:r>
            <a:r>
              <a:rPr lang="de-CH" dirty="0" err="1" smtClean="0"/>
              <a:t>best</a:t>
            </a:r>
            <a:r>
              <a:rPr lang="de-CH" dirty="0" smtClean="0"/>
              <a:t> in </a:t>
            </a:r>
            <a:r>
              <a:rPr lang="de-CH" dirty="0" err="1" smtClean="0"/>
              <a:t>class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here</a:t>
            </a:r>
            <a:r>
              <a:rPr lang="de-CH" dirty="0" smtClean="0"/>
              <a:t> not in </a:t>
            </a:r>
            <a:r>
              <a:rPr lang="de-CH" dirty="0" err="1" smtClean="0"/>
              <a:t>quantity</a:t>
            </a:r>
            <a:r>
              <a:rPr lang="de-CH" dirty="0" smtClean="0"/>
              <a:t> but in </a:t>
            </a:r>
            <a:r>
              <a:rPr lang="de-CH" dirty="0" err="1" smtClean="0"/>
              <a:t>quality</a:t>
            </a:r>
            <a:r>
              <a:rPr lang="de-CH" dirty="0" smtClean="0"/>
              <a:t>.  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04A5F-9B37-4326-8B00-5B8C178E982B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53812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4543425"/>
            <a:ext cx="9144000" cy="23145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/>
          <p:cNvSpPr/>
          <p:nvPr userDrawn="1"/>
        </p:nvSpPr>
        <p:spPr>
          <a:xfrm>
            <a:off x="0" y="0"/>
            <a:ext cx="9144000" cy="137636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3374" y="4677583"/>
            <a:ext cx="8486776" cy="483028"/>
          </a:xfrm>
        </p:spPr>
        <p:txBody>
          <a:bodyPr anchor="t">
            <a:noAutofit/>
          </a:bodyPr>
          <a:lstStyle>
            <a:lvl1pPr algn="l">
              <a:defRPr sz="3600" spc="-100" baseline="0">
                <a:solidFill>
                  <a:schemeClr val="bg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33375" y="5966619"/>
            <a:ext cx="8507026" cy="527841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spc="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 smtClean="0"/>
              <a:t>Formatvorlage des Untertitelmasters </a:t>
            </a:r>
          </a:p>
          <a:p>
            <a:r>
              <a:rPr lang="de-DE" dirty="0" smtClean="0"/>
              <a:t>durch Klicken bearbeiten</a:t>
            </a:r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1" y="234033"/>
            <a:ext cx="2592000" cy="372422"/>
          </a:xfrm>
          <a:prstGeom prst="rect">
            <a:avLst/>
          </a:prstGeom>
        </p:spPr>
      </p:pic>
      <p:sp>
        <p:nvSpPr>
          <p:cNvPr id="11" name="Bildplatzhalter 10"/>
          <p:cNvSpPr>
            <a:spLocks noGrp="1" noChangeAspect="1"/>
          </p:cNvSpPr>
          <p:nvPr>
            <p:ph type="pic" sz="quarter" idx="13"/>
          </p:nvPr>
        </p:nvSpPr>
        <p:spPr>
          <a:xfrm>
            <a:off x="0" y="733425"/>
            <a:ext cx="9144000" cy="3816000"/>
          </a:xfrm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80569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bild ob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0EF05EB-61D8-45EB-BD43-4712A2A9A7ED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Rechteck 6"/>
          <p:cNvSpPr/>
          <p:nvPr userDrawn="1"/>
        </p:nvSpPr>
        <p:spPr>
          <a:xfrm>
            <a:off x="323851" y="1384716"/>
            <a:ext cx="8496298" cy="237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323851" y="1384715"/>
            <a:ext cx="8496298" cy="2376000"/>
          </a:xfrm>
        </p:spPr>
        <p:txBody>
          <a:bodyPr anchor="t"/>
          <a:lstStyle>
            <a:lvl1pPr marL="0" indent="0" algn="ctr">
              <a:lnSpc>
                <a:spcPts val="8000"/>
              </a:lnSpc>
              <a:spcBef>
                <a:spcPts val="0"/>
              </a:spcBef>
              <a:buNone/>
              <a:defRPr/>
            </a:lvl1pPr>
          </a:lstStyle>
          <a:p>
            <a:endParaRPr lang="de-CH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333375" y="3870326"/>
            <a:ext cx="8496299" cy="2376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79830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bild ob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0EF05EB-61D8-45EB-BD43-4712A2A9A7ED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Rechteck 6"/>
          <p:cNvSpPr/>
          <p:nvPr userDrawn="1"/>
        </p:nvSpPr>
        <p:spPr>
          <a:xfrm>
            <a:off x="323851" y="1384716"/>
            <a:ext cx="8496298" cy="237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323851" y="1384715"/>
            <a:ext cx="8496298" cy="2376000"/>
          </a:xfrm>
        </p:spPr>
        <p:txBody>
          <a:bodyPr anchor="t"/>
          <a:lstStyle>
            <a:lvl1pPr marL="0" indent="0" algn="ctr">
              <a:lnSpc>
                <a:spcPts val="8000"/>
              </a:lnSpc>
              <a:spcBef>
                <a:spcPts val="0"/>
              </a:spcBef>
              <a:buNone/>
              <a:defRPr/>
            </a:lvl1pPr>
          </a:lstStyle>
          <a:p>
            <a:endParaRPr lang="de-CH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333375" y="3870326"/>
            <a:ext cx="4176713" cy="2376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6"/>
          </p:nvPr>
        </p:nvSpPr>
        <p:spPr>
          <a:xfrm>
            <a:off x="4652964" y="3870326"/>
            <a:ext cx="4176000" cy="2376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3428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bild unt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0EF05EB-61D8-45EB-BD43-4712A2A9A7ED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3849" y="1376363"/>
            <a:ext cx="8496299" cy="2376487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8" name="Rechteck 7"/>
          <p:cNvSpPr/>
          <p:nvPr userDrawn="1"/>
        </p:nvSpPr>
        <p:spPr>
          <a:xfrm>
            <a:off x="323848" y="3860800"/>
            <a:ext cx="8496301" cy="237648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48" y="3860800"/>
            <a:ext cx="8496301" cy="2376487"/>
          </a:xfrm>
        </p:spPr>
        <p:txBody>
          <a:bodyPr anchor="t"/>
          <a:lstStyle>
            <a:lvl1pPr marL="0" indent="0" algn="ctr">
              <a:lnSpc>
                <a:spcPts val="8000"/>
              </a:lnSpc>
              <a:spcBef>
                <a:spcPts val="0"/>
              </a:spcBef>
              <a:buNone/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84255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bild unt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0EF05EB-61D8-45EB-BD43-4712A2A9A7ED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3850" y="1376363"/>
            <a:ext cx="4176714" cy="2376487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8" name="Rechteck 7"/>
          <p:cNvSpPr/>
          <p:nvPr userDrawn="1"/>
        </p:nvSpPr>
        <p:spPr>
          <a:xfrm>
            <a:off x="323848" y="3860800"/>
            <a:ext cx="8496301" cy="237648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48" y="3860800"/>
            <a:ext cx="8496301" cy="2376487"/>
          </a:xfrm>
        </p:spPr>
        <p:txBody>
          <a:bodyPr anchor="t"/>
          <a:lstStyle>
            <a:lvl1pPr marL="0" indent="0" algn="ctr">
              <a:lnSpc>
                <a:spcPts val="8000"/>
              </a:lnSpc>
              <a:spcBef>
                <a:spcPts val="0"/>
              </a:spcBef>
              <a:buNone/>
              <a:defRPr/>
            </a:lvl1pPr>
          </a:lstStyle>
          <a:p>
            <a:endParaRPr lang="de-CH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4643438" y="1376363"/>
            <a:ext cx="4176714" cy="2376487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76587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04025" y="6536151"/>
            <a:ext cx="2016125" cy="25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CH" dirty="0" smtClean="0"/>
              <a:t>Seite </a:t>
            </a:r>
            <a:fld id="{C0EF05EB-61D8-45EB-BD43-4712A2A9A7ED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9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23849" y="6536151"/>
            <a:ext cx="6335713" cy="25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CH" sz="12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62615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04025" y="6536151"/>
            <a:ext cx="2016125" cy="25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CH" dirty="0" smtClean="0"/>
              <a:t>Seite </a:t>
            </a:r>
            <a:fld id="{C0EF05EB-61D8-45EB-BD43-4712A2A9A7ED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7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23849" y="6536151"/>
            <a:ext cx="6335713" cy="25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CH" sz="12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94500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-4762" y="1125538"/>
            <a:ext cx="9144000" cy="5327650"/>
          </a:xfrm>
        </p:spPr>
        <p:txBody>
          <a:bodyPr/>
          <a:lstStyle/>
          <a:p>
            <a:endParaRPr lang="de-CH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04025" y="6536151"/>
            <a:ext cx="2016125" cy="25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CH" dirty="0" smtClean="0"/>
              <a:t>Seite </a:t>
            </a:r>
            <a:fld id="{C0EF05EB-61D8-45EB-BD43-4712A2A9A7ED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9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23849" y="6536151"/>
            <a:ext cx="6335713" cy="25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CH" sz="700"/>
            </a:lvl1pPr>
          </a:lstStyle>
          <a:p>
            <a:r>
              <a:rPr lang="en-US" dirty="0" smtClean="0"/>
              <a:t>This information is intended for the recipient’s use only and should not be cited, reproduced or distributed to any third party without the prior consent of the authors.</a:t>
            </a:r>
          </a:p>
          <a:p>
            <a:endParaRPr 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8441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- Tex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0EF05EB-61D8-45EB-BD43-4712A2A9A7ED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3850" y="1376363"/>
            <a:ext cx="4176714" cy="48609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7" name="Rechteck 6"/>
          <p:cNvSpPr/>
          <p:nvPr userDrawn="1"/>
        </p:nvSpPr>
        <p:spPr>
          <a:xfrm>
            <a:off x="4643438" y="1376363"/>
            <a:ext cx="4176712" cy="486092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4643438" y="1376363"/>
            <a:ext cx="4176712" cy="4860925"/>
          </a:xfrm>
        </p:spPr>
        <p:txBody>
          <a:bodyPr anchor="t"/>
          <a:lstStyle>
            <a:lvl1pPr marL="0" indent="0" algn="ctr">
              <a:lnSpc>
                <a:spcPts val="16000"/>
              </a:lnSpc>
              <a:spcBef>
                <a:spcPts val="0"/>
              </a:spcBef>
              <a:buNone/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76760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-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0EF05EB-61D8-45EB-BD43-4712A2A9A7ED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643438" y="1376363"/>
            <a:ext cx="4176714" cy="4860925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7" name="Rechteck 6"/>
          <p:cNvSpPr/>
          <p:nvPr userDrawn="1"/>
        </p:nvSpPr>
        <p:spPr>
          <a:xfrm>
            <a:off x="328613" y="1376363"/>
            <a:ext cx="4176712" cy="486092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Bildplatzhalter 8"/>
          <p:cNvSpPr>
            <a:spLocks noGrp="1"/>
          </p:cNvSpPr>
          <p:nvPr>
            <p:ph type="pic" sz="quarter" idx="13"/>
          </p:nvPr>
        </p:nvSpPr>
        <p:spPr>
          <a:xfrm>
            <a:off x="328613" y="1376362"/>
            <a:ext cx="4176712" cy="4860925"/>
          </a:xfrm>
        </p:spPr>
        <p:txBody>
          <a:bodyPr anchor="t"/>
          <a:lstStyle>
            <a:lvl1pPr marL="0" indent="0" algn="ctr">
              <a:lnSpc>
                <a:spcPts val="16000"/>
              </a:lnSpc>
              <a:spcBef>
                <a:spcPts val="0"/>
              </a:spcBef>
              <a:buNone/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55450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4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0EF05EB-61D8-45EB-BD43-4712A2A9A7ED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3850" y="1376363"/>
            <a:ext cx="2016125" cy="48609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7" name="Rechteck 6"/>
          <p:cNvSpPr/>
          <p:nvPr userDrawn="1"/>
        </p:nvSpPr>
        <p:spPr>
          <a:xfrm>
            <a:off x="2484438" y="1376363"/>
            <a:ext cx="6335712" cy="486092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2484438" y="1376363"/>
            <a:ext cx="6335712" cy="4860925"/>
          </a:xfrm>
        </p:spPr>
        <p:txBody>
          <a:bodyPr anchor="t"/>
          <a:lstStyle>
            <a:lvl1pPr marL="0" indent="0" algn="ctr">
              <a:lnSpc>
                <a:spcPts val="16000"/>
              </a:lnSpc>
              <a:spcBef>
                <a:spcPts val="0"/>
              </a:spcBef>
              <a:buNone/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05111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ach - Text oben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0EF05EB-61D8-45EB-BD43-4712A2A9A7ED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3850" y="1376363"/>
            <a:ext cx="4176714" cy="2376487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7" name="Rechteck 6"/>
          <p:cNvSpPr/>
          <p:nvPr userDrawn="1"/>
        </p:nvSpPr>
        <p:spPr>
          <a:xfrm>
            <a:off x="4643438" y="1376363"/>
            <a:ext cx="4176712" cy="237648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4643438" y="1376363"/>
            <a:ext cx="4176712" cy="2376487"/>
          </a:xfrm>
        </p:spPr>
        <p:txBody>
          <a:bodyPr anchor="t"/>
          <a:lstStyle>
            <a:lvl1pPr marL="0" indent="0" algn="ctr">
              <a:lnSpc>
                <a:spcPts val="8000"/>
              </a:lnSpc>
              <a:spcBef>
                <a:spcPts val="0"/>
              </a:spcBef>
              <a:buNone/>
              <a:defRPr/>
            </a:lvl1pPr>
          </a:lstStyle>
          <a:p>
            <a:endParaRPr lang="de-CH" dirty="0"/>
          </a:p>
        </p:txBody>
      </p:sp>
      <p:sp>
        <p:nvSpPr>
          <p:cNvPr id="8" name="Rechteck 7"/>
          <p:cNvSpPr/>
          <p:nvPr userDrawn="1"/>
        </p:nvSpPr>
        <p:spPr>
          <a:xfrm>
            <a:off x="323849" y="3860800"/>
            <a:ext cx="4176712" cy="237648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49" y="3860800"/>
            <a:ext cx="4176712" cy="2376487"/>
          </a:xfrm>
        </p:spPr>
        <p:txBody>
          <a:bodyPr anchor="t"/>
          <a:lstStyle>
            <a:lvl1pPr marL="0" indent="0" algn="ctr">
              <a:lnSpc>
                <a:spcPts val="8000"/>
              </a:lnSpc>
              <a:spcBef>
                <a:spcPts val="0"/>
              </a:spcBef>
              <a:buNone/>
              <a:defRPr/>
            </a:lvl1pPr>
          </a:lstStyle>
          <a:p>
            <a:endParaRPr lang="de-CH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4643438" y="3860800"/>
            <a:ext cx="4176712" cy="237648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Bildplatzhalter 8"/>
          <p:cNvSpPr>
            <a:spLocks noGrp="1"/>
          </p:cNvSpPr>
          <p:nvPr>
            <p:ph type="pic" sz="quarter" idx="15"/>
          </p:nvPr>
        </p:nvSpPr>
        <p:spPr>
          <a:xfrm>
            <a:off x="4643438" y="3860800"/>
            <a:ext cx="4176712" cy="2376487"/>
          </a:xfrm>
        </p:spPr>
        <p:txBody>
          <a:bodyPr anchor="t"/>
          <a:lstStyle>
            <a:lvl1pPr marL="0" indent="0" algn="ctr">
              <a:lnSpc>
                <a:spcPts val="8000"/>
              </a:lnSpc>
              <a:spcBef>
                <a:spcPts val="0"/>
              </a:spcBef>
              <a:buNone/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65757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ach - Text unten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0EF05EB-61D8-45EB-BD43-4712A2A9A7ED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643438" y="3860801"/>
            <a:ext cx="4176714" cy="2376487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7" name="Rechteck 6"/>
          <p:cNvSpPr/>
          <p:nvPr userDrawn="1"/>
        </p:nvSpPr>
        <p:spPr>
          <a:xfrm>
            <a:off x="4643438" y="1376363"/>
            <a:ext cx="4176712" cy="237648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4643438" y="1376363"/>
            <a:ext cx="4176712" cy="2376487"/>
          </a:xfrm>
        </p:spPr>
        <p:txBody>
          <a:bodyPr anchor="t"/>
          <a:lstStyle>
            <a:lvl1pPr marL="0" indent="0" algn="ctr">
              <a:lnSpc>
                <a:spcPts val="8000"/>
              </a:lnSpc>
              <a:spcBef>
                <a:spcPts val="0"/>
              </a:spcBef>
              <a:buNone/>
              <a:defRPr/>
            </a:lvl1pPr>
          </a:lstStyle>
          <a:p>
            <a:endParaRPr lang="de-CH" dirty="0"/>
          </a:p>
        </p:txBody>
      </p:sp>
      <p:sp>
        <p:nvSpPr>
          <p:cNvPr id="8" name="Rechteck 7"/>
          <p:cNvSpPr/>
          <p:nvPr userDrawn="1"/>
        </p:nvSpPr>
        <p:spPr>
          <a:xfrm>
            <a:off x="323849" y="3860800"/>
            <a:ext cx="4176712" cy="237648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49" y="3860800"/>
            <a:ext cx="4176712" cy="2376487"/>
          </a:xfrm>
        </p:spPr>
        <p:txBody>
          <a:bodyPr anchor="t"/>
          <a:lstStyle>
            <a:lvl1pPr marL="0" indent="0" algn="ctr">
              <a:lnSpc>
                <a:spcPts val="8000"/>
              </a:lnSpc>
              <a:spcBef>
                <a:spcPts val="0"/>
              </a:spcBef>
              <a:buNone/>
              <a:defRPr/>
            </a:lvl1pPr>
          </a:lstStyle>
          <a:p>
            <a:endParaRPr lang="de-CH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323851" y="1376363"/>
            <a:ext cx="4176712" cy="237648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Bildplatzhalter 8"/>
          <p:cNvSpPr>
            <a:spLocks noGrp="1"/>
          </p:cNvSpPr>
          <p:nvPr>
            <p:ph type="pic" sz="quarter" idx="15"/>
          </p:nvPr>
        </p:nvSpPr>
        <p:spPr>
          <a:xfrm>
            <a:off x="323851" y="1376363"/>
            <a:ext cx="4176712" cy="2376487"/>
          </a:xfrm>
        </p:spPr>
        <p:txBody>
          <a:bodyPr anchor="t"/>
          <a:lstStyle>
            <a:lvl1pPr marL="0" indent="0" algn="ctr">
              <a:lnSpc>
                <a:spcPts val="8000"/>
              </a:lnSpc>
              <a:spcBef>
                <a:spcPts val="0"/>
              </a:spcBef>
              <a:buNone/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54690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ach - Text diagon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0EF05EB-61D8-45EB-BD43-4712A2A9A7ED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3850" y="1376363"/>
            <a:ext cx="4176714" cy="2376487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7" name="Rechteck 6"/>
          <p:cNvSpPr/>
          <p:nvPr userDrawn="1"/>
        </p:nvSpPr>
        <p:spPr>
          <a:xfrm>
            <a:off x="4643438" y="1376363"/>
            <a:ext cx="4176712" cy="237648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4643438" y="1376363"/>
            <a:ext cx="4176712" cy="2376487"/>
          </a:xfrm>
        </p:spPr>
        <p:txBody>
          <a:bodyPr anchor="t"/>
          <a:lstStyle>
            <a:lvl1pPr marL="0" indent="0" algn="ctr">
              <a:lnSpc>
                <a:spcPts val="8000"/>
              </a:lnSpc>
              <a:spcBef>
                <a:spcPts val="0"/>
              </a:spcBef>
              <a:buNone/>
              <a:defRPr/>
            </a:lvl1pPr>
          </a:lstStyle>
          <a:p>
            <a:endParaRPr lang="de-CH" dirty="0"/>
          </a:p>
        </p:txBody>
      </p:sp>
      <p:sp>
        <p:nvSpPr>
          <p:cNvPr id="8" name="Rechteck 7"/>
          <p:cNvSpPr/>
          <p:nvPr userDrawn="1"/>
        </p:nvSpPr>
        <p:spPr>
          <a:xfrm>
            <a:off x="323849" y="3860800"/>
            <a:ext cx="4176712" cy="237648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49" y="3860800"/>
            <a:ext cx="4176712" cy="2376487"/>
          </a:xfrm>
        </p:spPr>
        <p:txBody>
          <a:bodyPr anchor="t"/>
          <a:lstStyle>
            <a:lvl1pPr marL="0" indent="0" algn="ctr">
              <a:lnSpc>
                <a:spcPts val="8000"/>
              </a:lnSpc>
              <a:spcBef>
                <a:spcPts val="0"/>
              </a:spcBef>
              <a:buNone/>
              <a:defRPr/>
            </a:lvl1pPr>
          </a:lstStyle>
          <a:p>
            <a:endParaRPr lang="de-CH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4643438" y="3860801"/>
            <a:ext cx="4176712" cy="2376487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57656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ach - Text diagon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0EF05EB-61D8-45EB-BD43-4712A2A9A7ED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643438" y="1384715"/>
            <a:ext cx="4176715" cy="2376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7" name="Rechteck 6"/>
          <p:cNvSpPr/>
          <p:nvPr userDrawn="1"/>
        </p:nvSpPr>
        <p:spPr>
          <a:xfrm>
            <a:off x="323851" y="1384715"/>
            <a:ext cx="4176712" cy="237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323851" y="1384715"/>
            <a:ext cx="4176712" cy="2376000"/>
          </a:xfrm>
        </p:spPr>
        <p:txBody>
          <a:bodyPr anchor="t"/>
          <a:lstStyle>
            <a:lvl1pPr marL="0" indent="0" algn="ctr">
              <a:lnSpc>
                <a:spcPts val="8000"/>
              </a:lnSpc>
              <a:spcBef>
                <a:spcPts val="0"/>
              </a:spcBef>
              <a:buNone/>
              <a:defRPr/>
            </a:lvl1pPr>
          </a:lstStyle>
          <a:p>
            <a:endParaRPr lang="de-CH" dirty="0"/>
          </a:p>
        </p:txBody>
      </p:sp>
      <p:sp>
        <p:nvSpPr>
          <p:cNvPr id="8" name="Rechteck 7"/>
          <p:cNvSpPr/>
          <p:nvPr userDrawn="1"/>
        </p:nvSpPr>
        <p:spPr>
          <a:xfrm>
            <a:off x="4643438" y="3860800"/>
            <a:ext cx="4176712" cy="237648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4"/>
          </p:nvPr>
        </p:nvSpPr>
        <p:spPr>
          <a:xfrm>
            <a:off x="4643438" y="3860800"/>
            <a:ext cx="4176712" cy="2376487"/>
          </a:xfrm>
        </p:spPr>
        <p:txBody>
          <a:bodyPr anchor="t"/>
          <a:lstStyle>
            <a:lvl1pPr marL="0" indent="0" algn="ctr">
              <a:lnSpc>
                <a:spcPts val="8000"/>
              </a:lnSpc>
              <a:spcBef>
                <a:spcPts val="0"/>
              </a:spcBef>
              <a:buNone/>
              <a:defRPr/>
            </a:lvl1pPr>
          </a:lstStyle>
          <a:p>
            <a:endParaRPr lang="de-CH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333376" y="3859628"/>
            <a:ext cx="4176712" cy="2376487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2452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Rechteck 15"/>
          <p:cNvSpPr/>
          <p:nvPr userDrawn="1"/>
        </p:nvSpPr>
        <p:spPr>
          <a:xfrm>
            <a:off x="0" y="512763"/>
            <a:ext cx="9144000" cy="61277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50" y="512763"/>
            <a:ext cx="8496300" cy="6127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1376362"/>
            <a:ext cx="8496300" cy="48609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04025" y="6536151"/>
            <a:ext cx="2016125" cy="25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spc="0" baseline="0">
                <a:solidFill>
                  <a:schemeClr val="tx1"/>
                </a:solidFill>
              </a:defRPr>
            </a:lvl1pPr>
          </a:lstStyle>
          <a:p>
            <a:r>
              <a:rPr lang="de-CH" smtClean="0"/>
              <a:t>Seite </a:t>
            </a:r>
            <a:fld id="{C0EF05EB-61D8-45EB-BD43-4712A2A9A7ED}" type="slidenum">
              <a:rPr lang="de-CH" smtClean="0"/>
              <a:pPr/>
              <a:t>‹#›</a:t>
            </a:fld>
            <a:endParaRPr lang="de-CH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974" y="160276"/>
            <a:ext cx="1404000" cy="201730"/>
          </a:xfrm>
          <a:prstGeom prst="rect">
            <a:avLst/>
          </a:prstGeom>
        </p:spPr>
      </p:pic>
      <p:sp>
        <p:nvSpPr>
          <p:cNvPr id="13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23849" y="6536151"/>
            <a:ext cx="6335713" cy="25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CH" sz="800" spc="0" baseline="0"/>
            </a:lvl1pPr>
          </a:lstStyle>
          <a:p>
            <a:r>
              <a:rPr lang="en-US" dirty="0" smtClean="0"/>
              <a:t>This information is intended for the recipient’s use only and should not be cited, reproduced or distributed to any third party without the prior consent of the authors.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5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  <p:sldLayoutId id="2147483656" r:id="rId4"/>
    <p:sldLayoutId id="2147483657" r:id="rId5"/>
    <p:sldLayoutId id="2147483658" r:id="rId6"/>
    <p:sldLayoutId id="2147483660" r:id="rId7"/>
    <p:sldLayoutId id="2147483659" r:id="rId8"/>
    <p:sldLayoutId id="2147483661" r:id="rId9"/>
    <p:sldLayoutId id="2147483662" r:id="rId10"/>
    <p:sldLayoutId id="2147483664" r:id="rId11"/>
    <p:sldLayoutId id="2147483663" r:id="rId12"/>
    <p:sldLayoutId id="2147483665" r:id="rId13"/>
    <p:sldLayoutId id="2147483650" r:id="rId14"/>
    <p:sldLayoutId id="2147483654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600" kern="1200" spc="0" baseline="0">
          <a:solidFill>
            <a:schemeClr val="bg2"/>
          </a:solidFill>
          <a:latin typeface="+mn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2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6858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2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6858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2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6858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2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6858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2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323" userDrawn="1">
          <p15:clr>
            <a:srgbClr val="F26B43"/>
          </p15:clr>
        </p15:guide>
        <p15:guide id="4" orient="horz" pos="709" userDrawn="1">
          <p15:clr>
            <a:srgbClr val="F26B43"/>
          </p15:clr>
        </p15:guide>
        <p15:guide id="7" pos="1474" userDrawn="1">
          <p15:clr>
            <a:srgbClr val="F26B43"/>
          </p15:clr>
        </p15:guide>
        <p15:guide id="8" pos="1565" userDrawn="1">
          <p15:clr>
            <a:srgbClr val="F26B43"/>
          </p15:clr>
        </p15:guide>
        <p15:guide id="9" pos="2835" userDrawn="1">
          <p15:clr>
            <a:srgbClr val="F26B43"/>
          </p15:clr>
        </p15:guide>
        <p15:guide id="10" pos="2925" userDrawn="1">
          <p15:clr>
            <a:srgbClr val="F26B43"/>
          </p15:clr>
        </p15:guide>
        <p15:guide id="11" pos="4195" userDrawn="1">
          <p15:clr>
            <a:srgbClr val="F26B43"/>
          </p15:clr>
        </p15:guide>
        <p15:guide id="12" pos="4286" userDrawn="1">
          <p15:clr>
            <a:srgbClr val="F26B43"/>
          </p15:clr>
        </p15:guide>
        <p15:guide id="13" pos="5556" userDrawn="1">
          <p15:clr>
            <a:srgbClr val="F26B43"/>
          </p15:clr>
        </p15:guide>
        <p15:guide id="14" orient="horz" pos="2364" userDrawn="1">
          <p15:clr>
            <a:srgbClr val="F26B43"/>
          </p15:clr>
        </p15:guide>
        <p15:guide id="15" orient="horz" pos="2432" userDrawn="1">
          <p15:clr>
            <a:srgbClr val="F26B43"/>
          </p15:clr>
        </p15:guide>
        <p15:guide id="16" orient="horz" pos="3929" userDrawn="1">
          <p15:clr>
            <a:srgbClr val="F26B43"/>
          </p15:clr>
        </p15:guide>
        <p15:guide id="17" orient="horz" pos="867" userDrawn="1">
          <p15:clr>
            <a:srgbClr val="F26B43"/>
          </p15:clr>
        </p15:guide>
        <p15:guide id="18" pos="204" userDrawn="1">
          <p15:clr>
            <a:srgbClr val="F26B43"/>
          </p15:clr>
        </p15:guide>
        <p15:guide id="20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image" Target="../media/image15.jpeg"/><Relationship Id="rId4" Type="http://schemas.microsoft.com/office/2007/relationships/hdphoto" Target="../media/hdphoto2.wdp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spc="-100" dirty="0" smtClean="0"/>
              <a:t>Wascosa – Freight Wagon Systems</a:t>
            </a:r>
            <a:endParaRPr lang="de-CH" spc="-100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de-CH" sz="2200" dirty="0" smtClean="0"/>
              <a:t>Meeting at MVMS</a:t>
            </a:r>
          </a:p>
          <a:p>
            <a:r>
              <a:rPr lang="de-CH" sz="2200" dirty="0" smtClean="0"/>
              <a:t>Peter Balzer, CEO Wascosa AG</a:t>
            </a:r>
          </a:p>
          <a:p>
            <a:r>
              <a:rPr lang="de-CH" sz="2200" dirty="0" smtClean="0"/>
              <a:t>Budapest, 25 November 2016</a:t>
            </a:r>
            <a:endParaRPr lang="de-CH" sz="2200" dirty="0"/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"/>
          <a:stretch/>
        </p:blipFill>
        <p:spPr>
          <a:xfrm>
            <a:off x="0" y="728700"/>
            <a:ext cx="9144000" cy="3816424"/>
          </a:xfrm>
        </p:spPr>
      </p:pic>
    </p:spTree>
    <p:extLst>
      <p:ext uri="{BB962C8B-B14F-4D97-AF65-F5344CB8AC3E}">
        <p14:creationId xmlns:p14="http://schemas.microsoft.com/office/powerpoint/2010/main" val="5480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23850" y="2203450"/>
            <a:ext cx="8503145" cy="72072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400" dirty="0" smtClean="0">
                <a:solidFill>
                  <a:schemeClr val="tx1"/>
                </a:solidFill>
              </a:rPr>
              <a:t>Intermodal Cars</a:t>
            </a:r>
            <a:endParaRPr lang="de-CH" sz="2400" dirty="0">
              <a:solidFill>
                <a:schemeClr val="tx1"/>
              </a:solidFill>
            </a:endParaRPr>
          </a:p>
        </p:txBody>
      </p:sp>
      <p:pic>
        <p:nvPicPr>
          <p:cNvPr id="33" name="Grafik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5743" y="2102274"/>
            <a:ext cx="2124000" cy="1062000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9334" y="2256535"/>
            <a:ext cx="1800000" cy="900000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Our</a:t>
            </a:r>
            <a:r>
              <a:rPr lang="de-CH" dirty="0" smtClean="0"/>
              <a:t> car </a:t>
            </a:r>
            <a:r>
              <a:rPr lang="de-CH" dirty="0" err="1"/>
              <a:t>f</a:t>
            </a:r>
            <a:r>
              <a:rPr lang="de-CH" dirty="0" err="1" smtClean="0"/>
              <a:t>leet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0EF05EB-61D8-45EB-BD43-4712A2A9A7ED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800" dirty="0"/>
              <a:t>This information is intended for the recipient’s use only and should not be cited, reproduced or distributed to any third party without the prior consent of the authors.</a:t>
            </a:r>
          </a:p>
          <a:p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323849" y="1376363"/>
            <a:ext cx="8496301" cy="72072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400" dirty="0" smtClean="0">
                <a:solidFill>
                  <a:schemeClr val="tx1"/>
                </a:solidFill>
              </a:rPr>
              <a:t>Tank Cars</a:t>
            </a:r>
            <a:endParaRPr lang="de-CH" sz="2400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23848" y="3033713"/>
            <a:ext cx="8496301" cy="72072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300" dirty="0" err="1" smtClean="0">
                <a:solidFill>
                  <a:schemeClr val="tx1"/>
                </a:solidFill>
              </a:rPr>
              <a:t>Powder</a:t>
            </a:r>
            <a:r>
              <a:rPr lang="de-CH" sz="2300" dirty="0" smtClean="0">
                <a:solidFill>
                  <a:schemeClr val="tx1"/>
                </a:solidFill>
              </a:rPr>
              <a:t> </a:t>
            </a:r>
            <a:r>
              <a:rPr lang="de-CH" sz="2300" dirty="0" err="1" smtClean="0">
                <a:solidFill>
                  <a:schemeClr val="tx1"/>
                </a:solidFill>
              </a:rPr>
              <a:t>Product</a:t>
            </a:r>
            <a:r>
              <a:rPr lang="de-CH" sz="2300" dirty="0" smtClean="0">
                <a:solidFill>
                  <a:schemeClr val="tx1"/>
                </a:solidFill>
              </a:rPr>
              <a:t> Cars</a:t>
            </a:r>
            <a:endParaRPr lang="de-CH" sz="2300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23847" y="3860800"/>
            <a:ext cx="8503144" cy="72072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400" dirty="0" smtClean="0">
                <a:solidFill>
                  <a:schemeClr val="tx1"/>
                </a:solidFill>
              </a:rPr>
              <a:t>Hopper Cars</a:t>
            </a:r>
            <a:endParaRPr lang="de-CH" sz="2400" dirty="0">
              <a:solidFill>
                <a:schemeClr val="tx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23847" y="4687887"/>
            <a:ext cx="8503148" cy="72072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400" dirty="0" smtClean="0">
                <a:solidFill>
                  <a:schemeClr val="tx1"/>
                </a:solidFill>
              </a:rPr>
              <a:t>Box Cars</a:t>
            </a:r>
            <a:endParaRPr lang="de-CH" sz="2400" dirty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323845" y="5519625"/>
            <a:ext cx="8503152" cy="72072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400" dirty="0" err="1" smtClean="0">
                <a:solidFill>
                  <a:schemeClr val="tx1"/>
                </a:solidFill>
              </a:rPr>
              <a:t>Innovations</a:t>
            </a:r>
            <a:endParaRPr lang="de-CH" sz="2400" dirty="0">
              <a:solidFill>
                <a:schemeClr val="tx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829" y="3935723"/>
            <a:ext cx="2088000" cy="511977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156" y="5621841"/>
            <a:ext cx="1332000" cy="435451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7230" y="4797613"/>
            <a:ext cx="2448000" cy="56944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1957" y="3073659"/>
            <a:ext cx="1656000" cy="571365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7804" y="1525551"/>
            <a:ext cx="1404000" cy="41796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1916" y="1529497"/>
            <a:ext cx="1569687" cy="432000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7691" y="1520788"/>
            <a:ext cx="1578445" cy="432000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3185" y="1502201"/>
            <a:ext cx="1476000" cy="467768"/>
          </a:xfrm>
          <a:prstGeom prst="rect">
            <a:avLst/>
          </a:prstGeom>
        </p:spPr>
      </p:pic>
      <p:cxnSp>
        <p:nvCxnSpPr>
          <p:cNvPr id="27" name="Gerader Verbinder 26"/>
          <p:cNvCxnSpPr/>
          <p:nvPr/>
        </p:nvCxnSpPr>
        <p:spPr>
          <a:xfrm>
            <a:off x="2772332" y="1935418"/>
            <a:ext cx="6048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afik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5" y="2088367"/>
            <a:ext cx="1224000" cy="612000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0779" y="2086982"/>
            <a:ext cx="1224000" cy="612000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5743" y="2104613"/>
            <a:ext cx="1224000" cy="612000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2060848"/>
            <a:ext cx="1224000" cy="612000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5287" y="3094059"/>
            <a:ext cx="1390909" cy="612000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5526003"/>
            <a:ext cx="1296000" cy="283500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5875952"/>
            <a:ext cx="1296000" cy="353132"/>
          </a:xfrm>
          <a:prstGeom prst="rect">
            <a:avLst/>
          </a:prstGeom>
        </p:spPr>
      </p:pic>
      <p:cxnSp>
        <p:nvCxnSpPr>
          <p:cNvPr id="38" name="Gerader Verbinder 37"/>
          <p:cNvCxnSpPr/>
          <p:nvPr/>
        </p:nvCxnSpPr>
        <p:spPr>
          <a:xfrm>
            <a:off x="4392472" y="6053345"/>
            <a:ext cx="4428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38"/>
          <p:cNvCxnSpPr/>
          <p:nvPr/>
        </p:nvCxnSpPr>
        <p:spPr>
          <a:xfrm>
            <a:off x="2873501" y="3614886"/>
            <a:ext cx="1800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/>
          <p:cNvCxnSpPr/>
          <p:nvPr/>
        </p:nvCxnSpPr>
        <p:spPr>
          <a:xfrm>
            <a:off x="2873037" y="4421260"/>
            <a:ext cx="230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r Verbinder 40"/>
          <p:cNvCxnSpPr/>
          <p:nvPr/>
        </p:nvCxnSpPr>
        <p:spPr>
          <a:xfrm>
            <a:off x="2875306" y="5277398"/>
            <a:ext cx="248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Grafik 4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996" y="4606413"/>
            <a:ext cx="1720237" cy="86011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1980" y="5631918"/>
            <a:ext cx="1548000" cy="425374"/>
          </a:xfrm>
          <a:prstGeom prst="rect">
            <a:avLst/>
          </a:prstGeom>
        </p:spPr>
      </p:pic>
      <p:pic>
        <p:nvPicPr>
          <p:cNvPr id="43" name="Grafik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618350"/>
            <a:ext cx="1476000" cy="4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0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Our</a:t>
            </a:r>
            <a:r>
              <a:rPr lang="de-CH" dirty="0" smtClean="0"/>
              <a:t> </a:t>
            </a:r>
            <a:r>
              <a:rPr lang="de-CH" dirty="0" err="1"/>
              <a:t>n</a:t>
            </a:r>
            <a:r>
              <a:rPr lang="de-CH" dirty="0" err="1" smtClean="0"/>
              <a:t>umber</a:t>
            </a:r>
            <a:r>
              <a:rPr lang="de-CH" dirty="0" smtClean="0"/>
              <a:t> 1 </a:t>
            </a:r>
            <a:r>
              <a:rPr lang="de-CH" dirty="0" err="1" smtClean="0"/>
              <a:t>position</a:t>
            </a: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0EF05EB-61D8-45EB-BD43-4712A2A9A7ED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This information is intended for the recipient’s use only and should not be cited, reproduced or distributed to any third party without the prior consent of the authors.</a:t>
            </a:r>
          </a:p>
          <a:p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sz="2800" dirty="0" smtClean="0">
                <a:solidFill>
                  <a:schemeClr val="accent1"/>
                </a:solidFill>
              </a:rPr>
              <a:t>Lesser </a:t>
            </a:r>
            <a:r>
              <a:rPr lang="de-CH" sz="2800" dirty="0" err="1" smtClean="0">
                <a:solidFill>
                  <a:schemeClr val="accent1"/>
                </a:solidFill>
              </a:rPr>
              <a:t>with</a:t>
            </a:r>
            <a:r>
              <a:rPr lang="de-CH" sz="2800" dirty="0" smtClean="0">
                <a:solidFill>
                  <a:schemeClr val="accent1"/>
                </a:solidFill>
              </a:rPr>
              <a:t> </a:t>
            </a:r>
            <a:r>
              <a:rPr lang="de-CH" sz="2800" dirty="0" err="1" smtClean="0">
                <a:solidFill>
                  <a:schemeClr val="accent1"/>
                </a:solidFill>
              </a:rPr>
              <a:t>the</a:t>
            </a:r>
            <a:r>
              <a:rPr lang="de-CH" sz="2800" dirty="0" smtClean="0">
                <a:solidFill>
                  <a:schemeClr val="accent1"/>
                </a:solidFill>
              </a:rPr>
              <a:t> </a:t>
            </a:r>
            <a:br>
              <a:rPr lang="de-CH" sz="2800" dirty="0" smtClean="0">
                <a:solidFill>
                  <a:schemeClr val="accent1"/>
                </a:solidFill>
              </a:rPr>
            </a:br>
            <a:r>
              <a:rPr lang="de-CH" sz="2800" dirty="0" err="1" smtClean="0">
                <a:solidFill>
                  <a:schemeClr val="accent1"/>
                </a:solidFill>
              </a:rPr>
              <a:t>most</a:t>
            </a:r>
            <a:r>
              <a:rPr lang="de-CH" sz="2800" dirty="0" smtClean="0">
                <a:solidFill>
                  <a:schemeClr val="accent1"/>
                </a:solidFill>
              </a:rPr>
              <a:t> </a:t>
            </a:r>
            <a:r>
              <a:rPr lang="de-CH" sz="2800" dirty="0" err="1" smtClean="0">
                <a:solidFill>
                  <a:schemeClr val="accent1"/>
                </a:solidFill>
              </a:rPr>
              <a:t>up</a:t>
            </a:r>
            <a:r>
              <a:rPr lang="de-CH" sz="2800" dirty="0" smtClean="0">
                <a:solidFill>
                  <a:schemeClr val="accent1"/>
                </a:solidFill>
              </a:rPr>
              <a:t>-</a:t>
            </a:r>
            <a:r>
              <a:rPr lang="de-CH" sz="2800" dirty="0" err="1" smtClean="0">
                <a:solidFill>
                  <a:schemeClr val="accent1"/>
                </a:solidFill>
              </a:rPr>
              <a:t>to</a:t>
            </a:r>
            <a:r>
              <a:rPr lang="de-CH" sz="2800" dirty="0" smtClean="0">
                <a:solidFill>
                  <a:schemeClr val="accent1"/>
                </a:solidFill>
              </a:rPr>
              <a:t>-date </a:t>
            </a:r>
            <a:br>
              <a:rPr lang="de-CH" sz="2800" dirty="0" smtClean="0">
                <a:solidFill>
                  <a:schemeClr val="accent1"/>
                </a:solidFill>
              </a:rPr>
            </a:br>
            <a:r>
              <a:rPr lang="de-CH" sz="2800" dirty="0" err="1" smtClean="0">
                <a:solidFill>
                  <a:schemeClr val="accent1"/>
                </a:solidFill>
              </a:rPr>
              <a:t>rail</a:t>
            </a:r>
            <a:r>
              <a:rPr lang="de-CH" sz="2800" dirty="0" smtClean="0">
                <a:solidFill>
                  <a:schemeClr val="accent1"/>
                </a:solidFill>
              </a:rPr>
              <a:t> car </a:t>
            </a:r>
            <a:r>
              <a:rPr lang="de-CH" sz="2800" dirty="0" err="1" smtClean="0">
                <a:solidFill>
                  <a:schemeClr val="accent1"/>
                </a:solidFill>
              </a:rPr>
              <a:t>fleet</a:t>
            </a:r>
            <a:r>
              <a:rPr lang="de-CH" sz="2800" dirty="0" smtClean="0">
                <a:solidFill>
                  <a:schemeClr val="accent1"/>
                </a:solidFill>
              </a:rPr>
              <a:t> in Europe</a:t>
            </a:r>
            <a:endParaRPr lang="de-CH" sz="2800" dirty="0">
              <a:solidFill>
                <a:schemeClr val="accent1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50%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cars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5 </a:t>
            </a:r>
            <a:r>
              <a:rPr lang="de-CH" dirty="0" err="1" smtClean="0"/>
              <a:t>years</a:t>
            </a:r>
            <a:r>
              <a:rPr lang="de-CH" dirty="0" smtClean="0"/>
              <a:t> </a:t>
            </a:r>
            <a:r>
              <a:rPr lang="de-CH" dirty="0" err="1" smtClean="0"/>
              <a:t>or</a:t>
            </a:r>
            <a:r>
              <a:rPr lang="de-CH" dirty="0" smtClean="0"/>
              <a:t> </a:t>
            </a:r>
            <a:r>
              <a:rPr lang="de-CH" dirty="0" err="1" smtClean="0"/>
              <a:t>younger</a:t>
            </a:r>
            <a:endParaRPr lang="de-CH" dirty="0"/>
          </a:p>
          <a:p>
            <a:endParaRPr lang="de-CH" dirty="0"/>
          </a:p>
          <a:p>
            <a:r>
              <a:rPr lang="de-CH" dirty="0" smtClean="0"/>
              <a:t>The </a:t>
            </a:r>
            <a:r>
              <a:rPr lang="de-CH" dirty="0" err="1" smtClean="0"/>
              <a:t>average</a:t>
            </a:r>
            <a:r>
              <a:rPr lang="de-CH" dirty="0" smtClean="0"/>
              <a:t> </a:t>
            </a:r>
            <a:r>
              <a:rPr lang="de-CH" dirty="0" err="1" smtClean="0"/>
              <a:t>age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our</a:t>
            </a:r>
            <a:r>
              <a:rPr lang="de-CH" dirty="0" smtClean="0"/>
              <a:t> </a:t>
            </a:r>
            <a:r>
              <a:rPr lang="de-CH" dirty="0" err="1" smtClean="0"/>
              <a:t>cars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br>
              <a:rPr lang="de-CH" dirty="0" smtClean="0"/>
            </a:br>
            <a:r>
              <a:rPr lang="de-CH" dirty="0" smtClean="0"/>
              <a:t>12,9 </a:t>
            </a:r>
            <a:r>
              <a:rPr lang="de-CH" dirty="0" err="1" smtClean="0"/>
              <a:t>years</a:t>
            </a:r>
            <a:endParaRPr lang="de-CH" dirty="0"/>
          </a:p>
          <a:p>
            <a:endParaRPr lang="de-CH" dirty="0"/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/>
      </p:pic>
    </p:spTree>
    <p:extLst>
      <p:ext uri="{BB962C8B-B14F-4D97-AF65-F5344CB8AC3E}">
        <p14:creationId xmlns:p14="http://schemas.microsoft.com/office/powerpoint/2010/main" val="244097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Our</a:t>
            </a:r>
            <a:r>
              <a:rPr lang="de-CH" dirty="0" smtClean="0"/>
              <a:t> </a:t>
            </a:r>
            <a:r>
              <a:rPr lang="de-CH" dirty="0" err="1" smtClean="0"/>
              <a:t>success</a:t>
            </a:r>
            <a:r>
              <a:rPr lang="de-CH" dirty="0" smtClean="0"/>
              <a:t>: Innovation</a:t>
            </a: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0EF05EB-61D8-45EB-BD43-4712A2A9A7ED}" type="slidenum">
              <a:rPr lang="de-CH" smtClean="0"/>
              <a:pPr/>
              <a:t>12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This information is intended for the recipient’s use only and should not be cited, reproduced or distributed to any third party without the prior consent of the authors.</a:t>
            </a:r>
          </a:p>
          <a:p>
            <a:endParaRPr lang="de-CH" dirty="0"/>
          </a:p>
        </p:txBody>
      </p:sp>
      <p:sp>
        <p:nvSpPr>
          <p:cNvPr id="14" name="Textplatzhalter 6"/>
          <p:cNvSpPr txBox="1">
            <a:spLocks/>
          </p:cNvSpPr>
          <p:nvPr/>
        </p:nvSpPr>
        <p:spPr>
          <a:xfrm>
            <a:off x="323850" y="1376363"/>
            <a:ext cx="4176714" cy="23764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CH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de-CH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de-CH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de-CH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CH" sz="1800" dirty="0" smtClean="0"/>
              <a:t>Wascosa </a:t>
            </a:r>
            <a:r>
              <a:rPr lang="de-CH" sz="1800" dirty="0" err="1" smtClean="0"/>
              <a:t>euro</a:t>
            </a:r>
            <a:r>
              <a:rPr lang="de-CH" sz="1800" dirty="0" smtClean="0"/>
              <a:t> tank car®</a:t>
            </a:r>
            <a:endParaRPr lang="de-CH" sz="1800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121" y="1753228"/>
            <a:ext cx="2920175" cy="802437"/>
          </a:xfrm>
          <a:prstGeom prst="rect">
            <a:avLst/>
          </a:prstGeom>
        </p:spPr>
      </p:pic>
      <p:sp>
        <p:nvSpPr>
          <p:cNvPr id="16" name="Textplatzhalter 6"/>
          <p:cNvSpPr txBox="1">
            <a:spLocks/>
          </p:cNvSpPr>
          <p:nvPr/>
        </p:nvSpPr>
        <p:spPr>
          <a:xfrm>
            <a:off x="4644008" y="1376772"/>
            <a:ext cx="4176714" cy="23764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CH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de-CH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de-CH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de-CH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CH" sz="1800" dirty="0" smtClean="0"/>
              <a:t>Wascosa flex freight system®</a:t>
            </a:r>
            <a:endParaRPr lang="de-CH" sz="1800" dirty="0"/>
          </a:p>
        </p:txBody>
      </p:sp>
      <p:pic>
        <p:nvPicPr>
          <p:cNvPr id="17" name="Picture 1" descr="K:\Daten-Schmid\flex-freight-system-möglichkeit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5994" y="1520788"/>
            <a:ext cx="2411599" cy="112601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platzhalter 6"/>
          <p:cNvSpPr txBox="1">
            <a:spLocks/>
          </p:cNvSpPr>
          <p:nvPr/>
        </p:nvSpPr>
        <p:spPr>
          <a:xfrm>
            <a:off x="319949" y="3861048"/>
            <a:ext cx="4176714" cy="23764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CH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de-CH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de-CH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de-CH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CH" sz="1800" dirty="0" smtClean="0"/>
              <a:t>Wascosa </a:t>
            </a:r>
            <a:r>
              <a:rPr lang="de-CH" sz="1800" dirty="0" err="1" smtClean="0"/>
              <a:t>safe</a:t>
            </a:r>
            <a:r>
              <a:rPr lang="de-CH" sz="1800" dirty="0" smtClean="0"/>
              <a:t> tank car®</a:t>
            </a:r>
            <a:endParaRPr lang="de-CH" sz="1800" dirty="0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111" y="4103656"/>
            <a:ext cx="2902104" cy="948740"/>
          </a:xfrm>
          <a:prstGeom prst="rect">
            <a:avLst/>
          </a:prstGeom>
        </p:spPr>
      </p:pic>
      <p:sp>
        <p:nvSpPr>
          <p:cNvPr id="22" name="Textplatzhalter 6"/>
          <p:cNvSpPr txBox="1">
            <a:spLocks/>
          </p:cNvSpPr>
          <p:nvPr/>
        </p:nvSpPr>
        <p:spPr>
          <a:xfrm>
            <a:off x="4644008" y="3861048"/>
            <a:ext cx="4176714" cy="23764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CH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de-CH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de-CH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de-CH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CH" sz="1800" dirty="0" smtClean="0"/>
              <a:t>Wascosa Hopper </a:t>
            </a:r>
            <a:r>
              <a:rPr lang="de-CH" sz="1800" dirty="0" err="1" smtClean="0"/>
              <a:t>cars</a:t>
            </a:r>
            <a:endParaRPr lang="de-CH" sz="1800" dirty="0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305" y="4222331"/>
            <a:ext cx="3420000" cy="83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4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Wascosa </a:t>
            </a:r>
            <a:r>
              <a:rPr lang="de-CH" dirty="0" err="1" smtClean="0"/>
              <a:t>safe</a:t>
            </a:r>
            <a:r>
              <a:rPr lang="de-CH" dirty="0" smtClean="0"/>
              <a:t> tank car®: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new</a:t>
            </a:r>
            <a:r>
              <a:rPr lang="de-CH" dirty="0" smtClean="0"/>
              <a:t> </a:t>
            </a:r>
            <a:r>
              <a:rPr lang="de-CH" dirty="0" err="1" smtClean="0"/>
              <a:t>standard</a:t>
            </a: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0EF05EB-61D8-45EB-BD43-4712A2A9A7ED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This information is intended for the recipient’s use only and should not be cited, reproduced or distributed to any third party without the prior consent of the authors.</a:t>
            </a:r>
          </a:p>
          <a:p>
            <a:endParaRPr lang="de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r>
              <a:rPr lang="de-CH" dirty="0" err="1" smtClean="0"/>
              <a:t>Optimized</a:t>
            </a:r>
            <a:r>
              <a:rPr lang="de-CH" dirty="0" smtClean="0"/>
              <a:t> </a:t>
            </a:r>
            <a:r>
              <a:rPr lang="de-CH" dirty="0" err="1" smtClean="0"/>
              <a:t>safety</a:t>
            </a:r>
            <a:r>
              <a:rPr lang="de-CH" dirty="0" smtClean="0"/>
              <a:t> </a:t>
            </a:r>
            <a:r>
              <a:rPr lang="de-CH" dirty="0" err="1" smtClean="0"/>
              <a:t>with</a:t>
            </a:r>
            <a:r>
              <a:rPr lang="de-CH" dirty="0" smtClean="0"/>
              <a:t> </a:t>
            </a:r>
            <a:r>
              <a:rPr lang="de-CH" dirty="0" err="1" smtClean="0"/>
              <a:t>dangerous</a:t>
            </a:r>
            <a:r>
              <a:rPr lang="de-CH" dirty="0" smtClean="0"/>
              <a:t> </a:t>
            </a:r>
            <a:r>
              <a:rPr lang="de-CH" dirty="0" err="1" smtClean="0"/>
              <a:t>goods</a:t>
            </a:r>
            <a:r>
              <a:rPr lang="de-CH" dirty="0" smtClean="0"/>
              <a:t> </a:t>
            </a:r>
            <a:r>
              <a:rPr lang="de-CH" dirty="0" err="1" smtClean="0"/>
              <a:t>transportation</a:t>
            </a:r>
            <a:endParaRPr lang="de-CH" dirty="0"/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 err="1" smtClean="0"/>
              <a:t>Almost</a:t>
            </a:r>
            <a:r>
              <a:rPr lang="de-CH" dirty="0" smtClean="0"/>
              <a:t> 1'000 </a:t>
            </a:r>
            <a:r>
              <a:rPr lang="de-CH" dirty="0" err="1" smtClean="0"/>
              <a:t>cars</a:t>
            </a:r>
            <a:r>
              <a:rPr lang="de-CH" dirty="0" smtClean="0"/>
              <a:t> </a:t>
            </a:r>
            <a:r>
              <a:rPr lang="de-CH" dirty="0" err="1" smtClean="0"/>
              <a:t>ordered</a:t>
            </a:r>
            <a:r>
              <a:rPr lang="de-CH" dirty="0" smtClean="0"/>
              <a:t> </a:t>
            </a:r>
            <a:r>
              <a:rPr lang="de-CH" dirty="0" err="1" smtClean="0"/>
              <a:t>or</a:t>
            </a:r>
            <a:r>
              <a:rPr lang="de-CH" dirty="0" smtClean="0"/>
              <a:t> in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field</a:t>
            </a:r>
            <a:r>
              <a:rPr lang="de-CH" dirty="0" smtClean="0"/>
              <a:t> in 8 different </a:t>
            </a:r>
            <a:r>
              <a:rPr lang="de-CH" dirty="0" err="1" smtClean="0"/>
              <a:t>european</a:t>
            </a:r>
            <a:r>
              <a:rPr lang="de-CH" dirty="0" smtClean="0"/>
              <a:t> countries</a:t>
            </a:r>
            <a:endParaRPr lang="de-CH" dirty="0"/>
          </a:p>
        </p:txBody>
      </p:sp>
      <p:graphicFrame>
        <p:nvGraphicFramePr>
          <p:cNvPr id="10" name="Diagramm 9"/>
          <p:cNvGraphicFramePr/>
          <p:nvPr>
            <p:extLst/>
          </p:nvPr>
        </p:nvGraphicFramePr>
        <p:xfrm>
          <a:off x="2555776" y="1522403"/>
          <a:ext cx="6156684" cy="4568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292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r Verbinder 9"/>
          <p:cNvCxnSpPr/>
          <p:nvPr/>
        </p:nvCxnSpPr>
        <p:spPr>
          <a:xfrm flipV="1">
            <a:off x="4727608" y="3399016"/>
            <a:ext cx="0" cy="2124000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 flipV="1">
            <a:off x="7462744" y="2174700"/>
            <a:ext cx="0" cy="3348000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/>
        </p:nvCxnSpPr>
        <p:spPr>
          <a:xfrm flipV="1">
            <a:off x="8011513" y="2030956"/>
            <a:ext cx="0" cy="3492000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err="1" smtClean="0"/>
              <a:t>Leading</a:t>
            </a:r>
            <a:r>
              <a:rPr lang="de-CH" dirty="0" smtClean="0"/>
              <a:t> in </a:t>
            </a:r>
            <a:r>
              <a:rPr lang="de-CH" dirty="0" err="1" smtClean="0"/>
              <a:t>noise</a:t>
            </a:r>
            <a:r>
              <a:rPr lang="de-CH" dirty="0" smtClean="0"/>
              <a:t> </a:t>
            </a:r>
            <a:r>
              <a:rPr lang="de-CH" dirty="0" err="1"/>
              <a:t>r</a:t>
            </a:r>
            <a:r>
              <a:rPr lang="de-CH" dirty="0" err="1" smtClean="0"/>
              <a:t>eduction</a:t>
            </a: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0EF05EB-61D8-45EB-BD43-4712A2A9A7ED}" type="slidenum">
              <a:rPr lang="de-CH" smtClean="0"/>
              <a:pPr/>
              <a:t>14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This information is intended for the recipient’s use only and should not be cited, reproduced or distributed to any third party without the prior consent of the authors.</a:t>
            </a:r>
          </a:p>
          <a:p>
            <a:endParaRPr lang="de-CH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CH" dirty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/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 smtClean="0"/>
          </a:p>
        </p:txBody>
      </p:sp>
      <p:cxnSp>
        <p:nvCxnSpPr>
          <p:cNvPr id="12" name="Gerader Verbinder 11"/>
          <p:cNvCxnSpPr/>
          <p:nvPr/>
        </p:nvCxnSpPr>
        <p:spPr>
          <a:xfrm>
            <a:off x="3375705" y="3405027"/>
            <a:ext cx="4608000" cy="0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Diagramm 17"/>
          <p:cNvGraphicFramePr/>
          <p:nvPr>
            <p:extLst/>
          </p:nvPr>
        </p:nvGraphicFramePr>
        <p:xfrm>
          <a:off x="2890236" y="1436401"/>
          <a:ext cx="5849519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4906460" y="2321812"/>
            <a:ext cx="1260140" cy="4680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CH" sz="2000" dirty="0" err="1" smtClean="0">
                <a:solidFill>
                  <a:schemeClr val="accent1"/>
                </a:solidFill>
              </a:rPr>
              <a:t>Wascosa</a:t>
            </a:r>
            <a:endParaRPr lang="de-CH" sz="2000" dirty="0" smtClean="0">
              <a:solidFill>
                <a:schemeClr val="accent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964273" y="4730066"/>
            <a:ext cx="2404653" cy="6099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CH" dirty="0" smtClean="0">
                <a:solidFill>
                  <a:schemeClr val="accent2"/>
                </a:solidFill>
              </a:rPr>
              <a:t>Average </a:t>
            </a:r>
            <a:r>
              <a:rPr lang="de-CH" dirty="0" err="1" smtClean="0">
                <a:solidFill>
                  <a:schemeClr val="accent2"/>
                </a:solidFill>
              </a:rPr>
              <a:t>of</a:t>
            </a:r>
            <a:r>
              <a:rPr lang="de-CH" dirty="0" smtClean="0">
                <a:solidFill>
                  <a:schemeClr val="accent2"/>
                </a:solidFill>
              </a:rPr>
              <a:t> private freight </a:t>
            </a:r>
            <a:r>
              <a:rPr lang="de-CH" dirty="0" err="1" smtClean="0">
                <a:solidFill>
                  <a:schemeClr val="accent2"/>
                </a:solidFill>
              </a:rPr>
              <a:t>wagon</a:t>
            </a:r>
            <a:r>
              <a:rPr lang="de-CH" dirty="0" smtClean="0">
                <a:solidFill>
                  <a:schemeClr val="accent2"/>
                </a:solidFill>
              </a:rPr>
              <a:t> </a:t>
            </a:r>
            <a:r>
              <a:rPr lang="de-CH" dirty="0" err="1" smtClean="0">
                <a:solidFill>
                  <a:schemeClr val="accent2"/>
                </a:solidFill>
              </a:rPr>
              <a:t>lesser</a:t>
            </a:r>
            <a:r>
              <a:rPr lang="de-CH" dirty="0" smtClean="0">
                <a:solidFill>
                  <a:schemeClr val="accent2"/>
                </a:solidFill>
              </a:rPr>
              <a:t> (UIP)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357983" y="2981219"/>
            <a:ext cx="739250" cy="2662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CH" sz="2000" dirty="0" smtClean="0">
                <a:solidFill>
                  <a:schemeClr val="accent1"/>
                </a:solidFill>
              </a:rPr>
              <a:t>60%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7093119" y="1785808"/>
            <a:ext cx="739250" cy="2662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CH" sz="2000" dirty="0" smtClean="0">
                <a:solidFill>
                  <a:schemeClr val="accent1"/>
                </a:solidFill>
              </a:rPr>
              <a:t>95%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7641888" y="1602499"/>
            <a:ext cx="739250" cy="2662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CH" sz="2000" dirty="0" smtClean="0">
                <a:solidFill>
                  <a:schemeClr val="accent1"/>
                </a:solidFill>
              </a:rPr>
              <a:t>100%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367469" y="4326101"/>
            <a:ext cx="739250" cy="2662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CH" sz="2000" dirty="0" smtClean="0">
                <a:solidFill>
                  <a:schemeClr val="accent2"/>
                </a:solidFill>
              </a:rPr>
              <a:t>23%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7087788" y="2944290"/>
            <a:ext cx="739250" cy="2662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CH" sz="2000" dirty="0" smtClean="0">
                <a:solidFill>
                  <a:schemeClr val="accent2"/>
                </a:solidFill>
              </a:rPr>
              <a:t>61%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7635797" y="2578683"/>
            <a:ext cx="739250" cy="2662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CH" sz="2000" dirty="0" smtClean="0">
                <a:solidFill>
                  <a:schemeClr val="accent2"/>
                </a:solidFill>
              </a:rPr>
              <a:t>72%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059832" y="5948112"/>
            <a:ext cx="2566708" cy="1800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CH" sz="1200" dirty="0" smtClean="0">
                <a:solidFill>
                  <a:schemeClr val="accent5">
                    <a:lumMod val="50000"/>
                  </a:schemeClr>
                </a:solidFill>
              </a:rPr>
              <a:t>Quelle: UIP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5" y="2530334"/>
            <a:ext cx="1284022" cy="133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1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Our</a:t>
            </a:r>
            <a:r>
              <a:rPr lang="de-CH" dirty="0" smtClean="0"/>
              <a:t> </a:t>
            </a:r>
            <a:r>
              <a:rPr lang="de-CH" dirty="0" err="1"/>
              <a:t>u</a:t>
            </a:r>
            <a:r>
              <a:rPr lang="de-CH" dirty="0" err="1" smtClean="0"/>
              <a:t>niqueness</a:t>
            </a: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0EF05EB-61D8-45EB-BD43-4712A2A9A7ED}" type="slidenum">
              <a:rPr lang="de-CH" smtClean="0"/>
              <a:pPr/>
              <a:t>15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This information is intended for the recipient’s use only and should not be cited, reproduced or distributed to any third party without the prior consent of the authors.</a:t>
            </a:r>
          </a:p>
          <a:p>
            <a:endParaRPr lang="de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en-US" dirty="0"/>
              <a:t>Away from the idea of a classic </a:t>
            </a:r>
            <a:r>
              <a:rPr lang="en-US"/>
              <a:t>wagon </a:t>
            </a:r>
            <a:r>
              <a:rPr lang="en-US" smtClean="0"/>
              <a:t>lesser towards </a:t>
            </a:r>
            <a:r>
              <a:rPr lang="en-US" dirty="0"/>
              <a:t>...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Europe’s first provider of freight wagon systems.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556792"/>
            <a:ext cx="4392215" cy="43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9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</a:t>
            </a:r>
            <a:r>
              <a:rPr lang="en-US" dirty="0"/>
              <a:t>long term commitment to </a:t>
            </a:r>
            <a:r>
              <a:rPr lang="en-US" dirty="0" smtClean="0"/>
              <a:t>Hungary</a:t>
            </a:r>
            <a:endParaRPr lang="de-CH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Support of Hungary Rail Market to implement new, innovative, safe and efficient freight wagon systems including cars and services</a:t>
            </a:r>
            <a:r>
              <a:rPr lang="en-US" dirty="0" smtClean="0"/>
              <a:t>.</a:t>
            </a:r>
          </a:p>
          <a:p>
            <a:pPr marL="0" indent="0">
              <a:lnSpc>
                <a:spcPts val="1500"/>
              </a:lnSpc>
              <a:buNone/>
            </a:pPr>
            <a:endParaRPr lang="en-US" dirty="0"/>
          </a:p>
          <a:p>
            <a:r>
              <a:rPr lang="en-US" dirty="0"/>
              <a:t>To build up good relationships with many customers and suppliers in Hungary. </a:t>
            </a:r>
            <a:endParaRPr lang="en-US" dirty="0" smtClean="0"/>
          </a:p>
          <a:p>
            <a:pPr marL="0" indent="0">
              <a:lnSpc>
                <a:spcPts val="1500"/>
              </a:lnSpc>
              <a:buNone/>
            </a:pPr>
            <a:endParaRPr lang="en-US" dirty="0"/>
          </a:p>
          <a:p>
            <a:r>
              <a:rPr lang="en-US" dirty="0"/>
              <a:t>To act locally and to process globally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sz="1900" dirty="0"/>
              <a:t>Sales Representative located in Hungary - local contact to customers and main suppliers</a:t>
            </a:r>
          </a:p>
          <a:p>
            <a:pPr lvl="1"/>
            <a:r>
              <a:rPr lang="en-US" sz="1900" dirty="0" smtClean="0"/>
              <a:t>Partnership </a:t>
            </a:r>
            <a:r>
              <a:rPr lang="en-US" sz="1900" dirty="0"/>
              <a:t>with Kaminski for spare parts management and heavy maintenance for wagons and wheel sets</a:t>
            </a:r>
          </a:p>
          <a:p>
            <a:pPr lvl="1"/>
            <a:r>
              <a:rPr lang="en-US" sz="1900" dirty="0"/>
              <a:t>Partnership with Total Care Wagon Management Hungary for Mobile Services</a:t>
            </a:r>
          </a:p>
          <a:p>
            <a:pPr lvl="1"/>
            <a:r>
              <a:rPr lang="en-US" sz="1900" dirty="0"/>
              <a:t>Further partnerships with other suppliers are planned</a:t>
            </a:r>
          </a:p>
          <a:p>
            <a:pPr lvl="1"/>
            <a:r>
              <a:rPr lang="en-US" sz="1900" dirty="0"/>
              <a:t>Centralized process administration in Switzerland (Lucerne</a:t>
            </a:r>
            <a:r>
              <a:rPr lang="en-US" sz="1900" dirty="0" smtClean="0"/>
              <a:t>)</a:t>
            </a:r>
          </a:p>
          <a:p>
            <a:pPr marL="180000" lvl="1" indent="0">
              <a:lnSpc>
                <a:spcPts val="1500"/>
              </a:lnSpc>
              <a:buNone/>
            </a:pPr>
            <a:endParaRPr lang="en-US" dirty="0"/>
          </a:p>
          <a:p>
            <a:r>
              <a:rPr lang="en-US" dirty="0"/>
              <a:t>Attractive new alternative to existing Lessors portfolio in </a:t>
            </a:r>
            <a:r>
              <a:rPr lang="en-US" dirty="0" smtClean="0"/>
              <a:t>Hungary</a:t>
            </a: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0EF05EB-61D8-45EB-BD43-4712A2A9A7ED}" type="slidenum">
              <a:rPr lang="de-CH" smtClean="0"/>
              <a:pPr/>
              <a:t>16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800" dirty="0"/>
              <a:t>This information is intended for the recipient’s use only and should not be cited, reproduced or distributed to any third party without the prior consent of the authors.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05816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Árpád Szűcs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0EF05EB-61D8-45EB-BD43-4712A2A9A7ED}" type="slidenum">
              <a:rPr lang="de-CH" smtClean="0"/>
              <a:pPr/>
              <a:t>17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This information is intended for the recipient’s use only and should not be cited, reproduced or distributed to any third party without the prior consent of the authors.</a:t>
            </a:r>
          </a:p>
          <a:p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Árpád Szűcs has been working in the field of freight wagon rental for more than 35 years.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 started </a:t>
            </a:r>
            <a:r>
              <a:rPr lang="en-US" dirty="0"/>
              <a:t>his career with </a:t>
            </a:r>
            <a:r>
              <a:rPr lang="en-US" dirty="0" err="1"/>
              <a:t>Masped</a:t>
            </a:r>
            <a:r>
              <a:rPr lang="en-US" dirty="0"/>
              <a:t> in Hungary, and moved later to Austria.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Although he could retire at the end of this year, he will start with his role as agent for Wascosa in Hungary as of January 2017.</a:t>
            </a:r>
            <a:endParaRPr lang="de-CH" dirty="0"/>
          </a:p>
        </p:txBody>
      </p:sp>
      <p:pic>
        <p:nvPicPr>
          <p:cNvPr id="9" name="Bildplatzhalter 8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" r="8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18555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323850" y="5013176"/>
            <a:ext cx="8507026" cy="1440012"/>
          </a:xfrm>
        </p:spPr>
        <p:txBody>
          <a:bodyPr/>
          <a:lstStyle/>
          <a:p>
            <a:r>
              <a:rPr lang="de-CH" dirty="0"/>
              <a:t>WASCOSA AG</a:t>
            </a:r>
          </a:p>
          <a:p>
            <a:r>
              <a:rPr lang="de-CH" dirty="0"/>
              <a:t>Werftestrasse 4 </a:t>
            </a:r>
            <a:r>
              <a:rPr lang="de-CH" dirty="0" smtClean="0"/>
              <a:t>· </a:t>
            </a:r>
            <a:r>
              <a:rPr lang="de-CH" dirty="0"/>
              <a:t>6005 </a:t>
            </a:r>
            <a:r>
              <a:rPr lang="de-CH" dirty="0" smtClean="0"/>
              <a:t>Luzern</a:t>
            </a:r>
            <a:r>
              <a:rPr lang="de-CH" dirty="0"/>
              <a:t> · </a:t>
            </a:r>
            <a:r>
              <a:rPr lang="de-CH" dirty="0" smtClean="0"/>
              <a:t>Schweiz</a:t>
            </a:r>
            <a:endParaRPr lang="de-CH" dirty="0"/>
          </a:p>
          <a:p>
            <a:endParaRPr lang="de-CH" dirty="0"/>
          </a:p>
          <a:p>
            <a:r>
              <a:rPr lang="de-CH" dirty="0"/>
              <a:t>T +41 41 727 67 </a:t>
            </a:r>
            <a:r>
              <a:rPr lang="de-CH" dirty="0" smtClean="0"/>
              <a:t>67</a:t>
            </a:r>
            <a:r>
              <a:rPr lang="de-CH" dirty="0"/>
              <a:t> · </a:t>
            </a:r>
            <a:r>
              <a:rPr lang="de-CH" dirty="0" smtClean="0"/>
              <a:t>F </a:t>
            </a:r>
            <a:r>
              <a:rPr lang="de-CH" dirty="0"/>
              <a:t>+41 41 727 67 77</a:t>
            </a:r>
          </a:p>
          <a:p>
            <a:r>
              <a:rPr lang="de-CH" dirty="0" smtClean="0"/>
              <a:t>info@wascosa.ch</a:t>
            </a:r>
            <a:r>
              <a:rPr lang="de-CH" dirty="0"/>
              <a:t> · </a:t>
            </a:r>
            <a:r>
              <a:rPr lang="de-CH" dirty="0" smtClean="0"/>
              <a:t>www.wascosa.ch</a:t>
            </a:r>
            <a:endParaRPr lang="de-CH" dirty="0"/>
          </a:p>
        </p:txBody>
      </p:sp>
      <p:pic>
        <p:nvPicPr>
          <p:cNvPr id="4" name="Bildplatzhalter 3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"/>
          <a:stretch/>
        </p:blipFill>
        <p:spPr/>
      </p:pic>
    </p:spTree>
    <p:extLst>
      <p:ext uri="{BB962C8B-B14F-4D97-AF65-F5344CB8AC3E}">
        <p14:creationId xmlns:p14="http://schemas.microsoft.com/office/powerpoint/2010/main" val="176089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 2nd </a:t>
            </a:r>
            <a:r>
              <a:rPr lang="de-CH" dirty="0" err="1" smtClean="0"/>
              <a:t>generation</a:t>
            </a:r>
            <a:r>
              <a:rPr lang="de-CH" dirty="0" smtClean="0"/>
              <a:t> </a:t>
            </a:r>
            <a:r>
              <a:rPr lang="de-CH" dirty="0" err="1"/>
              <a:t>f</a:t>
            </a:r>
            <a:r>
              <a:rPr lang="de-CH" dirty="0" err="1" smtClean="0"/>
              <a:t>amily</a:t>
            </a:r>
            <a:r>
              <a:rPr lang="de-CH" dirty="0" smtClean="0"/>
              <a:t> </a:t>
            </a:r>
            <a:r>
              <a:rPr lang="de-CH" dirty="0" err="1"/>
              <a:t>c</a:t>
            </a:r>
            <a:r>
              <a:rPr lang="de-CH" dirty="0" err="1" smtClean="0"/>
              <a:t>ompany</a:t>
            </a: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0EF05EB-61D8-45EB-BD43-4712A2A9A7ED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This information is intended for the recipient’s use only and should not be cited, reproduced or distributed to any third party without the prior consent of the authors.</a:t>
            </a:r>
          </a:p>
          <a:p>
            <a:endParaRPr lang="de-CH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>
              <a:lnSpc>
                <a:spcPts val="3700"/>
              </a:lnSpc>
              <a:spcBef>
                <a:spcPts val="1100"/>
              </a:spcBef>
              <a:spcAft>
                <a:spcPts val="1100"/>
              </a:spcAft>
            </a:pPr>
            <a:r>
              <a:rPr lang="de-CH" dirty="0" err="1" smtClean="0"/>
              <a:t>Pioneer</a:t>
            </a:r>
            <a:r>
              <a:rPr lang="de-CH" dirty="0" smtClean="0"/>
              <a:t> in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industry</a:t>
            </a:r>
            <a:endParaRPr lang="de-CH" dirty="0"/>
          </a:p>
          <a:p>
            <a:pPr>
              <a:spcAft>
                <a:spcPts val="1100"/>
              </a:spcAft>
            </a:pPr>
            <a:r>
              <a:rPr lang="de-CH" dirty="0" err="1" smtClean="0"/>
              <a:t>Founded</a:t>
            </a:r>
            <a:r>
              <a:rPr lang="de-CH" dirty="0" smtClean="0"/>
              <a:t> 1964 </a:t>
            </a:r>
            <a:r>
              <a:rPr lang="de-CH" dirty="0" err="1" smtClean="0"/>
              <a:t>from</a:t>
            </a:r>
            <a:r>
              <a:rPr lang="de-CH" dirty="0" smtClean="0"/>
              <a:t> Jakob </a:t>
            </a:r>
            <a:r>
              <a:rPr lang="de-CH" dirty="0" err="1">
                <a:solidFill>
                  <a:schemeClr val="accent1"/>
                </a:solidFill>
              </a:rPr>
              <a:t>WA</a:t>
            </a:r>
            <a:r>
              <a:rPr lang="de-CH" dirty="0" err="1"/>
              <a:t>elti</a:t>
            </a:r>
            <a:r>
              <a:rPr lang="de-CH" dirty="0"/>
              <a:t>, Pietro </a:t>
            </a:r>
            <a:r>
              <a:rPr lang="de-CH" dirty="0" err="1">
                <a:solidFill>
                  <a:schemeClr val="accent1"/>
                </a:solidFill>
              </a:rPr>
              <a:t>SCO</a:t>
            </a:r>
            <a:r>
              <a:rPr lang="de-CH" dirty="0" err="1"/>
              <a:t>tti</a:t>
            </a:r>
            <a:r>
              <a:rPr lang="de-CH" dirty="0"/>
              <a:t> </a:t>
            </a:r>
            <a:r>
              <a:rPr lang="de-CH" dirty="0" smtClean="0"/>
              <a:t>and Max </a:t>
            </a:r>
            <a:r>
              <a:rPr lang="de-CH" dirty="0" err="1">
                <a:solidFill>
                  <a:schemeClr val="accent1"/>
                </a:solidFill>
              </a:rPr>
              <a:t>SA</a:t>
            </a:r>
            <a:r>
              <a:rPr lang="de-CH" dirty="0" err="1"/>
              <a:t>ndmeier</a:t>
            </a:r>
            <a:endParaRPr lang="de-CH" dirty="0"/>
          </a:p>
          <a:p>
            <a:pPr>
              <a:spcAft>
                <a:spcPts val="1100"/>
              </a:spcAft>
            </a:pPr>
            <a:r>
              <a:rPr lang="de-CH" dirty="0" err="1" smtClean="0"/>
              <a:t>Managed</a:t>
            </a:r>
            <a:r>
              <a:rPr lang="de-CH" dirty="0" smtClean="0"/>
              <a:t> </a:t>
            </a:r>
            <a:r>
              <a:rPr lang="de-CH" dirty="0" err="1" smtClean="0"/>
              <a:t>by</a:t>
            </a:r>
            <a:r>
              <a:rPr lang="de-CH" dirty="0" smtClean="0"/>
              <a:t> Philipp Müller-Sandmeier, </a:t>
            </a:r>
            <a:r>
              <a:rPr lang="de-CH" dirty="0" err="1" smtClean="0"/>
              <a:t>President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board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Directors</a:t>
            </a:r>
            <a:r>
              <a:rPr lang="de-CH" dirty="0" smtClean="0"/>
              <a:t> and Peter Balzer, CEO</a:t>
            </a:r>
            <a:endParaRPr lang="de-CH" dirty="0"/>
          </a:p>
        </p:txBody>
      </p:sp>
      <p:grpSp>
        <p:nvGrpSpPr>
          <p:cNvPr id="25" name="Gruppieren 24"/>
          <p:cNvGrpSpPr/>
          <p:nvPr/>
        </p:nvGrpSpPr>
        <p:grpSpPr>
          <a:xfrm>
            <a:off x="467544" y="1902252"/>
            <a:ext cx="3820156" cy="1065417"/>
            <a:chOff x="467544" y="2052043"/>
            <a:chExt cx="3820156" cy="1065417"/>
          </a:xfrm>
        </p:grpSpPr>
        <p:pic>
          <p:nvPicPr>
            <p:cNvPr id="14" name="Grafik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7544" y="2052043"/>
              <a:ext cx="1944000" cy="1065417"/>
            </a:xfrm>
            <a:prstGeom prst="rect">
              <a:avLst/>
            </a:prstGeom>
            <a:effectLst/>
          </p:spPr>
        </p:pic>
        <p:pic>
          <p:nvPicPr>
            <p:cNvPr id="16" name="Grafik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168" b="89340" l="0" r="97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-1542" t="11768" r="1542" b="15087"/>
            <a:stretch/>
          </p:blipFill>
          <p:spPr>
            <a:xfrm>
              <a:off x="2487700" y="2264542"/>
              <a:ext cx="1800000" cy="640418"/>
            </a:xfrm>
            <a:prstGeom prst="rect">
              <a:avLst/>
            </a:prstGeom>
          </p:spPr>
        </p:pic>
      </p:grpSp>
      <p:pic>
        <p:nvPicPr>
          <p:cNvPr id="20" name="Grafik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456" y="2300475"/>
            <a:ext cx="1872000" cy="268971"/>
          </a:xfrm>
          <a:prstGeom prst="rect">
            <a:avLst/>
          </a:prstGeom>
        </p:spPr>
      </p:pic>
      <p:sp>
        <p:nvSpPr>
          <p:cNvPr id="19" name="Titel 1"/>
          <p:cNvSpPr txBox="1">
            <a:spLocks/>
          </p:cNvSpPr>
          <p:nvPr/>
        </p:nvSpPr>
        <p:spPr bwMode="auto">
          <a:xfrm>
            <a:off x="1700389" y="3191680"/>
            <a:ext cx="1440160" cy="33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cap="all" baseline="0">
                <a:solidFill>
                  <a:srgbClr val="003870"/>
                </a:solidFill>
                <a:effectLst/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de-CH" sz="3600" dirty="0" smtClean="0">
                <a:solidFill>
                  <a:schemeClr val="accent2"/>
                </a:solidFill>
                <a:latin typeface="+mn-lt"/>
              </a:rPr>
              <a:t>1964</a:t>
            </a:r>
            <a:endParaRPr lang="de-CH" sz="3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4" name="Titel 1"/>
          <p:cNvSpPr txBox="1">
            <a:spLocks/>
          </p:cNvSpPr>
          <p:nvPr/>
        </p:nvSpPr>
        <p:spPr bwMode="auto">
          <a:xfrm>
            <a:off x="6003450" y="3191680"/>
            <a:ext cx="1592885" cy="33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cap="all" baseline="0">
                <a:solidFill>
                  <a:srgbClr val="003870"/>
                </a:solidFill>
                <a:effectLst/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de-CH" sz="3600" dirty="0" err="1" smtClean="0">
                <a:solidFill>
                  <a:schemeClr val="accent2"/>
                </a:solidFill>
                <a:latin typeface="+mn-lt"/>
              </a:rPr>
              <a:t>today</a:t>
            </a:r>
            <a:endParaRPr lang="de-CH" sz="36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232" y="1664804"/>
            <a:ext cx="1908000" cy="133560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678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pc="0" dirty="0" smtClean="0"/>
              <a:t>Europe-</a:t>
            </a:r>
            <a:r>
              <a:rPr lang="de-CH" spc="0" dirty="0" err="1" smtClean="0"/>
              <a:t>wide</a:t>
            </a:r>
            <a:r>
              <a:rPr lang="de-CH" spc="0" dirty="0" smtClean="0"/>
              <a:t> </a:t>
            </a:r>
            <a:r>
              <a:rPr lang="de-CH" spc="0" dirty="0" err="1" smtClean="0"/>
              <a:t>locations</a:t>
            </a:r>
            <a:endParaRPr lang="de-CH" spc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0EF05EB-61D8-45EB-BD43-4712A2A9A7ED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This information is intended for the recipient’s use only and should not be cited, reproduced or distributed to any third party without the prior consent of the authors.</a:t>
            </a:r>
          </a:p>
          <a:p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323850" y="1376363"/>
            <a:ext cx="4176714" cy="5040969"/>
          </a:xfrm>
        </p:spPr>
        <p:txBody>
          <a:bodyPr>
            <a:noAutofit/>
          </a:bodyPr>
          <a:lstStyle/>
          <a:p>
            <a:pPr marL="0" indent="0">
              <a:lnSpc>
                <a:spcPts val="2500"/>
              </a:lnSpc>
              <a:buNone/>
            </a:pPr>
            <a:r>
              <a:rPr lang="de-CH" sz="2000" dirty="0" err="1" smtClean="0"/>
              <a:t>Our</a:t>
            </a:r>
            <a:r>
              <a:rPr lang="de-CH" sz="2000" dirty="0" smtClean="0"/>
              <a:t> </a:t>
            </a:r>
            <a:r>
              <a:rPr lang="de-CH" sz="2000" dirty="0" err="1" smtClean="0"/>
              <a:t>location</a:t>
            </a:r>
            <a:r>
              <a:rPr lang="de-CH" sz="2000" dirty="0" smtClean="0"/>
              <a:t>:</a:t>
            </a:r>
            <a:endParaRPr lang="de-CH" sz="2000" dirty="0"/>
          </a:p>
          <a:p>
            <a:pPr>
              <a:lnSpc>
                <a:spcPts val="2500"/>
              </a:lnSpc>
            </a:pPr>
            <a:r>
              <a:rPr lang="de-CH" sz="2000" dirty="0" smtClean="0"/>
              <a:t>Headquarter in Lucerne, </a:t>
            </a:r>
            <a:r>
              <a:rPr lang="de-CH" sz="2000" dirty="0" err="1" smtClean="0"/>
              <a:t>Switzerland</a:t>
            </a:r>
            <a:endParaRPr lang="de-CH" sz="2000" dirty="0"/>
          </a:p>
          <a:p>
            <a:pPr marL="0" indent="0">
              <a:buNone/>
            </a:pPr>
            <a:r>
              <a:rPr lang="de-CH" sz="1000" dirty="0"/>
              <a:t/>
            </a:r>
            <a:br>
              <a:rPr lang="de-CH" sz="1000" dirty="0"/>
            </a:br>
            <a:r>
              <a:rPr lang="de-CH" sz="2000" dirty="0" smtClean="0"/>
              <a:t>Exklusive Sales Partners:</a:t>
            </a:r>
            <a:endParaRPr lang="de-CH" sz="2000" dirty="0"/>
          </a:p>
          <a:p>
            <a:pPr>
              <a:lnSpc>
                <a:spcPts val="2500"/>
              </a:lnSpc>
            </a:pPr>
            <a:r>
              <a:rPr lang="de-CH" sz="2000" dirty="0" smtClean="0"/>
              <a:t>Germany and Austria</a:t>
            </a:r>
          </a:p>
          <a:p>
            <a:pPr>
              <a:lnSpc>
                <a:spcPts val="2500"/>
              </a:lnSpc>
            </a:pPr>
            <a:r>
              <a:rPr lang="de-CH" sz="2000" dirty="0" smtClean="0"/>
              <a:t>Benelux</a:t>
            </a:r>
            <a:endParaRPr lang="de-CH" sz="2000" dirty="0"/>
          </a:p>
          <a:p>
            <a:pPr>
              <a:lnSpc>
                <a:spcPts val="2500"/>
              </a:lnSpc>
            </a:pPr>
            <a:r>
              <a:rPr lang="de-CH" sz="2000" dirty="0" smtClean="0"/>
              <a:t>France</a:t>
            </a:r>
            <a:endParaRPr lang="de-CH" sz="2000" dirty="0"/>
          </a:p>
          <a:p>
            <a:pPr>
              <a:lnSpc>
                <a:spcPts val="2500"/>
              </a:lnSpc>
            </a:pPr>
            <a:r>
              <a:rPr lang="de-CH" sz="2000" dirty="0" err="1" smtClean="0"/>
              <a:t>Italy</a:t>
            </a:r>
            <a:endParaRPr lang="de-CH" sz="2000" dirty="0" smtClean="0"/>
          </a:p>
          <a:p>
            <a:pPr>
              <a:lnSpc>
                <a:spcPts val="2500"/>
              </a:lnSpc>
            </a:pPr>
            <a:r>
              <a:rPr lang="de-CH" sz="2000" dirty="0" err="1" smtClean="0"/>
              <a:t>Poland</a:t>
            </a:r>
            <a:endParaRPr lang="de-CH" sz="2000" dirty="0" smtClean="0"/>
          </a:p>
          <a:p>
            <a:pPr>
              <a:lnSpc>
                <a:spcPts val="2500"/>
              </a:lnSpc>
            </a:pPr>
            <a:r>
              <a:rPr lang="de-CH" sz="2000" dirty="0" err="1" smtClean="0"/>
              <a:t>Scandinavia</a:t>
            </a:r>
            <a:endParaRPr lang="de-CH" sz="2000" dirty="0" smtClean="0"/>
          </a:p>
          <a:p>
            <a:r>
              <a:rPr lang="de-CH" sz="2000" dirty="0" err="1" smtClean="0"/>
              <a:t>Hungary</a:t>
            </a:r>
            <a:r>
              <a:rPr lang="de-CH" sz="2000" dirty="0"/>
              <a:t/>
            </a:r>
            <a:br>
              <a:rPr lang="de-CH" sz="2000" dirty="0"/>
            </a:br>
            <a:endParaRPr lang="de-CH" sz="1000" dirty="0" smtClean="0"/>
          </a:p>
          <a:p>
            <a:pPr marL="0" indent="0">
              <a:lnSpc>
                <a:spcPts val="2500"/>
              </a:lnSpc>
              <a:buNone/>
            </a:pPr>
            <a:r>
              <a:rPr lang="de-CH" sz="2000" dirty="0" smtClean="0"/>
              <a:t>Sales Partners </a:t>
            </a:r>
            <a:r>
              <a:rPr lang="de-CH" sz="2000" dirty="0" err="1" smtClean="0"/>
              <a:t>under</a:t>
            </a:r>
            <a:r>
              <a:rPr lang="de-CH" sz="2000" dirty="0" smtClean="0"/>
              <a:t> </a:t>
            </a:r>
            <a:r>
              <a:rPr lang="de-CH" sz="2000" dirty="0" err="1" smtClean="0"/>
              <a:t>development</a:t>
            </a:r>
            <a:r>
              <a:rPr lang="de-CH" sz="2000" dirty="0" smtClean="0"/>
              <a:t>:</a:t>
            </a:r>
            <a:endParaRPr lang="de-CH" sz="2000" dirty="0"/>
          </a:p>
          <a:p>
            <a:pPr>
              <a:lnSpc>
                <a:spcPts val="2500"/>
              </a:lnSpc>
              <a:buClr>
                <a:schemeClr val="accent2"/>
              </a:buClr>
            </a:pPr>
            <a:r>
              <a:rPr lang="de-CH" sz="2000" dirty="0" smtClean="0"/>
              <a:t>Great </a:t>
            </a:r>
            <a:r>
              <a:rPr lang="de-CH" sz="2000" dirty="0" err="1" smtClean="0"/>
              <a:t>Britain</a:t>
            </a:r>
            <a:endParaRPr lang="de-CH" sz="2000" dirty="0"/>
          </a:p>
          <a:p>
            <a:pPr>
              <a:lnSpc>
                <a:spcPts val="2500"/>
              </a:lnSpc>
              <a:buClr>
                <a:schemeClr val="accent2"/>
              </a:buClr>
            </a:pPr>
            <a:r>
              <a:rPr lang="de-CH" sz="2000" dirty="0" smtClean="0"/>
              <a:t>Spain / Portugal</a:t>
            </a:r>
          </a:p>
          <a:p>
            <a:pPr>
              <a:lnSpc>
                <a:spcPts val="2500"/>
              </a:lnSpc>
              <a:buClr>
                <a:schemeClr val="accent2"/>
              </a:buClr>
            </a:pPr>
            <a:r>
              <a:rPr lang="de-CH" sz="2000" dirty="0"/>
              <a:t>Czech </a:t>
            </a:r>
            <a:r>
              <a:rPr lang="de-CH" sz="2000" dirty="0" err="1" smtClean="0"/>
              <a:t>Republic</a:t>
            </a:r>
            <a:r>
              <a:rPr lang="de-CH" sz="2000" dirty="0" smtClean="0"/>
              <a:t> / </a:t>
            </a:r>
            <a:r>
              <a:rPr lang="de-CH" sz="2000" dirty="0" err="1" smtClean="0"/>
              <a:t>Slovakia</a:t>
            </a:r>
            <a:endParaRPr lang="de-CH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52836"/>
            <a:ext cx="4049320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5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Dynamic </a:t>
            </a:r>
            <a:r>
              <a:rPr lang="de-CH" dirty="0" err="1" smtClean="0"/>
              <a:t>growth</a:t>
            </a: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0EF05EB-61D8-45EB-BD43-4712A2A9A7ED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This information is intended for the recipient’s use only and should not be cited, reproduced or distributed to any third party without the prior consent of the authors.</a:t>
            </a:r>
          </a:p>
          <a:p>
            <a:endParaRPr lang="de-CH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r>
              <a:rPr lang="de-CH" dirty="0" err="1" smtClean="0"/>
              <a:t>No</a:t>
            </a:r>
            <a:r>
              <a:rPr lang="de-CH" dirty="0" smtClean="0"/>
              <a:t>. 6 </a:t>
            </a:r>
            <a:r>
              <a:rPr lang="de-CH" dirty="0" err="1" smtClean="0"/>
              <a:t>leasing</a:t>
            </a:r>
            <a:r>
              <a:rPr lang="de-CH" dirty="0" smtClean="0"/>
              <a:t> </a:t>
            </a:r>
            <a:r>
              <a:rPr lang="de-CH" dirty="0" err="1" smtClean="0"/>
              <a:t>company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rail</a:t>
            </a:r>
            <a:r>
              <a:rPr lang="de-CH" dirty="0" smtClean="0"/>
              <a:t> freight </a:t>
            </a:r>
            <a:r>
              <a:rPr lang="de-CH" dirty="0" err="1" smtClean="0"/>
              <a:t>cars</a:t>
            </a:r>
            <a:r>
              <a:rPr lang="de-CH" dirty="0" smtClean="0"/>
              <a:t> in Europe</a:t>
            </a:r>
          </a:p>
          <a:p>
            <a:endParaRPr lang="de-CH" dirty="0" smtClean="0"/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 smtClean="0"/>
              <a:t>Today: </a:t>
            </a:r>
            <a:br>
              <a:rPr lang="de-CH" dirty="0" smtClean="0"/>
            </a:br>
            <a:r>
              <a:rPr lang="de-CH" dirty="0" smtClean="0"/>
              <a:t>8’000 freight </a:t>
            </a:r>
            <a:r>
              <a:rPr lang="de-CH" dirty="0" err="1" smtClean="0"/>
              <a:t>cars</a:t>
            </a:r>
            <a:endParaRPr lang="de-CH" dirty="0"/>
          </a:p>
        </p:txBody>
      </p:sp>
      <p:graphicFrame>
        <p:nvGraphicFramePr>
          <p:cNvPr id="11" name="Diagramm 10"/>
          <p:cNvGraphicFramePr/>
          <p:nvPr>
            <p:extLst>
              <p:ext uri="{D42A27DB-BD31-4B8C-83A1-F6EECF244321}">
                <p14:modId xmlns:p14="http://schemas.microsoft.com/office/powerpoint/2010/main" val="816498324"/>
              </p:ext>
            </p:extLst>
          </p:nvPr>
        </p:nvGraphicFramePr>
        <p:xfrm>
          <a:off x="2771800" y="1560457"/>
          <a:ext cx="576064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2876307" y="5805264"/>
            <a:ext cx="4392488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CH" dirty="0" smtClean="0">
                <a:solidFill>
                  <a:schemeClr val="accent2"/>
                </a:solidFill>
              </a:rPr>
              <a:t>Wascosa </a:t>
            </a:r>
            <a:r>
              <a:rPr lang="de-CH" dirty="0" err="1" smtClean="0">
                <a:solidFill>
                  <a:schemeClr val="accent2"/>
                </a:solidFill>
              </a:rPr>
              <a:t>fleet</a:t>
            </a:r>
            <a:r>
              <a:rPr lang="de-CH" dirty="0" smtClean="0">
                <a:solidFill>
                  <a:schemeClr val="accent2"/>
                </a:solidFill>
              </a:rPr>
              <a:t> </a:t>
            </a:r>
            <a:r>
              <a:rPr lang="de-CH" dirty="0" err="1" smtClean="0">
                <a:solidFill>
                  <a:schemeClr val="accent2"/>
                </a:solidFill>
              </a:rPr>
              <a:t>of</a:t>
            </a:r>
            <a:r>
              <a:rPr lang="de-CH" dirty="0" smtClean="0">
                <a:solidFill>
                  <a:schemeClr val="accent2"/>
                </a:solidFill>
              </a:rPr>
              <a:t> </a:t>
            </a:r>
            <a:r>
              <a:rPr lang="de-CH" dirty="0" err="1" smtClean="0">
                <a:solidFill>
                  <a:schemeClr val="accent2"/>
                </a:solidFill>
              </a:rPr>
              <a:t>cars</a:t>
            </a:r>
            <a:r>
              <a:rPr lang="de-CH" dirty="0" smtClean="0">
                <a:solidFill>
                  <a:schemeClr val="accent2"/>
                </a:solidFill>
              </a:rPr>
              <a:t>: Year end </a:t>
            </a:r>
            <a:r>
              <a:rPr lang="de-CH" dirty="0" err="1" smtClean="0">
                <a:solidFill>
                  <a:schemeClr val="accent2"/>
                </a:solidFill>
              </a:rPr>
              <a:t>inventory</a:t>
            </a:r>
            <a:endParaRPr lang="de-CH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58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hteck 92"/>
          <p:cNvSpPr/>
          <p:nvPr/>
        </p:nvSpPr>
        <p:spPr>
          <a:xfrm>
            <a:off x="323849" y="1376363"/>
            <a:ext cx="8496301" cy="486092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Development and </a:t>
            </a:r>
            <a:r>
              <a:rPr lang="de-CH" dirty="0" err="1" smtClean="0"/>
              <a:t>progress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0EF05EB-61D8-45EB-BD43-4712A2A9A7ED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800" dirty="0"/>
              <a:t>This information is intended for the recipient’s use only and should not be cited, reproduced or distributed to any third party without the prior consent of the authors.</a:t>
            </a:r>
          </a:p>
          <a:p>
            <a:endParaRPr lang="de-CH" dirty="0"/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503548" y="3806826"/>
            <a:ext cx="8208000" cy="0"/>
          </a:xfrm>
          <a:prstGeom prst="straightConnector1">
            <a:avLst/>
          </a:prstGeom>
          <a:ln w="76200">
            <a:tailEnd type="triangle"/>
          </a:ln>
          <a:effectLst>
            <a:outerShdw blurRad="114300" dist="50800" dir="36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mit Pfeil 78"/>
          <p:cNvCxnSpPr/>
          <p:nvPr/>
        </p:nvCxnSpPr>
        <p:spPr>
          <a:xfrm>
            <a:off x="912223" y="3807275"/>
            <a:ext cx="0" cy="648000"/>
          </a:xfrm>
          <a:prstGeom prst="straightConnector1">
            <a:avLst/>
          </a:prstGeom>
          <a:ln w="254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mit Pfeil 93"/>
          <p:cNvCxnSpPr/>
          <p:nvPr/>
        </p:nvCxnSpPr>
        <p:spPr>
          <a:xfrm>
            <a:off x="1309728" y="3192487"/>
            <a:ext cx="0" cy="612000"/>
          </a:xfrm>
          <a:prstGeom prst="straightConnector1">
            <a:avLst/>
          </a:prstGeom>
          <a:ln w="254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mit Pfeil 94"/>
          <p:cNvCxnSpPr/>
          <p:nvPr/>
        </p:nvCxnSpPr>
        <p:spPr>
          <a:xfrm>
            <a:off x="2104738" y="2256892"/>
            <a:ext cx="0" cy="1548000"/>
          </a:xfrm>
          <a:prstGeom prst="straightConnector1">
            <a:avLst/>
          </a:prstGeom>
          <a:ln w="254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mit Pfeil 95"/>
          <p:cNvCxnSpPr/>
          <p:nvPr/>
        </p:nvCxnSpPr>
        <p:spPr>
          <a:xfrm>
            <a:off x="2899748" y="3193222"/>
            <a:ext cx="0" cy="612000"/>
          </a:xfrm>
          <a:prstGeom prst="straightConnector1">
            <a:avLst/>
          </a:prstGeom>
          <a:ln w="254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mit Pfeil 96"/>
          <p:cNvCxnSpPr/>
          <p:nvPr/>
        </p:nvCxnSpPr>
        <p:spPr>
          <a:xfrm>
            <a:off x="3694758" y="2254511"/>
            <a:ext cx="0" cy="1548000"/>
          </a:xfrm>
          <a:prstGeom prst="straightConnector1">
            <a:avLst/>
          </a:prstGeom>
          <a:ln w="254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mit Pfeil 97"/>
          <p:cNvCxnSpPr/>
          <p:nvPr/>
        </p:nvCxnSpPr>
        <p:spPr>
          <a:xfrm>
            <a:off x="4489768" y="3193222"/>
            <a:ext cx="0" cy="612000"/>
          </a:xfrm>
          <a:prstGeom prst="straightConnector1">
            <a:avLst/>
          </a:prstGeom>
          <a:ln w="254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mit Pfeil 98"/>
          <p:cNvCxnSpPr/>
          <p:nvPr/>
        </p:nvCxnSpPr>
        <p:spPr>
          <a:xfrm>
            <a:off x="5284778" y="2256892"/>
            <a:ext cx="0" cy="1548000"/>
          </a:xfrm>
          <a:prstGeom prst="straightConnector1">
            <a:avLst/>
          </a:prstGeom>
          <a:ln w="254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mit Pfeil 99"/>
          <p:cNvCxnSpPr/>
          <p:nvPr/>
        </p:nvCxnSpPr>
        <p:spPr>
          <a:xfrm>
            <a:off x="6079788" y="3192487"/>
            <a:ext cx="0" cy="612000"/>
          </a:xfrm>
          <a:prstGeom prst="straightConnector1">
            <a:avLst/>
          </a:prstGeom>
          <a:ln w="254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mit Pfeil 100"/>
          <p:cNvCxnSpPr/>
          <p:nvPr/>
        </p:nvCxnSpPr>
        <p:spPr>
          <a:xfrm>
            <a:off x="6874798" y="2255905"/>
            <a:ext cx="0" cy="1548000"/>
          </a:xfrm>
          <a:prstGeom prst="straightConnector1">
            <a:avLst/>
          </a:prstGeom>
          <a:ln w="254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mit Pfeil 101"/>
          <p:cNvCxnSpPr/>
          <p:nvPr/>
        </p:nvCxnSpPr>
        <p:spPr>
          <a:xfrm>
            <a:off x="1707233" y="3808088"/>
            <a:ext cx="0" cy="1548000"/>
          </a:xfrm>
          <a:prstGeom prst="straightConnector1">
            <a:avLst/>
          </a:prstGeom>
          <a:ln w="254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mit Pfeil 102"/>
          <p:cNvCxnSpPr/>
          <p:nvPr/>
        </p:nvCxnSpPr>
        <p:spPr>
          <a:xfrm>
            <a:off x="2502243" y="3808088"/>
            <a:ext cx="0" cy="648000"/>
          </a:xfrm>
          <a:prstGeom prst="straightConnector1">
            <a:avLst/>
          </a:prstGeom>
          <a:ln w="254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mit Pfeil 103"/>
          <p:cNvCxnSpPr/>
          <p:nvPr/>
        </p:nvCxnSpPr>
        <p:spPr>
          <a:xfrm>
            <a:off x="3297253" y="3798566"/>
            <a:ext cx="0" cy="1548000"/>
          </a:xfrm>
          <a:prstGeom prst="straightConnector1">
            <a:avLst/>
          </a:prstGeom>
          <a:ln w="254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mit Pfeil 104"/>
          <p:cNvCxnSpPr/>
          <p:nvPr/>
        </p:nvCxnSpPr>
        <p:spPr>
          <a:xfrm>
            <a:off x="4092263" y="3808088"/>
            <a:ext cx="0" cy="648000"/>
          </a:xfrm>
          <a:prstGeom prst="straightConnector1">
            <a:avLst/>
          </a:prstGeom>
          <a:ln w="254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mit Pfeil 105"/>
          <p:cNvCxnSpPr/>
          <p:nvPr/>
        </p:nvCxnSpPr>
        <p:spPr>
          <a:xfrm>
            <a:off x="4887273" y="3806458"/>
            <a:ext cx="0" cy="1548000"/>
          </a:xfrm>
          <a:prstGeom prst="straightConnector1">
            <a:avLst/>
          </a:prstGeom>
          <a:ln w="254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Gerade Verbindung mit Pfeil 106"/>
          <p:cNvCxnSpPr/>
          <p:nvPr/>
        </p:nvCxnSpPr>
        <p:spPr>
          <a:xfrm>
            <a:off x="5682283" y="3808090"/>
            <a:ext cx="0" cy="648000"/>
          </a:xfrm>
          <a:prstGeom prst="straightConnector1">
            <a:avLst/>
          </a:prstGeom>
          <a:ln w="254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mit Pfeil 107"/>
          <p:cNvCxnSpPr/>
          <p:nvPr/>
        </p:nvCxnSpPr>
        <p:spPr>
          <a:xfrm>
            <a:off x="6477293" y="3808090"/>
            <a:ext cx="0" cy="1548000"/>
          </a:xfrm>
          <a:prstGeom prst="straightConnector1">
            <a:avLst/>
          </a:prstGeom>
          <a:ln w="254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mit Pfeil 108"/>
          <p:cNvCxnSpPr/>
          <p:nvPr/>
        </p:nvCxnSpPr>
        <p:spPr>
          <a:xfrm>
            <a:off x="7272300" y="3806458"/>
            <a:ext cx="0" cy="648000"/>
          </a:xfrm>
          <a:prstGeom prst="straightConnector1">
            <a:avLst/>
          </a:prstGeom>
          <a:ln w="254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feld 109"/>
          <p:cNvSpPr txBox="1"/>
          <p:nvPr/>
        </p:nvSpPr>
        <p:spPr>
          <a:xfrm>
            <a:off x="7061173" y="4430388"/>
            <a:ext cx="1623780" cy="9265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de-CH" sz="2000" dirty="0" smtClean="0">
                <a:solidFill>
                  <a:schemeClr val="accent2"/>
                </a:solidFill>
              </a:rPr>
              <a:t>2015</a:t>
            </a:r>
            <a:endParaRPr lang="de-CH" sz="1400" dirty="0" smtClean="0">
              <a:solidFill>
                <a:schemeClr val="accent2"/>
              </a:solidFill>
            </a:endParaRPr>
          </a:p>
          <a:p>
            <a:r>
              <a:rPr lang="de-CH" sz="1400" dirty="0" err="1" smtClean="0"/>
              <a:t>Covered</a:t>
            </a:r>
            <a:r>
              <a:rPr lang="de-CH" sz="1400" dirty="0" smtClean="0"/>
              <a:t> </a:t>
            </a:r>
            <a:r>
              <a:rPr lang="de-CH" sz="1400" dirty="0" err="1" smtClean="0"/>
              <a:t>hopper</a:t>
            </a:r>
            <a:r>
              <a:rPr lang="de-CH" sz="1400" dirty="0" smtClean="0"/>
              <a:t> </a:t>
            </a:r>
            <a:r>
              <a:rPr lang="de-CH" sz="1400" dirty="0" err="1" smtClean="0"/>
              <a:t>cars</a:t>
            </a:r>
            <a:endParaRPr lang="de-CH" sz="1400" dirty="0" smtClean="0"/>
          </a:p>
        </p:txBody>
      </p:sp>
      <p:cxnSp>
        <p:nvCxnSpPr>
          <p:cNvPr id="111" name="Gerade Verbindung mit Pfeil 110"/>
          <p:cNvCxnSpPr/>
          <p:nvPr/>
        </p:nvCxnSpPr>
        <p:spPr>
          <a:xfrm>
            <a:off x="7272300" y="3188130"/>
            <a:ext cx="0" cy="612000"/>
          </a:xfrm>
          <a:prstGeom prst="straightConnector1">
            <a:avLst/>
          </a:prstGeom>
          <a:ln w="25400">
            <a:solidFill>
              <a:schemeClr val="accent3"/>
            </a:solidFill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feld 111"/>
          <p:cNvSpPr txBox="1"/>
          <p:nvPr/>
        </p:nvSpPr>
        <p:spPr>
          <a:xfrm>
            <a:off x="7061173" y="2294290"/>
            <a:ext cx="1867311" cy="71020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de-CH" sz="2000" dirty="0" smtClean="0">
                <a:solidFill>
                  <a:schemeClr val="accent2"/>
                </a:solidFill>
              </a:rPr>
              <a:t>2014</a:t>
            </a:r>
          </a:p>
          <a:p>
            <a:r>
              <a:rPr lang="de-CH" sz="1400" dirty="0" smtClean="0"/>
              <a:t>50th </a:t>
            </a:r>
            <a:r>
              <a:rPr lang="de-CH" sz="1400" dirty="0" err="1" smtClean="0"/>
              <a:t>anniversary</a:t>
            </a:r>
            <a:r>
              <a:rPr lang="de-CH" sz="1400" dirty="0" smtClean="0"/>
              <a:t>, </a:t>
            </a:r>
            <a:endParaRPr lang="de-CH" sz="1400" dirty="0"/>
          </a:p>
          <a:p>
            <a:r>
              <a:rPr lang="de-CH" sz="1400" dirty="0"/>
              <a:t>f</a:t>
            </a:r>
            <a:r>
              <a:rPr lang="de-CH" sz="1400" dirty="0" smtClean="0"/>
              <a:t>irst system </a:t>
            </a:r>
            <a:r>
              <a:rPr lang="de-CH" sz="1400" dirty="0" err="1" smtClean="0"/>
              <a:t>provider</a:t>
            </a:r>
            <a:endParaRPr lang="de-CH" sz="1400" dirty="0" smtClean="0"/>
          </a:p>
        </p:txBody>
      </p:sp>
      <p:sp>
        <p:nvSpPr>
          <p:cNvPr id="114" name="Textfeld 113"/>
          <p:cNvSpPr txBox="1"/>
          <p:nvPr/>
        </p:nvSpPr>
        <p:spPr>
          <a:xfrm>
            <a:off x="5696833" y="2242147"/>
            <a:ext cx="1107192" cy="847718"/>
          </a:xfrm>
          <a:prstGeom prst="rect">
            <a:avLst/>
          </a:prstGeom>
          <a:noFill/>
        </p:spPr>
        <p:txBody>
          <a:bodyPr wrap="square" lIns="0" tIns="36000" rIns="0" bIns="72000" rtlCol="0" anchor="ctr" anchorCtr="0">
            <a:spAutoFit/>
          </a:bodyPr>
          <a:lstStyle/>
          <a:p>
            <a:r>
              <a:rPr lang="de-CH" sz="2000" dirty="0" smtClean="0">
                <a:solidFill>
                  <a:schemeClr val="accent2"/>
                </a:solidFill>
              </a:rPr>
              <a:t>2011</a:t>
            </a:r>
            <a:endParaRPr lang="de-CH" sz="1400" dirty="0" smtClean="0">
              <a:solidFill>
                <a:schemeClr val="accent2"/>
              </a:solidFill>
            </a:endParaRPr>
          </a:p>
          <a:p>
            <a:r>
              <a:rPr lang="de-CH" sz="1400" dirty="0" err="1"/>
              <a:t>Wascosa</a:t>
            </a:r>
            <a:r>
              <a:rPr lang="de-CH" sz="1400" dirty="0"/>
              <a:t> </a:t>
            </a:r>
            <a:r>
              <a:rPr lang="de-CH" sz="1400" dirty="0" smtClean="0"/>
              <a:t/>
            </a:r>
            <a:br>
              <a:rPr lang="de-CH" sz="1400" dirty="0" smtClean="0"/>
            </a:br>
            <a:r>
              <a:rPr lang="de-CH" sz="1400" dirty="0" err="1" smtClean="0"/>
              <a:t>Safety</a:t>
            </a:r>
            <a:r>
              <a:rPr lang="de-CH" sz="1400" dirty="0" smtClean="0"/>
              <a:t> Day</a:t>
            </a:r>
            <a:endParaRPr lang="de-CH" sz="1600" dirty="0"/>
          </a:p>
        </p:txBody>
      </p:sp>
      <p:sp>
        <p:nvSpPr>
          <p:cNvPr id="115" name="Textfeld 114"/>
          <p:cNvSpPr txBox="1"/>
          <p:nvPr/>
        </p:nvSpPr>
        <p:spPr>
          <a:xfrm>
            <a:off x="6092877" y="5329320"/>
            <a:ext cx="1623780" cy="9265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de-CH" sz="2000" dirty="0" smtClean="0">
                <a:solidFill>
                  <a:schemeClr val="accent2"/>
                </a:solidFill>
              </a:rPr>
              <a:t>2012</a:t>
            </a:r>
            <a:endParaRPr lang="de-CH" sz="1400" dirty="0" smtClean="0">
              <a:solidFill>
                <a:schemeClr val="accent2"/>
              </a:solidFill>
            </a:endParaRPr>
          </a:p>
          <a:p>
            <a:r>
              <a:rPr lang="de-CH" sz="1400" dirty="0" smtClean="0"/>
              <a:t>Move </a:t>
            </a:r>
            <a:r>
              <a:rPr lang="de-CH" sz="1400" dirty="0" err="1" smtClean="0"/>
              <a:t>to</a:t>
            </a:r>
            <a:r>
              <a:rPr lang="de-CH" sz="1400" dirty="0" smtClean="0"/>
              <a:t> Lucerne / ECM </a:t>
            </a:r>
            <a:r>
              <a:rPr lang="de-CH" sz="1400" dirty="0"/>
              <a:t>445/2011</a:t>
            </a:r>
            <a:endParaRPr lang="de-CH" sz="1400" dirty="0" smtClean="0"/>
          </a:p>
        </p:txBody>
      </p:sp>
      <p:sp>
        <p:nvSpPr>
          <p:cNvPr id="116" name="Textfeld 115"/>
          <p:cNvSpPr txBox="1"/>
          <p:nvPr/>
        </p:nvSpPr>
        <p:spPr>
          <a:xfrm>
            <a:off x="5292402" y="4521378"/>
            <a:ext cx="1259818" cy="773443"/>
          </a:xfrm>
          <a:prstGeom prst="rect">
            <a:avLst/>
          </a:prstGeom>
          <a:noFill/>
        </p:spPr>
        <p:txBody>
          <a:bodyPr wrap="square" lIns="0" tIns="36000" rIns="0" bIns="72000" rtlCol="0" anchor="ctr" anchorCtr="0">
            <a:noAutofit/>
          </a:bodyPr>
          <a:lstStyle/>
          <a:p>
            <a:r>
              <a:rPr lang="de-CH" sz="2000" dirty="0" smtClean="0">
                <a:solidFill>
                  <a:schemeClr val="accent2"/>
                </a:solidFill>
              </a:rPr>
              <a:t>2010</a:t>
            </a:r>
            <a:endParaRPr lang="de-CH" sz="1400" dirty="0" smtClean="0">
              <a:solidFill>
                <a:schemeClr val="accent2"/>
              </a:solidFill>
            </a:endParaRPr>
          </a:p>
          <a:p>
            <a:r>
              <a:rPr lang="de-CH" sz="1400" dirty="0" err="1"/>
              <a:t>Wascosa</a:t>
            </a:r>
            <a:r>
              <a:rPr lang="de-CH" sz="1400" dirty="0"/>
              <a:t> </a:t>
            </a:r>
            <a:r>
              <a:rPr lang="de-CH" sz="1400" dirty="0" smtClean="0"/>
              <a:t/>
            </a:r>
            <a:br>
              <a:rPr lang="de-CH" sz="1400" dirty="0" smtClean="0"/>
            </a:br>
            <a:r>
              <a:rPr lang="de-CH" sz="1400" dirty="0" err="1" smtClean="0"/>
              <a:t>safe</a:t>
            </a:r>
            <a:r>
              <a:rPr lang="de-CH" sz="1400" dirty="0" smtClean="0"/>
              <a:t> </a:t>
            </a:r>
            <a:r>
              <a:rPr lang="de-CH" sz="1400" dirty="0"/>
              <a:t>tank </a:t>
            </a:r>
            <a:r>
              <a:rPr lang="de-CH" sz="1400" dirty="0" err="1" smtClean="0"/>
              <a:t>car</a:t>
            </a:r>
            <a:endParaRPr lang="de-CH" sz="1400" dirty="0"/>
          </a:p>
        </p:txBody>
      </p:sp>
      <p:cxnSp>
        <p:nvCxnSpPr>
          <p:cNvPr id="33" name="Gerade Verbindung mit Pfeil 32"/>
          <p:cNvCxnSpPr/>
          <p:nvPr/>
        </p:nvCxnSpPr>
        <p:spPr>
          <a:xfrm>
            <a:off x="514718" y="2259968"/>
            <a:ext cx="0" cy="1548000"/>
          </a:xfrm>
          <a:prstGeom prst="straightConnector1">
            <a:avLst/>
          </a:prstGeom>
          <a:ln w="254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3708226" y="4521378"/>
            <a:ext cx="1259818" cy="773443"/>
          </a:xfrm>
          <a:prstGeom prst="rect">
            <a:avLst/>
          </a:prstGeom>
          <a:noFill/>
        </p:spPr>
        <p:txBody>
          <a:bodyPr wrap="square" lIns="0" tIns="36000" rIns="0" bIns="72000" rtlCol="0" anchor="ctr" anchorCtr="0">
            <a:noAutofit/>
          </a:bodyPr>
          <a:lstStyle/>
          <a:p>
            <a:r>
              <a:rPr lang="de-CH" sz="2000" dirty="0" smtClean="0">
                <a:solidFill>
                  <a:schemeClr val="accent2"/>
                </a:solidFill>
              </a:rPr>
              <a:t>2003</a:t>
            </a:r>
            <a:endParaRPr lang="de-CH" sz="1400" dirty="0" smtClean="0">
              <a:solidFill>
                <a:schemeClr val="accent2"/>
              </a:solidFill>
            </a:endParaRPr>
          </a:p>
          <a:p>
            <a:r>
              <a:rPr lang="de-CH" sz="1400" dirty="0" smtClean="0"/>
              <a:t>Wascosa </a:t>
            </a:r>
            <a:br>
              <a:rPr lang="de-CH" sz="1400" dirty="0" smtClean="0"/>
            </a:br>
            <a:r>
              <a:rPr lang="de-CH" sz="1400" dirty="0" smtClean="0"/>
              <a:t>infoletter</a:t>
            </a:r>
            <a:endParaRPr lang="de-CH" sz="1400" dirty="0"/>
          </a:p>
        </p:txBody>
      </p:sp>
      <p:sp>
        <p:nvSpPr>
          <p:cNvPr id="35" name="Textfeld 34"/>
          <p:cNvSpPr txBox="1"/>
          <p:nvPr/>
        </p:nvSpPr>
        <p:spPr>
          <a:xfrm>
            <a:off x="2097923" y="4521378"/>
            <a:ext cx="1259818" cy="773443"/>
          </a:xfrm>
          <a:prstGeom prst="rect">
            <a:avLst/>
          </a:prstGeom>
          <a:noFill/>
        </p:spPr>
        <p:txBody>
          <a:bodyPr wrap="square" lIns="0" tIns="36000" rIns="0" bIns="72000" rtlCol="0" anchor="ctr" anchorCtr="0">
            <a:noAutofit/>
          </a:bodyPr>
          <a:lstStyle/>
          <a:p>
            <a:r>
              <a:rPr lang="de-CH" sz="2000" dirty="0" smtClean="0">
                <a:solidFill>
                  <a:schemeClr val="accent2"/>
                </a:solidFill>
              </a:rPr>
              <a:t>1996</a:t>
            </a:r>
            <a:endParaRPr lang="de-CH" sz="1400" dirty="0" smtClean="0">
              <a:solidFill>
                <a:schemeClr val="accent2"/>
              </a:solidFill>
            </a:endParaRPr>
          </a:p>
          <a:p>
            <a:r>
              <a:rPr lang="de-CH" sz="1400" dirty="0" smtClean="0"/>
              <a:t>Wascosa </a:t>
            </a:r>
            <a:r>
              <a:rPr lang="de-CH" sz="1400" dirty="0" err="1" smtClean="0"/>
              <a:t>goes</a:t>
            </a:r>
            <a:r>
              <a:rPr lang="de-CH" sz="1400" dirty="0" smtClean="0"/>
              <a:t> online</a:t>
            </a:r>
            <a:endParaRPr lang="de-CH" sz="1400" dirty="0"/>
          </a:p>
        </p:txBody>
      </p:sp>
      <p:sp>
        <p:nvSpPr>
          <p:cNvPr id="36" name="Textfeld 35"/>
          <p:cNvSpPr txBox="1"/>
          <p:nvPr/>
        </p:nvSpPr>
        <p:spPr>
          <a:xfrm>
            <a:off x="539874" y="4521378"/>
            <a:ext cx="1259818" cy="773443"/>
          </a:xfrm>
          <a:prstGeom prst="rect">
            <a:avLst/>
          </a:prstGeom>
          <a:noFill/>
        </p:spPr>
        <p:txBody>
          <a:bodyPr wrap="square" lIns="0" tIns="36000" rIns="0" bIns="72000" rtlCol="0" anchor="ctr" anchorCtr="0">
            <a:noAutofit/>
          </a:bodyPr>
          <a:lstStyle/>
          <a:p>
            <a:r>
              <a:rPr lang="de-CH" sz="2000" dirty="0" smtClean="0">
                <a:solidFill>
                  <a:schemeClr val="accent2"/>
                </a:solidFill>
              </a:rPr>
              <a:t>1969</a:t>
            </a:r>
            <a:endParaRPr lang="de-CH" sz="1400" dirty="0" smtClean="0">
              <a:solidFill>
                <a:schemeClr val="accent2"/>
              </a:solidFill>
            </a:endParaRPr>
          </a:p>
          <a:p>
            <a:r>
              <a:rPr lang="de-CH" sz="1400" dirty="0" smtClean="0"/>
              <a:t>The </a:t>
            </a:r>
            <a:r>
              <a:rPr lang="de-CH" sz="1400" dirty="0" err="1" smtClean="0"/>
              <a:t>fleet</a:t>
            </a:r>
            <a:r>
              <a:rPr lang="de-CH" sz="1400" dirty="0" smtClean="0"/>
              <a:t> </a:t>
            </a:r>
            <a:r>
              <a:rPr lang="de-CH" sz="1400" dirty="0" err="1" smtClean="0"/>
              <a:t>grows</a:t>
            </a:r>
            <a:endParaRPr lang="de-CH" sz="1400" dirty="0"/>
          </a:p>
        </p:txBody>
      </p:sp>
      <p:sp>
        <p:nvSpPr>
          <p:cNvPr id="37" name="Textfeld 36"/>
          <p:cNvSpPr txBox="1"/>
          <p:nvPr/>
        </p:nvSpPr>
        <p:spPr>
          <a:xfrm>
            <a:off x="4504598" y="5329320"/>
            <a:ext cx="1623780" cy="9265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de-CH" sz="2000" dirty="0" smtClean="0">
                <a:solidFill>
                  <a:schemeClr val="accent2"/>
                </a:solidFill>
              </a:rPr>
              <a:t>2008</a:t>
            </a:r>
            <a:endParaRPr lang="de-CH" sz="1400" dirty="0" smtClean="0">
              <a:solidFill>
                <a:schemeClr val="accent2"/>
              </a:solidFill>
            </a:endParaRPr>
          </a:p>
          <a:p>
            <a:r>
              <a:rPr lang="de-CH" sz="1400" dirty="0" smtClean="0"/>
              <a:t>Intermodal </a:t>
            </a:r>
            <a:r>
              <a:rPr lang="de-CH" sz="1400" dirty="0" err="1" smtClean="0"/>
              <a:t>wagons</a:t>
            </a:r>
            <a:endParaRPr lang="de-CH" sz="1400" dirty="0" smtClean="0"/>
          </a:p>
        </p:txBody>
      </p:sp>
      <p:sp>
        <p:nvSpPr>
          <p:cNvPr id="38" name="Textfeld 37"/>
          <p:cNvSpPr txBox="1"/>
          <p:nvPr/>
        </p:nvSpPr>
        <p:spPr>
          <a:xfrm>
            <a:off x="2916319" y="5329320"/>
            <a:ext cx="1623780" cy="9265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de-CH" sz="2000" dirty="0" smtClean="0">
                <a:solidFill>
                  <a:schemeClr val="accent2"/>
                </a:solidFill>
              </a:rPr>
              <a:t>2000</a:t>
            </a:r>
            <a:endParaRPr lang="de-CH" sz="1400" dirty="0" smtClean="0">
              <a:solidFill>
                <a:schemeClr val="accent2"/>
              </a:solidFill>
            </a:endParaRPr>
          </a:p>
          <a:p>
            <a:r>
              <a:rPr lang="de-CH" sz="1400" dirty="0" smtClean="0"/>
              <a:t>ICT </a:t>
            </a:r>
            <a:r>
              <a:rPr lang="de-CH" sz="1400" dirty="0" err="1" smtClean="0"/>
              <a:t>platform</a:t>
            </a:r>
            <a:endParaRPr lang="de-CH" sz="1400" dirty="0" smtClean="0"/>
          </a:p>
        </p:txBody>
      </p:sp>
      <p:sp>
        <p:nvSpPr>
          <p:cNvPr id="39" name="Textfeld 38"/>
          <p:cNvSpPr txBox="1"/>
          <p:nvPr/>
        </p:nvSpPr>
        <p:spPr>
          <a:xfrm>
            <a:off x="1328040" y="5329320"/>
            <a:ext cx="1623780" cy="9265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de-CH" sz="2000" dirty="0" smtClean="0">
                <a:solidFill>
                  <a:schemeClr val="accent2"/>
                </a:solidFill>
              </a:rPr>
              <a:t>1993</a:t>
            </a:r>
            <a:endParaRPr lang="de-CH" sz="1400" dirty="0" smtClean="0">
              <a:solidFill>
                <a:schemeClr val="accent2"/>
              </a:solidFill>
            </a:endParaRPr>
          </a:p>
          <a:p>
            <a:r>
              <a:rPr lang="de-CH" sz="1400" dirty="0" smtClean="0"/>
              <a:t>The </a:t>
            </a:r>
            <a:r>
              <a:rPr lang="de-CH" sz="1400" dirty="0" err="1" smtClean="0"/>
              <a:t>new</a:t>
            </a:r>
            <a:r>
              <a:rPr lang="de-CH" sz="1400" dirty="0" smtClean="0"/>
              <a:t> </a:t>
            </a:r>
            <a:r>
              <a:rPr lang="de-CH" sz="1400" dirty="0" err="1" smtClean="0"/>
              <a:t>generation</a:t>
            </a:r>
            <a:endParaRPr lang="de-CH" sz="1400" dirty="0" smtClean="0"/>
          </a:p>
        </p:txBody>
      </p:sp>
      <p:sp>
        <p:nvSpPr>
          <p:cNvPr id="41" name="Textfeld 40"/>
          <p:cNvSpPr txBox="1"/>
          <p:nvPr/>
        </p:nvSpPr>
        <p:spPr>
          <a:xfrm>
            <a:off x="383015" y="1340768"/>
            <a:ext cx="1425557" cy="9265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de-CH" sz="2000" dirty="0" smtClean="0">
                <a:solidFill>
                  <a:schemeClr val="accent2"/>
                </a:solidFill>
              </a:rPr>
              <a:t>1964</a:t>
            </a:r>
          </a:p>
          <a:p>
            <a:r>
              <a:rPr lang="de-CH" sz="1400" dirty="0" err="1" smtClean="0"/>
              <a:t>Foundation</a:t>
            </a:r>
            <a:r>
              <a:rPr lang="de-CH" sz="1400" dirty="0" smtClean="0"/>
              <a:t/>
            </a:r>
            <a:br>
              <a:rPr lang="de-CH" sz="1400" dirty="0" smtClean="0"/>
            </a:br>
            <a:endParaRPr lang="de-CH" sz="1400" dirty="0"/>
          </a:p>
        </p:txBody>
      </p:sp>
      <p:sp>
        <p:nvSpPr>
          <p:cNvPr id="42" name="Textfeld 41"/>
          <p:cNvSpPr txBox="1"/>
          <p:nvPr/>
        </p:nvSpPr>
        <p:spPr>
          <a:xfrm>
            <a:off x="1727684" y="1340768"/>
            <a:ext cx="1425557" cy="9265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de-CH" sz="2000" dirty="0" smtClean="0">
                <a:solidFill>
                  <a:schemeClr val="accent2"/>
                </a:solidFill>
              </a:rPr>
              <a:t>1995</a:t>
            </a:r>
          </a:p>
          <a:p>
            <a:r>
              <a:rPr lang="de-CH" sz="1400" dirty="0" smtClean="0"/>
              <a:t>ISO 9001</a:t>
            </a:r>
            <a:endParaRPr lang="de-CH" sz="1400" dirty="0"/>
          </a:p>
        </p:txBody>
      </p:sp>
      <p:sp>
        <p:nvSpPr>
          <p:cNvPr id="43" name="Textfeld 42"/>
          <p:cNvSpPr txBox="1"/>
          <p:nvPr/>
        </p:nvSpPr>
        <p:spPr>
          <a:xfrm>
            <a:off x="3311860" y="1340768"/>
            <a:ext cx="1425557" cy="9265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de-CH" sz="2000" dirty="0" smtClean="0">
                <a:solidFill>
                  <a:schemeClr val="accent2"/>
                </a:solidFill>
              </a:rPr>
              <a:t>2002</a:t>
            </a:r>
          </a:p>
          <a:p>
            <a:r>
              <a:rPr lang="de-CH" sz="1400" dirty="0" err="1" smtClean="0"/>
              <a:t>Wascosa</a:t>
            </a:r>
            <a:r>
              <a:rPr lang="de-CH" sz="1400" dirty="0" smtClean="0"/>
              <a:t> </a:t>
            </a:r>
            <a:br>
              <a:rPr lang="de-CH" sz="1400" dirty="0" smtClean="0"/>
            </a:br>
            <a:r>
              <a:rPr lang="de-CH" sz="1400" dirty="0" err="1" smtClean="0"/>
              <a:t>euro</a:t>
            </a:r>
            <a:r>
              <a:rPr lang="de-CH" sz="1400" dirty="0" smtClean="0"/>
              <a:t> tank </a:t>
            </a:r>
            <a:r>
              <a:rPr lang="de-CH" sz="1400" dirty="0" err="1" smtClean="0"/>
              <a:t>car</a:t>
            </a:r>
            <a:endParaRPr lang="de-CH" sz="1400" dirty="0"/>
          </a:p>
        </p:txBody>
      </p:sp>
      <p:sp>
        <p:nvSpPr>
          <p:cNvPr id="44" name="Textfeld 43"/>
          <p:cNvSpPr txBox="1"/>
          <p:nvPr/>
        </p:nvSpPr>
        <p:spPr>
          <a:xfrm>
            <a:off x="4714881" y="1304764"/>
            <a:ext cx="1836669" cy="9265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de-CH" sz="2000" dirty="0" smtClean="0">
                <a:solidFill>
                  <a:schemeClr val="accent2"/>
                </a:solidFill>
              </a:rPr>
              <a:t>2009</a:t>
            </a:r>
          </a:p>
          <a:p>
            <a:r>
              <a:rPr lang="de-CH" sz="1200" dirty="0" smtClean="0"/>
              <a:t>Wascosa flex freight system / Innovation Award</a:t>
            </a:r>
            <a:endParaRPr lang="de-CH" sz="1400" dirty="0"/>
          </a:p>
        </p:txBody>
      </p:sp>
      <p:sp>
        <p:nvSpPr>
          <p:cNvPr id="45" name="Textfeld 44"/>
          <p:cNvSpPr txBox="1"/>
          <p:nvPr/>
        </p:nvSpPr>
        <p:spPr>
          <a:xfrm>
            <a:off x="6660232" y="1340768"/>
            <a:ext cx="1425557" cy="9265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de-CH" sz="2000" dirty="0" smtClean="0">
                <a:solidFill>
                  <a:schemeClr val="accent2"/>
                </a:solidFill>
              </a:rPr>
              <a:t>2013</a:t>
            </a:r>
          </a:p>
          <a:p>
            <a:r>
              <a:rPr lang="de-CH" sz="1400" dirty="0" smtClean="0"/>
              <a:t>Recommended </a:t>
            </a:r>
            <a:r>
              <a:rPr lang="de-CH" sz="1400" dirty="0" err="1" smtClean="0"/>
              <a:t>by</a:t>
            </a:r>
            <a:r>
              <a:rPr lang="de-CH" sz="1400" dirty="0" smtClean="0"/>
              <a:t> CEFIC</a:t>
            </a:r>
            <a:endParaRPr lang="de-CH" sz="1400" dirty="0"/>
          </a:p>
        </p:txBody>
      </p:sp>
      <p:sp>
        <p:nvSpPr>
          <p:cNvPr id="46" name="Textfeld 45"/>
          <p:cNvSpPr txBox="1"/>
          <p:nvPr/>
        </p:nvSpPr>
        <p:spPr>
          <a:xfrm>
            <a:off x="4109754" y="2242147"/>
            <a:ext cx="1107192" cy="847718"/>
          </a:xfrm>
          <a:prstGeom prst="rect">
            <a:avLst/>
          </a:prstGeom>
          <a:noFill/>
        </p:spPr>
        <p:txBody>
          <a:bodyPr wrap="square" lIns="0" tIns="36000" rIns="0" bIns="72000" rtlCol="0" anchor="ctr" anchorCtr="0">
            <a:spAutoFit/>
          </a:bodyPr>
          <a:lstStyle/>
          <a:p>
            <a:r>
              <a:rPr lang="de-CH" sz="2000" dirty="0" smtClean="0">
                <a:solidFill>
                  <a:schemeClr val="accent2"/>
                </a:solidFill>
              </a:rPr>
              <a:t>2007</a:t>
            </a:r>
            <a:endParaRPr lang="de-CH" sz="1400" dirty="0" smtClean="0">
              <a:solidFill>
                <a:schemeClr val="accent2"/>
              </a:solidFill>
            </a:endParaRPr>
          </a:p>
          <a:p>
            <a:r>
              <a:rPr lang="de-CH" sz="1400" dirty="0" err="1" smtClean="0"/>
              <a:t>Foundation</a:t>
            </a:r>
            <a:r>
              <a:rPr lang="de-CH" sz="1400" dirty="0" smtClean="0"/>
              <a:t/>
            </a:r>
            <a:br>
              <a:rPr lang="de-CH" sz="1400" dirty="0" smtClean="0"/>
            </a:br>
            <a:r>
              <a:rPr lang="de-CH" sz="1400" dirty="0" smtClean="0"/>
              <a:t>CRSC</a:t>
            </a:r>
            <a:endParaRPr lang="de-CH" sz="1600" dirty="0"/>
          </a:p>
        </p:txBody>
      </p:sp>
      <p:sp>
        <p:nvSpPr>
          <p:cNvPr id="47" name="Textfeld 46"/>
          <p:cNvSpPr txBox="1"/>
          <p:nvPr/>
        </p:nvSpPr>
        <p:spPr>
          <a:xfrm>
            <a:off x="2522675" y="2303703"/>
            <a:ext cx="1107192" cy="847718"/>
          </a:xfrm>
          <a:prstGeom prst="rect">
            <a:avLst/>
          </a:prstGeom>
          <a:noFill/>
        </p:spPr>
        <p:txBody>
          <a:bodyPr wrap="square" lIns="0" tIns="36000" rIns="0" bIns="72000" rtlCol="0" anchor="ctr" anchorCtr="0">
            <a:spAutoFit/>
          </a:bodyPr>
          <a:lstStyle/>
          <a:p>
            <a:r>
              <a:rPr lang="de-CH" sz="2000" dirty="0" smtClean="0">
                <a:solidFill>
                  <a:schemeClr val="accent2"/>
                </a:solidFill>
              </a:rPr>
              <a:t>1998</a:t>
            </a:r>
            <a:endParaRPr lang="de-CH" sz="1400" dirty="0" smtClean="0">
              <a:solidFill>
                <a:schemeClr val="accent2"/>
              </a:solidFill>
            </a:endParaRPr>
          </a:p>
          <a:p>
            <a:r>
              <a:rPr lang="de-CH" sz="1400" dirty="0" err="1" smtClean="0"/>
              <a:t>Derailment</a:t>
            </a:r>
            <a:r>
              <a:rPr lang="de-CH" sz="1400" dirty="0" smtClean="0"/>
              <a:t> </a:t>
            </a:r>
            <a:r>
              <a:rPr lang="de-CH" sz="1400" dirty="0" err="1" smtClean="0"/>
              <a:t>Detectors</a:t>
            </a:r>
            <a:endParaRPr lang="de-CH" sz="1400" dirty="0"/>
          </a:p>
        </p:txBody>
      </p:sp>
      <p:sp>
        <p:nvSpPr>
          <p:cNvPr id="48" name="Textfeld 47"/>
          <p:cNvSpPr txBox="1"/>
          <p:nvPr/>
        </p:nvSpPr>
        <p:spPr>
          <a:xfrm>
            <a:off x="935596" y="2349868"/>
            <a:ext cx="1107192" cy="632275"/>
          </a:xfrm>
          <a:prstGeom prst="rect">
            <a:avLst/>
          </a:prstGeom>
          <a:noFill/>
        </p:spPr>
        <p:txBody>
          <a:bodyPr wrap="square" lIns="0" tIns="36000" rIns="0" bIns="72000" rtlCol="0" anchor="ctr" anchorCtr="0">
            <a:spAutoFit/>
          </a:bodyPr>
          <a:lstStyle/>
          <a:p>
            <a:r>
              <a:rPr lang="de-CH" sz="2000" dirty="0" smtClean="0">
                <a:solidFill>
                  <a:schemeClr val="accent2"/>
                </a:solidFill>
              </a:rPr>
              <a:t>1973</a:t>
            </a:r>
            <a:endParaRPr lang="de-CH" sz="1400" dirty="0" smtClean="0">
              <a:solidFill>
                <a:schemeClr val="accent2"/>
              </a:solidFill>
            </a:endParaRPr>
          </a:p>
          <a:p>
            <a:r>
              <a:rPr lang="de-CH" sz="1400" dirty="0" smtClean="0"/>
              <a:t>Expansion</a:t>
            </a:r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417568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Our</a:t>
            </a:r>
            <a:r>
              <a:rPr lang="de-CH" dirty="0" smtClean="0"/>
              <a:t> </a:t>
            </a:r>
            <a:r>
              <a:rPr lang="de-CH" dirty="0" err="1" smtClean="0"/>
              <a:t>customers</a:t>
            </a:r>
            <a:endParaRPr lang="de-CH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7" y="1344158"/>
            <a:ext cx="8496945" cy="4889764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0EF05EB-61D8-45EB-BD43-4712A2A9A7ED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800" dirty="0"/>
              <a:t>This information is intended for the recipient’s use only and should not be cited, reproduced or distributed to any third party without the prior consent of the authors.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1936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Organisation</a:t>
            </a:r>
            <a:endParaRPr lang="de-CH" dirty="0"/>
          </a:p>
        </p:txBody>
      </p:sp>
      <p:sp>
        <p:nvSpPr>
          <p:cNvPr id="5" name="Freihandform 4"/>
          <p:cNvSpPr/>
          <p:nvPr/>
        </p:nvSpPr>
        <p:spPr>
          <a:xfrm>
            <a:off x="4068984" y="3435206"/>
            <a:ext cx="3313650" cy="25304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27525"/>
                </a:lnTo>
                <a:lnTo>
                  <a:pt x="3313650" y="127525"/>
                </a:lnTo>
                <a:lnTo>
                  <a:pt x="3313650" y="253042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ihandform 5"/>
          <p:cNvSpPr/>
          <p:nvPr/>
        </p:nvSpPr>
        <p:spPr>
          <a:xfrm>
            <a:off x="4068984" y="3435206"/>
            <a:ext cx="1104550" cy="25304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27525"/>
                </a:lnTo>
                <a:lnTo>
                  <a:pt x="1104550" y="127525"/>
                </a:lnTo>
                <a:lnTo>
                  <a:pt x="1104550" y="253042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ihandform 7"/>
          <p:cNvSpPr/>
          <p:nvPr/>
        </p:nvSpPr>
        <p:spPr>
          <a:xfrm>
            <a:off x="2866614" y="3435206"/>
            <a:ext cx="1202369" cy="25304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202369" y="0"/>
                </a:moveTo>
                <a:lnTo>
                  <a:pt x="1202369" y="127525"/>
                </a:lnTo>
                <a:lnTo>
                  <a:pt x="0" y="127525"/>
                </a:lnTo>
                <a:lnTo>
                  <a:pt x="0" y="253042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ihandform 10"/>
          <p:cNvSpPr/>
          <p:nvPr/>
        </p:nvSpPr>
        <p:spPr>
          <a:xfrm>
            <a:off x="755333" y="3435206"/>
            <a:ext cx="3313650" cy="25304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313650" y="0"/>
                </a:moveTo>
                <a:lnTo>
                  <a:pt x="3313650" y="127525"/>
                </a:lnTo>
                <a:lnTo>
                  <a:pt x="0" y="127525"/>
                </a:lnTo>
                <a:lnTo>
                  <a:pt x="0" y="253042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ihandform 11"/>
          <p:cNvSpPr/>
          <p:nvPr/>
        </p:nvSpPr>
        <p:spPr>
          <a:xfrm>
            <a:off x="4023264" y="2240868"/>
            <a:ext cx="91440" cy="32400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53042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Ellipse 12"/>
          <p:cNvSpPr/>
          <p:nvPr/>
        </p:nvSpPr>
        <p:spPr>
          <a:xfrm>
            <a:off x="3617310" y="1385481"/>
            <a:ext cx="900000" cy="900000"/>
          </a:xfrm>
          <a:prstGeom prst="ellipse">
            <a:avLst/>
          </a:prstGeom>
          <a:blipFill dpi="0" rotWithShape="1">
            <a:blip r:embed="rId3" cstate="print">
              <a:lum bright="7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8000" contrast="-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Freihandform 13"/>
          <p:cNvSpPr/>
          <p:nvPr/>
        </p:nvSpPr>
        <p:spPr>
          <a:xfrm>
            <a:off x="4571051" y="1448780"/>
            <a:ext cx="4527915" cy="803309"/>
          </a:xfrm>
          <a:custGeom>
            <a:avLst/>
            <a:gdLst>
              <a:gd name="connsiteX0" fmla="*/ 0 w 1204963"/>
              <a:gd name="connsiteY0" fmla="*/ 0 h 803309"/>
              <a:gd name="connsiteX1" fmla="*/ 1204963 w 1204963"/>
              <a:gd name="connsiteY1" fmla="*/ 0 h 803309"/>
              <a:gd name="connsiteX2" fmla="*/ 1204963 w 1204963"/>
              <a:gd name="connsiteY2" fmla="*/ 803309 h 803309"/>
              <a:gd name="connsiteX3" fmla="*/ 0 w 1204963"/>
              <a:gd name="connsiteY3" fmla="*/ 803309 h 803309"/>
              <a:gd name="connsiteX4" fmla="*/ 0 w 1204963"/>
              <a:gd name="connsiteY4" fmla="*/ 0 h 8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963" h="803309">
                <a:moveTo>
                  <a:pt x="0" y="0"/>
                </a:moveTo>
                <a:lnTo>
                  <a:pt x="1204963" y="0"/>
                </a:lnTo>
                <a:lnTo>
                  <a:pt x="1204963" y="803309"/>
                </a:lnTo>
                <a:lnTo>
                  <a:pt x="0" y="8033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l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kern="1200" dirty="0" smtClean="0"/>
              <a:t>Philipp Müller</a:t>
            </a:r>
            <a:br>
              <a:rPr lang="de-CH" kern="1200" dirty="0" smtClean="0"/>
            </a:br>
            <a:r>
              <a:rPr lang="de-CH" kern="1200" dirty="0" err="1" smtClean="0"/>
              <a:t>President</a:t>
            </a:r>
            <a:r>
              <a:rPr lang="de-CH" kern="1200" dirty="0" smtClean="0"/>
              <a:t> </a:t>
            </a:r>
            <a:r>
              <a:rPr lang="de-CH" kern="1200" dirty="0" err="1" smtClean="0"/>
              <a:t>of</a:t>
            </a:r>
            <a:r>
              <a:rPr lang="de-CH" kern="1200" dirty="0" smtClean="0"/>
              <a:t> </a:t>
            </a:r>
            <a:r>
              <a:rPr lang="de-CH" kern="1200" dirty="0" err="1" smtClean="0"/>
              <a:t>the</a:t>
            </a:r>
            <a:r>
              <a:rPr lang="de-CH" kern="1200" dirty="0" smtClean="0"/>
              <a:t> Board </a:t>
            </a:r>
            <a:r>
              <a:rPr lang="de-CH" kern="1200" dirty="0" err="1" smtClean="0"/>
              <a:t>of</a:t>
            </a:r>
            <a:r>
              <a:rPr lang="de-CH" kern="1200" dirty="0" smtClean="0"/>
              <a:t> </a:t>
            </a:r>
            <a:r>
              <a:rPr lang="de-CH" kern="1200" dirty="0" err="1" smtClean="0"/>
              <a:t>Directors</a:t>
            </a:r>
            <a:endParaRPr lang="de-CH" kern="1200" dirty="0"/>
          </a:p>
        </p:txBody>
      </p:sp>
      <p:sp>
        <p:nvSpPr>
          <p:cNvPr id="15" name="Ellipse 14"/>
          <p:cNvSpPr/>
          <p:nvPr/>
        </p:nvSpPr>
        <p:spPr>
          <a:xfrm>
            <a:off x="3617310" y="2492896"/>
            <a:ext cx="900000" cy="90000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Freihandform 15"/>
          <p:cNvSpPr/>
          <p:nvPr/>
        </p:nvSpPr>
        <p:spPr>
          <a:xfrm>
            <a:off x="4571050" y="2528900"/>
            <a:ext cx="2115809" cy="803309"/>
          </a:xfrm>
          <a:custGeom>
            <a:avLst/>
            <a:gdLst>
              <a:gd name="connsiteX0" fmla="*/ 0 w 1204963"/>
              <a:gd name="connsiteY0" fmla="*/ 0 h 803309"/>
              <a:gd name="connsiteX1" fmla="*/ 1204963 w 1204963"/>
              <a:gd name="connsiteY1" fmla="*/ 0 h 803309"/>
              <a:gd name="connsiteX2" fmla="*/ 1204963 w 1204963"/>
              <a:gd name="connsiteY2" fmla="*/ 803309 h 803309"/>
              <a:gd name="connsiteX3" fmla="*/ 0 w 1204963"/>
              <a:gd name="connsiteY3" fmla="*/ 803309 h 803309"/>
              <a:gd name="connsiteX4" fmla="*/ 0 w 1204963"/>
              <a:gd name="connsiteY4" fmla="*/ 0 h 8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963" h="803309">
                <a:moveTo>
                  <a:pt x="0" y="0"/>
                </a:moveTo>
                <a:lnTo>
                  <a:pt x="1204963" y="0"/>
                </a:lnTo>
                <a:lnTo>
                  <a:pt x="1204963" y="803309"/>
                </a:lnTo>
                <a:lnTo>
                  <a:pt x="0" y="8033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l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kern="1200" dirty="0" smtClean="0"/>
              <a:t>Peter Balzer</a:t>
            </a:r>
            <a:br>
              <a:rPr lang="de-CH" kern="1200" dirty="0" smtClean="0"/>
            </a:br>
            <a:r>
              <a:rPr lang="de-CH" kern="1200" dirty="0" smtClean="0"/>
              <a:t>CEO</a:t>
            </a:r>
            <a:endParaRPr lang="de-CH" kern="1200" dirty="0"/>
          </a:p>
        </p:txBody>
      </p:sp>
      <p:sp>
        <p:nvSpPr>
          <p:cNvPr id="17" name="Ellipse 16"/>
          <p:cNvSpPr/>
          <p:nvPr/>
        </p:nvSpPr>
        <p:spPr>
          <a:xfrm>
            <a:off x="314919" y="3662120"/>
            <a:ext cx="900000" cy="900000"/>
          </a:xfrm>
          <a:prstGeom prst="ellipse">
            <a:avLst/>
          </a:prstGeom>
          <a:blipFill dpi="0" rotWithShape="1">
            <a:blip r:embed="rId6" cstate="print">
              <a:lum bright="2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Freihandform 17"/>
          <p:cNvSpPr/>
          <p:nvPr/>
        </p:nvSpPr>
        <p:spPr>
          <a:xfrm>
            <a:off x="278815" y="4635976"/>
            <a:ext cx="2015995" cy="952447"/>
          </a:xfrm>
          <a:custGeom>
            <a:avLst/>
            <a:gdLst>
              <a:gd name="connsiteX0" fmla="*/ 0 w 1204963"/>
              <a:gd name="connsiteY0" fmla="*/ 0 h 803309"/>
              <a:gd name="connsiteX1" fmla="*/ 1204963 w 1204963"/>
              <a:gd name="connsiteY1" fmla="*/ 0 h 803309"/>
              <a:gd name="connsiteX2" fmla="*/ 1204963 w 1204963"/>
              <a:gd name="connsiteY2" fmla="*/ 803309 h 803309"/>
              <a:gd name="connsiteX3" fmla="*/ 0 w 1204963"/>
              <a:gd name="connsiteY3" fmla="*/ 803309 h 803309"/>
              <a:gd name="connsiteX4" fmla="*/ 0 w 1204963"/>
              <a:gd name="connsiteY4" fmla="*/ 0 h 8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963" h="803309">
                <a:moveTo>
                  <a:pt x="0" y="0"/>
                </a:moveTo>
                <a:lnTo>
                  <a:pt x="1204963" y="0"/>
                </a:lnTo>
                <a:lnTo>
                  <a:pt x="1204963" y="803309"/>
                </a:lnTo>
                <a:lnTo>
                  <a:pt x="0" y="8033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t" anchorCtr="0">
            <a:noAutofit/>
          </a:bodyPr>
          <a:lstStyle/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600" kern="1200" dirty="0" smtClean="0"/>
              <a:t>Detlef Schlickelmann </a:t>
            </a:r>
            <a:r>
              <a:rPr lang="de-CH" sz="1600" dirty="0" err="1"/>
              <a:t>Chief</a:t>
            </a:r>
            <a:r>
              <a:rPr lang="de-CH" sz="1600" dirty="0"/>
              <a:t> Operations Officer</a:t>
            </a:r>
            <a:endParaRPr lang="de-CH" sz="1600" kern="1200" dirty="0"/>
          </a:p>
        </p:txBody>
      </p:sp>
      <p:sp>
        <p:nvSpPr>
          <p:cNvPr id="19" name="Ellipse 18"/>
          <p:cNvSpPr/>
          <p:nvPr/>
        </p:nvSpPr>
        <p:spPr>
          <a:xfrm>
            <a:off x="2421414" y="3662120"/>
            <a:ext cx="900000" cy="900000"/>
          </a:xfrm>
          <a:prstGeom prst="ellipse">
            <a:avLst/>
          </a:prstGeom>
          <a:blipFill dpi="0" rotWithShape="1">
            <a:blip r:embed="rId8" cstate="print">
              <a:lum bright="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Freihandform 19"/>
          <p:cNvSpPr/>
          <p:nvPr/>
        </p:nvSpPr>
        <p:spPr>
          <a:xfrm>
            <a:off x="2398819" y="4635976"/>
            <a:ext cx="2016000" cy="1096866"/>
          </a:xfrm>
          <a:custGeom>
            <a:avLst/>
            <a:gdLst>
              <a:gd name="connsiteX0" fmla="*/ 0 w 1204963"/>
              <a:gd name="connsiteY0" fmla="*/ 0 h 803309"/>
              <a:gd name="connsiteX1" fmla="*/ 1204963 w 1204963"/>
              <a:gd name="connsiteY1" fmla="*/ 0 h 803309"/>
              <a:gd name="connsiteX2" fmla="*/ 1204963 w 1204963"/>
              <a:gd name="connsiteY2" fmla="*/ 803309 h 803309"/>
              <a:gd name="connsiteX3" fmla="*/ 0 w 1204963"/>
              <a:gd name="connsiteY3" fmla="*/ 803309 h 803309"/>
              <a:gd name="connsiteX4" fmla="*/ 0 w 1204963"/>
              <a:gd name="connsiteY4" fmla="*/ 0 h 8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963" h="803309">
                <a:moveTo>
                  <a:pt x="0" y="0"/>
                </a:moveTo>
                <a:lnTo>
                  <a:pt x="1204963" y="0"/>
                </a:lnTo>
                <a:lnTo>
                  <a:pt x="1204963" y="803309"/>
                </a:lnTo>
                <a:lnTo>
                  <a:pt x="0" y="8033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t" anchorCtr="0">
            <a:noAutofit/>
          </a:bodyPr>
          <a:lstStyle/>
          <a:p>
            <a:pPr lvl="0" algn="l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600" kern="1200" dirty="0" smtClean="0"/>
              <a:t>Thomas Lippuner</a:t>
            </a:r>
            <a:br>
              <a:rPr lang="de-CH" sz="1600" kern="1200" dirty="0" smtClean="0"/>
            </a:br>
            <a:r>
              <a:rPr lang="de-CH" sz="1600" kern="1200" dirty="0" err="1" smtClean="0"/>
              <a:t>Chief</a:t>
            </a:r>
            <a:r>
              <a:rPr lang="de-CH" sz="1600" kern="1200" dirty="0" smtClean="0"/>
              <a:t> Sales Officer</a:t>
            </a:r>
            <a:endParaRPr lang="de-CH" sz="1600" kern="1200" dirty="0"/>
          </a:p>
        </p:txBody>
      </p:sp>
      <p:sp>
        <p:nvSpPr>
          <p:cNvPr id="21" name="Ellipse 20"/>
          <p:cNvSpPr/>
          <p:nvPr/>
        </p:nvSpPr>
        <p:spPr>
          <a:xfrm>
            <a:off x="4728333" y="3662120"/>
            <a:ext cx="900000" cy="900000"/>
          </a:xfrm>
          <a:prstGeom prst="ellips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Freihandform 21"/>
          <p:cNvSpPr/>
          <p:nvPr/>
        </p:nvSpPr>
        <p:spPr>
          <a:xfrm>
            <a:off x="4670982" y="4635975"/>
            <a:ext cx="2016125" cy="1241297"/>
          </a:xfrm>
          <a:custGeom>
            <a:avLst/>
            <a:gdLst>
              <a:gd name="connsiteX0" fmla="*/ 0 w 1204963"/>
              <a:gd name="connsiteY0" fmla="*/ 0 h 803309"/>
              <a:gd name="connsiteX1" fmla="*/ 1204963 w 1204963"/>
              <a:gd name="connsiteY1" fmla="*/ 0 h 803309"/>
              <a:gd name="connsiteX2" fmla="*/ 1204963 w 1204963"/>
              <a:gd name="connsiteY2" fmla="*/ 803309 h 803309"/>
              <a:gd name="connsiteX3" fmla="*/ 0 w 1204963"/>
              <a:gd name="connsiteY3" fmla="*/ 803309 h 803309"/>
              <a:gd name="connsiteX4" fmla="*/ 0 w 1204963"/>
              <a:gd name="connsiteY4" fmla="*/ 0 h 8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963" h="803309">
                <a:moveTo>
                  <a:pt x="0" y="0"/>
                </a:moveTo>
                <a:lnTo>
                  <a:pt x="1204963" y="0"/>
                </a:lnTo>
                <a:lnTo>
                  <a:pt x="1204963" y="803309"/>
                </a:lnTo>
                <a:lnTo>
                  <a:pt x="0" y="8033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t" anchorCtr="0">
            <a:noAutofit/>
          </a:bodyPr>
          <a:lstStyle/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600" kern="1200" dirty="0" smtClean="0"/>
              <a:t>Fabian Stadler</a:t>
            </a:r>
            <a:br>
              <a:rPr lang="de-CH" sz="1600" kern="1200" dirty="0" smtClean="0"/>
            </a:br>
            <a:r>
              <a:rPr lang="de-CH" sz="1600" dirty="0" err="1"/>
              <a:t>Chief</a:t>
            </a:r>
            <a:r>
              <a:rPr lang="de-CH" sz="1600" dirty="0"/>
              <a:t> Financial Officer</a:t>
            </a:r>
            <a:endParaRPr lang="de-CH" sz="1600" kern="1200" dirty="0"/>
          </a:p>
        </p:txBody>
      </p:sp>
      <p:sp>
        <p:nvSpPr>
          <p:cNvPr id="23" name="Ellipse 22"/>
          <p:cNvSpPr/>
          <p:nvPr/>
        </p:nvSpPr>
        <p:spPr>
          <a:xfrm>
            <a:off x="6928725" y="3662120"/>
            <a:ext cx="900000" cy="900000"/>
          </a:xfrm>
          <a:prstGeom prst="ellipse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Freihandform 23"/>
          <p:cNvSpPr/>
          <p:nvPr/>
        </p:nvSpPr>
        <p:spPr>
          <a:xfrm>
            <a:off x="6903329" y="4635976"/>
            <a:ext cx="2016125" cy="1096866"/>
          </a:xfrm>
          <a:custGeom>
            <a:avLst/>
            <a:gdLst>
              <a:gd name="connsiteX0" fmla="*/ 0 w 1204963"/>
              <a:gd name="connsiteY0" fmla="*/ 0 h 803309"/>
              <a:gd name="connsiteX1" fmla="*/ 1204963 w 1204963"/>
              <a:gd name="connsiteY1" fmla="*/ 0 h 803309"/>
              <a:gd name="connsiteX2" fmla="*/ 1204963 w 1204963"/>
              <a:gd name="connsiteY2" fmla="*/ 803309 h 803309"/>
              <a:gd name="connsiteX3" fmla="*/ 0 w 1204963"/>
              <a:gd name="connsiteY3" fmla="*/ 803309 h 803309"/>
              <a:gd name="connsiteX4" fmla="*/ 0 w 1204963"/>
              <a:gd name="connsiteY4" fmla="*/ 0 h 8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963" h="803309">
                <a:moveTo>
                  <a:pt x="0" y="0"/>
                </a:moveTo>
                <a:lnTo>
                  <a:pt x="1204963" y="0"/>
                </a:lnTo>
                <a:lnTo>
                  <a:pt x="1204963" y="803309"/>
                </a:lnTo>
                <a:lnTo>
                  <a:pt x="0" y="8033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t" anchorCtr="0">
            <a:noAutofit/>
          </a:bodyPr>
          <a:lstStyle/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600" kern="1200" dirty="0" smtClean="0"/>
              <a:t>Irmhild Saabel</a:t>
            </a:r>
            <a:br>
              <a:rPr lang="de-CH" sz="1600" kern="1200" dirty="0" smtClean="0"/>
            </a:br>
            <a:r>
              <a:rPr lang="de-CH" sz="1600" dirty="0" err="1" smtClean="0"/>
              <a:t>Chief</a:t>
            </a:r>
            <a:r>
              <a:rPr lang="de-CH" sz="1600" dirty="0" smtClean="0"/>
              <a:t> </a:t>
            </a:r>
            <a:r>
              <a:rPr lang="de-CH" sz="1600" dirty="0"/>
              <a:t>Business Development Officer</a:t>
            </a:r>
            <a:endParaRPr lang="de-CH" sz="1600" kern="12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0EF05EB-61D8-45EB-BD43-4712A2A9A7ED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800" dirty="0"/>
              <a:t>This information is intended for the recipient’s use only and should not be cited, reproduced or distributed to any third party without the prior consent of the authors.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215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Our</a:t>
            </a:r>
            <a:r>
              <a:rPr lang="de-CH" dirty="0" smtClean="0"/>
              <a:t> </a:t>
            </a:r>
            <a:r>
              <a:rPr lang="de-CH" dirty="0" err="1"/>
              <a:t>c</a:t>
            </a:r>
            <a:r>
              <a:rPr lang="de-CH" dirty="0" err="1" smtClean="0"/>
              <a:t>oncept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CH" dirty="0" smtClean="0"/>
              <a:t>Seite </a:t>
            </a:r>
            <a:fld id="{C0EF05EB-61D8-45EB-BD43-4712A2A9A7ED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800" dirty="0"/>
              <a:t>This information is intended for the recipient’s use only and should not be cited, reproduced or distributed to any third party without the prior consent of the authors.</a:t>
            </a:r>
          </a:p>
          <a:p>
            <a:endParaRPr lang="de-CH" dirty="0"/>
          </a:p>
        </p:txBody>
      </p:sp>
      <p:graphicFrame>
        <p:nvGraphicFramePr>
          <p:cNvPr id="13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899499"/>
              </p:ext>
            </p:extLst>
          </p:nvPr>
        </p:nvGraphicFramePr>
        <p:xfrm>
          <a:off x="323850" y="1376363"/>
          <a:ext cx="8496300" cy="4860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710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Our</a:t>
            </a:r>
            <a:r>
              <a:rPr lang="de-CH" dirty="0" smtClean="0"/>
              <a:t> </a:t>
            </a:r>
            <a:r>
              <a:rPr lang="de-CH" dirty="0" err="1" smtClean="0"/>
              <a:t>business</a:t>
            </a:r>
            <a:r>
              <a:rPr lang="de-CH" dirty="0" smtClean="0"/>
              <a:t> </a:t>
            </a:r>
            <a:r>
              <a:rPr lang="de-CH" dirty="0" err="1"/>
              <a:t>a</a:t>
            </a:r>
            <a:r>
              <a:rPr lang="de-CH" dirty="0" err="1" smtClean="0"/>
              <a:t>reas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0EF05EB-61D8-45EB-BD43-4712A2A9A7ED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This information is intended for the recipient’s use only and should not be cited, reproduced or distributed to any third party without the prior consent of the authors.</a:t>
            </a:r>
          </a:p>
          <a:p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de-CH" dirty="0" smtClean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de-CH" dirty="0" err="1" smtClean="0"/>
              <a:t>Renting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cars</a:t>
            </a:r>
            <a:endParaRPr lang="de-CH" dirty="0" smtClean="0"/>
          </a:p>
          <a:p>
            <a:pPr marL="457200" indent="-457200">
              <a:buFont typeface="+mj-lt"/>
              <a:buAutoNum type="arabicPeriod"/>
            </a:pPr>
            <a:r>
              <a:rPr lang="de-CH" dirty="0" smtClean="0"/>
              <a:t>New </a:t>
            </a:r>
            <a:r>
              <a:rPr lang="de-CH" dirty="0" err="1"/>
              <a:t>b</a:t>
            </a:r>
            <a:r>
              <a:rPr lang="de-CH" dirty="0" err="1" smtClean="0"/>
              <a:t>uild</a:t>
            </a:r>
            <a:r>
              <a:rPr lang="de-CH" dirty="0" smtClean="0"/>
              <a:t> </a:t>
            </a:r>
            <a:r>
              <a:rPr lang="de-CH" dirty="0" err="1" smtClean="0"/>
              <a:t>projects</a:t>
            </a:r>
            <a:endParaRPr lang="de-CH" dirty="0" smtClean="0"/>
          </a:p>
          <a:p>
            <a:pPr marL="457200" indent="-457200">
              <a:buFont typeface="+mj-lt"/>
              <a:buAutoNum type="arabicPeriod"/>
            </a:pPr>
            <a:r>
              <a:rPr lang="de-CH" dirty="0" smtClean="0"/>
              <a:t>ECM </a:t>
            </a:r>
            <a:r>
              <a:rPr lang="de-CH" dirty="0" err="1" smtClean="0"/>
              <a:t>fleet</a:t>
            </a:r>
            <a:r>
              <a:rPr lang="de-CH" dirty="0" smtClean="0"/>
              <a:t> </a:t>
            </a:r>
            <a:r>
              <a:rPr lang="de-CH" dirty="0" err="1" smtClean="0"/>
              <a:t>management</a:t>
            </a:r>
            <a:endParaRPr lang="de-CH" dirty="0" smtClean="0"/>
          </a:p>
          <a:p>
            <a:pPr marL="457200" indent="-457200">
              <a:buFont typeface="+mj-lt"/>
              <a:buAutoNum type="arabicPeriod"/>
            </a:pPr>
            <a:r>
              <a:rPr lang="de-CH" dirty="0" smtClean="0"/>
              <a:t>System Provider </a:t>
            </a:r>
            <a:r>
              <a:rPr lang="de-CH" dirty="0" err="1" smtClean="0"/>
              <a:t>for</a:t>
            </a:r>
            <a:r>
              <a:rPr lang="de-CH" dirty="0" smtClean="0"/>
              <a:t> freight </a:t>
            </a:r>
            <a:r>
              <a:rPr lang="de-CH" dirty="0" err="1" smtClean="0"/>
              <a:t>wagon</a:t>
            </a:r>
            <a:r>
              <a:rPr lang="de-CH" dirty="0" smtClean="0"/>
              <a:t> </a:t>
            </a:r>
            <a:r>
              <a:rPr lang="de-CH" dirty="0" err="1" smtClean="0"/>
              <a:t>systems</a:t>
            </a:r>
            <a:endParaRPr lang="de-CH" dirty="0"/>
          </a:p>
        </p:txBody>
      </p:sp>
      <p:pic>
        <p:nvPicPr>
          <p:cNvPr id="10" name="Bildplatzhalter 9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53" b="31353"/>
          <a:stretch>
            <a:fillRect/>
          </a:stretch>
        </p:blipFill>
        <p:spPr>
          <a:xfrm>
            <a:off x="323850" y="3860800"/>
            <a:ext cx="8496300" cy="2376488"/>
          </a:xfrm>
        </p:spPr>
      </p:pic>
    </p:spTree>
    <p:extLst>
      <p:ext uri="{BB962C8B-B14F-4D97-AF65-F5344CB8AC3E}">
        <p14:creationId xmlns:p14="http://schemas.microsoft.com/office/powerpoint/2010/main" val="17429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ascosa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98300"/>
      </a:accent1>
      <a:accent2>
        <a:srgbClr val="00338D"/>
      </a:accent2>
      <a:accent3>
        <a:srgbClr val="AA9C8F"/>
      </a:accent3>
      <a:accent4>
        <a:srgbClr val="DDD7D2"/>
      </a:accent4>
      <a:accent5>
        <a:srgbClr val="EAE6E3"/>
      </a:accent5>
      <a:accent6>
        <a:srgbClr val="FFFFFF"/>
      </a:accent6>
      <a:hlink>
        <a:srgbClr val="00338D"/>
      </a:hlink>
      <a:folHlink>
        <a:srgbClr val="5B9BD5"/>
      </a:folHlink>
    </a:clrScheme>
    <a:fontScheme name="Wascos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1961</Words>
  <Application>Microsoft Office PowerPoint</Application>
  <PresentationFormat>Diavetítés a képernyőre (4:3 oldalarány)</PresentationFormat>
  <Paragraphs>284</Paragraphs>
  <Slides>18</Slides>
  <Notes>18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Office Theme</vt:lpstr>
      <vt:lpstr>Wascosa – Freight Wagon Systems</vt:lpstr>
      <vt:lpstr>A 2nd generation family company</vt:lpstr>
      <vt:lpstr>Europe-wide locations</vt:lpstr>
      <vt:lpstr>Dynamic growth</vt:lpstr>
      <vt:lpstr>Development and progress</vt:lpstr>
      <vt:lpstr>Our customers</vt:lpstr>
      <vt:lpstr>Organisation</vt:lpstr>
      <vt:lpstr>Our concept</vt:lpstr>
      <vt:lpstr>Our business areas</vt:lpstr>
      <vt:lpstr>Our car fleet</vt:lpstr>
      <vt:lpstr>Our number 1 position</vt:lpstr>
      <vt:lpstr>Our success: Innovation</vt:lpstr>
      <vt:lpstr>Wascosa safe tank car®: the new standard</vt:lpstr>
      <vt:lpstr>Leading in noise reduction</vt:lpstr>
      <vt:lpstr>Our uniqueness</vt:lpstr>
      <vt:lpstr>Our long term commitment to Hungary</vt:lpstr>
      <vt:lpstr>Árpád Szűcs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Benedikt Gratzl</dc:creator>
  <cp:lastModifiedBy>Daniel Nagy</cp:lastModifiedBy>
  <cp:revision>229</cp:revision>
  <cp:lastPrinted>2016-08-17T07:17:10Z</cp:lastPrinted>
  <dcterms:created xsi:type="dcterms:W3CDTF">2016-06-28T09:17:01Z</dcterms:created>
  <dcterms:modified xsi:type="dcterms:W3CDTF">2016-11-17T14:02:51Z</dcterms:modified>
</cp:coreProperties>
</file>