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0" r:id="rId5"/>
    <p:sldId id="259" r:id="rId6"/>
    <p:sldId id="258" r:id="rId7"/>
    <p:sldId id="257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6BE62-27A8-4A0D-8358-58AAD8AF4AE4}" type="datetimeFigureOut">
              <a:rPr lang="de-DE" smtClean="0"/>
              <a:t>29.11.2017</a:t>
            </a:fld>
            <a:endParaRPr lang="de-DE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22903-D3F7-4B8C-AD61-3AD8951BC2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3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1BC95-2A07-4A08-A5D2-0B4BDF159A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E63E-7809-4C4B-9A5E-510E4AD2854A}" type="datetimeFigureOut">
              <a:rPr lang="de-DE" smtClean="0"/>
              <a:t>29.11.2017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1F0C-6C6F-4A77-8019-E8E2055362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17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E63E-7809-4C4B-9A5E-510E4AD2854A}" type="datetimeFigureOut">
              <a:rPr lang="de-DE" smtClean="0"/>
              <a:t>29.11.2017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1F0C-6C6F-4A77-8019-E8E2055362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41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E63E-7809-4C4B-9A5E-510E4AD2854A}" type="datetimeFigureOut">
              <a:rPr lang="de-DE" smtClean="0"/>
              <a:t>29.11.2017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1F0C-6C6F-4A77-8019-E8E2055362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134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48785" y="211726"/>
            <a:ext cx="6927622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Bullet points - Click to add a title </a:t>
            </a:r>
            <a:r>
              <a:rPr lang="en-GB" noProof="0" dirty="0" err="1"/>
              <a:t>xxxxxxx</a:t>
            </a:r>
            <a:r>
              <a:rPr lang="en-GB" noProof="0" dirty="0"/>
              <a:t> </a:t>
            </a:r>
            <a:r>
              <a:rPr lang="en-GB" noProof="0" dirty="0" err="1"/>
              <a:t>xxxx</a:t>
            </a:r>
            <a:endParaRPr lang="en-GB" noProof="0" dirty="0"/>
          </a:p>
        </p:txBody>
      </p:sp>
      <p:sp>
        <p:nvSpPr>
          <p:cNvPr id="6" name="Espace réservé du contenu 14"/>
          <p:cNvSpPr>
            <a:spLocks noGrp="1"/>
          </p:cNvSpPr>
          <p:nvPr>
            <p:ph sz="quarter" idx="15" hasCustomPrompt="1"/>
          </p:nvPr>
        </p:nvSpPr>
        <p:spPr>
          <a:xfrm>
            <a:off x="248786" y="2201181"/>
            <a:ext cx="8269286" cy="355917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0000"/>
              </a:buClr>
              <a:buFont typeface="Wingdings" charset="2"/>
              <a:buChar char="§"/>
              <a:defRPr sz="3000" baseline="0">
                <a:solidFill>
                  <a:schemeClr val="tx1"/>
                </a:solidFill>
              </a:defRPr>
            </a:lvl1pPr>
            <a:lvl2pPr>
              <a:buClr>
                <a:srgbClr val="FF0000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 sz="1600">
                <a:solidFill>
                  <a:srgbClr val="3C5C87"/>
                </a:solidFill>
              </a:defRPr>
            </a:lvl3pPr>
            <a:lvl4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4pPr>
            <a:lvl5pPr>
              <a:buClr>
                <a:schemeClr val="accent4"/>
              </a:buClr>
              <a:buFont typeface="Wingdings" charset="2"/>
              <a:buChar char="§"/>
              <a:defRPr sz="1200">
                <a:solidFill>
                  <a:srgbClr val="3C5C87"/>
                </a:solidFill>
              </a:defRPr>
            </a:lvl5pPr>
          </a:lstStyle>
          <a:p>
            <a:pPr lvl="0"/>
            <a:r>
              <a:rPr lang="en-GB" noProof="0" dirty="0"/>
              <a:t>Level 1 bullet point</a:t>
            </a:r>
          </a:p>
          <a:p>
            <a:pPr lvl="1"/>
            <a:r>
              <a:rPr lang="en-GB" noProof="0" dirty="0"/>
              <a:t>Level 2 bullet point</a:t>
            </a:r>
          </a:p>
        </p:txBody>
      </p:sp>
    </p:spTree>
    <p:extLst>
      <p:ext uri="{BB962C8B-B14F-4D97-AF65-F5344CB8AC3E}">
        <p14:creationId xmlns:p14="http://schemas.microsoft.com/office/powerpoint/2010/main" val="123253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E63E-7809-4C4B-9A5E-510E4AD2854A}" type="datetimeFigureOut">
              <a:rPr lang="de-DE" smtClean="0"/>
              <a:t>29.11.2017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1F0C-6C6F-4A77-8019-E8E2055362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34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E63E-7809-4C4B-9A5E-510E4AD2854A}" type="datetimeFigureOut">
              <a:rPr lang="de-DE" smtClean="0"/>
              <a:t>29.11.2017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1F0C-6C6F-4A77-8019-E8E2055362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86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E63E-7809-4C4B-9A5E-510E4AD2854A}" type="datetimeFigureOut">
              <a:rPr lang="de-DE" smtClean="0"/>
              <a:t>29.11.2017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1F0C-6C6F-4A77-8019-E8E2055362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42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E63E-7809-4C4B-9A5E-510E4AD2854A}" type="datetimeFigureOut">
              <a:rPr lang="de-DE" smtClean="0"/>
              <a:t>29.11.2017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1F0C-6C6F-4A77-8019-E8E2055362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5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E63E-7809-4C4B-9A5E-510E4AD2854A}" type="datetimeFigureOut">
              <a:rPr lang="de-DE" smtClean="0"/>
              <a:t>29.11.2017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1F0C-6C6F-4A77-8019-E8E2055362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45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E63E-7809-4C4B-9A5E-510E4AD2854A}" type="datetimeFigureOut">
              <a:rPr lang="de-DE" smtClean="0"/>
              <a:t>29.11.2017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1F0C-6C6F-4A77-8019-E8E2055362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02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E63E-7809-4C4B-9A5E-510E4AD2854A}" type="datetimeFigureOut">
              <a:rPr lang="de-DE" smtClean="0"/>
              <a:t>29.11.2017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1F0C-6C6F-4A77-8019-E8E2055362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63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E63E-7809-4C4B-9A5E-510E4AD2854A}" type="datetimeFigureOut">
              <a:rPr lang="de-DE" smtClean="0"/>
              <a:t>29.11.2017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1F0C-6C6F-4A77-8019-E8E2055362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99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E63E-7809-4C4B-9A5E-510E4AD2854A}" type="datetimeFigureOut">
              <a:rPr lang="de-DE" smtClean="0"/>
              <a:t>29.11.2017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F1F0C-6C6F-4A77-8019-E8E2055362C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46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rbrail.eu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UIP-aktualitások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dirty="0" smtClean="0"/>
              <a:t>- Zaj TSI alkalmazása</a:t>
            </a:r>
            <a:br>
              <a:rPr lang="hu-HU" sz="3100" dirty="0" smtClean="0"/>
            </a:br>
            <a:r>
              <a:rPr lang="hu-HU" sz="3100" dirty="0" smtClean="0"/>
              <a:t>-  EU IV. vasúti csomag</a:t>
            </a:r>
            <a:endParaRPr lang="de-DE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MVMSZ Konferencia</a:t>
            </a:r>
          </a:p>
          <a:p>
            <a:r>
              <a:rPr lang="hu-HU" sz="2800" dirty="0" smtClean="0"/>
              <a:t>2017. november 30.</a:t>
            </a:r>
          </a:p>
          <a:p>
            <a:r>
              <a:rPr lang="hu-HU" sz="2800" dirty="0" smtClean="0"/>
              <a:t>előadó: Szabó Csaba főtitkár MVMSZ</a:t>
            </a:r>
            <a:endParaRPr lang="de-DE" sz="2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6538"/>
            <a:ext cx="14859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39975" y="333375"/>
            <a:ext cx="64801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solidFill>
                  <a:srgbClr val="00CCFF"/>
                </a:solidFill>
              </a:rPr>
              <a:t>MAGYAR VASÚTI MAGÁNKOCSI SZÖVETSÉG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solidFill>
                  <a:srgbClr val="00CCFF"/>
                </a:solidFill>
              </a:rPr>
              <a:t>HUNGARIAN PRIVATE WAGON KEEPERS’ ASSOCIATION</a:t>
            </a:r>
          </a:p>
        </p:txBody>
      </p:sp>
    </p:spTree>
    <p:extLst>
      <p:ext uri="{BB962C8B-B14F-4D97-AF65-F5344CB8AC3E}">
        <p14:creationId xmlns:p14="http://schemas.microsoft.com/office/powerpoint/2010/main" val="33276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5" y="1926124"/>
            <a:ext cx="6045224" cy="3335868"/>
          </a:xfrm>
          <a:ln w="127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Option 0 - </a:t>
            </a:r>
            <a:r>
              <a:rPr lang="hu-HU" sz="1400" b="1" dirty="0" smtClean="0"/>
              <a:t>alapforgatókönyv</a:t>
            </a:r>
            <a:r>
              <a:rPr lang="en-GB" sz="1400" b="1" dirty="0" smtClean="0"/>
              <a:t>: </a:t>
            </a:r>
            <a:r>
              <a:rPr lang="en-GB" sz="1400" dirty="0"/>
              <a:t>NOI TSI </a:t>
            </a:r>
            <a:r>
              <a:rPr lang="hu-HU" sz="1400" dirty="0" smtClean="0"/>
              <a:t>csak az újépítésű járművekre vonatkozik, figyelemmel a svájci korlátozásokra, ill. a németországi </a:t>
            </a:r>
            <a:r>
              <a:rPr lang="hu-HU" sz="1400" dirty="0" err="1" smtClean="0"/>
              <a:t>stubvencionált</a:t>
            </a:r>
            <a:r>
              <a:rPr lang="hu-HU" sz="1400" dirty="0" smtClean="0"/>
              <a:t> állományfejlesztésre</a:t>
            </a:r>
            <a:r>
              <a:rPr lang="en-GB" sz="1400" dirty="0" smtClean="0"/>
              <a:t>. </a:t>
            </a:r>
            <a:endParaRPr lang="en-GB" sz="1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Options 1a / 1b / </a:t>
            </a:r>
            <a:r>
              <a:rPr lang="en-GB" sz="1400" b="1" dirty="0" smtClean="0">
                <a:solidFill>
                  <a:srgbClr val="FF0000"/>
                </a:solidFill>
              </a:rPr>
              <a:t>1c</a:t>
            </a:r>
            <a:r>
              <a:rPr lang="en-GB" sz="1400" b="1" dirty="0" smtClean="0"/>
              <a:t>: </a:t>
            </a:r>
            <a:r>
              <a:rPr lang="en-GB" sz="1400" dirty="0" smtClean="0"/>
              <a:t>NOI TSI </a:t>
            </a:r>
            <a:r>
              <a:rPr lang="hu-HU" sz="1400" dirty="0" smtClean="0"/>
              <a:t>kiterjed a meglévő járművekre és alkalmazandó</a:t>
            </a:r>
            <a:r>
              <a:rPr lang="en-GB" sz="1400" dirty="0" smtClean="0"/>
              <a:t> 2022 </a:t>
            </a:r>
            <a:r>
              <a:rPr lang="en-GB" sz="1400" dirty="0" smtClean="0"/>
              <a:t>/ </a:t>
            </a:r>
            <a:r>
              <a:rPr lang="en-GB" sz="1400" dirty="0" smtClean="0"/>
              <a:t>2026 </a:t>
            </a:r>
            <a:r>
              <a:rPr lang="en-GB" sz="1400" dirty="0" smtClean="0"/>
              <a:t>/ </a:t>
            </a:r>
            <a:r>
              <a:rPr lang="en-GB" sz="1400" b="1" dirty="0" smtClean="0">
                <a:solidFill>
                  <a:srgbClr val="FF0000"/>
                </a:solidFill>
              </a:rPr>
              <a:t>2030</a:t>
            </a:r>
            <a:r>
              <a:rPr lang="hu-HU" sz="1400" b="1" dirty="0" err="1" smtClean="0">
                <a:solidFill>
                  <a:srgbClr val="FF0000"/>
                </a:solidFill>
              </a:rPr>
              <a:t>-tól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Option 2a / 2b / 2c: </a:t>
            </a:r>
            <a:r>
              <a:rPr lang="hu-HU" sz="1400" dirty="0" smtClean="0"/>
              <a:t>NOI TSI kiterjed a meglévő járművekre és alkalmazandó</a:t>
            </a:r>
            <a:r>
              <a:rPr lang="en-GB" sz="1400" dirty="0" smtClean="0"/>
              <a:t> </a:t>
            </a:r>
            <a:r>
              <a:rPr lang="en-GB" sz="1400" dirty="0" smtClean="0"/>
              <a:t>1.1.2022 </a:t>
            </a:r>
            <a:r>
              <a:rPr lang="hu-HU" sz="1400" dirty="0" smtClean="0"/>
              <a:t>ahol a kocsik nemzetközi forgalomban nem </a:t>
            </a:r>
            <a:r>
              <a:rPr lang="hu-HU" sz="1400" dirty="0" err="1" smtClean="0"/>
              <a:t>közl</a:t>
            </a:r>
            <a:r>
              <a:rPr lang="hu-HU" sz="1400" dirty="0" smtClean="0"/>
              <a:t>. felmentve </a:t>
            </a:r>
            <a:r>
              <a:rPr lang="en-GB" sz="1400" dirty="0" smtClean="0"/>
              <a:t>2026 </a:t>
            </a:r>
            <a:r>
              <a:rPr lang="en-GB" sz="1400" dirty="0" smtClean="0"/>
              <a:t>/ </a:t>
            </a:r>
            <a:r>
              <a:rPr lang="en-GB" sz="1400" dirty="0" smtClean="0"/>
              <a:t>2028 </a:t>
            </a:r>
            <a:r>
              <a:rPr lang="en-GB" sz="1400" dirty="0" smtClean="0"/>
              <a:t>/ </a:t>
            </a:r>
            <a:r>
              <a:rPr lang="en-GB" sz="1400" dirty="0" smtClean="0"/>
              <a:t>2030</a:t>
            </a:r>
            <a:r>
              <a:rPr lang="hu-HU" sz="1400" dirty="0" err="1" smtClean="0"/>
              <a:t>-ig</a:t>
            </a:r>
            <a:endParaRPr lang="de-DE" sz="1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Option 3a: </a:t>
            </a:r>
            <a:r>
              <a:rPr lang="hu-HU" sz="1400" dirty="0" smtClean="0"/>
              <a:t>NOI TSI alkalmazandó a </a:t>
            </a:r>
            <a:r>
              <a:rPr lang="en-GB" sz="1400" dirty="0" smtClean="0"/>
              <a:t>“</a:t>
            </a:r>
            <a:r>
              <a:rPr lang="hu-HU" sz="1400" dirty="0" smtClean="0"/>
              <a:t>csendes</a:t>
            </a:r>
            <a:r>
              <a:rPr lang="en-GB" sz="1400" dirty="0" smtClean="0"/>
              <a:t>” </a:t>
            </a:r>
            <a:r>
              <a:rPr lang="hu-HU" sz="1400" dirty="0" smtClean="0"/>
              <a:t>hálózatokon</a:t>
            </a:r>
            <a:r>
              <a:rPr lang="en-GB" sz="1400" dirty="0" smtClean="0"/>
              <a:t> </a:t>
            </a:r>
            <a:r>
              <a:rPr lang="en-GB" sz="1400" dirty="0" smtClean="0"/>
              <a:t>(= AT,DE,NL,CH) </a:t>
            </a:r>
            <a:r>
              <a:rPr lang="en-GB" sz="1400" dirty="0" smtClean="0"/>
              <a:t>2022</a:t>
            </a:r>
            <a:r>
              <a:rPr lang="hu-HU" sz="1400" dirty="0" err="1" smtClean="0"/>
              <a:t>-től</a:t>
            </a:r>
            <a:endParaRPr lang="de-DE" sz="1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>
                <a:solidFill>
                  <a:srgbClr val="FF0000"/>
                </a:solidFill>
              </a:rPr>
              <a:t>Option 3b: </a:t>
            </a:r>
            <a:r>
              <a:rPr lang="en-GB" sz="1400" b="1" dirty="0" smtClean="0">
                <a:solidFill>
                  <a:srgbClr val="FF0000"/>
                </a:solidFill>
              </a:rPr>
              <a:t>NOI TSI </a:t>
            </a:r>
            <a:r>
              <a:rPr lang="en-GB" sz="1400" b="1" dirty="0" err="1" smtClean="0">
                <a:solidFill>
                  <a:srgbClr val="FF0000"/>
                </a:solidFill>
              </a:rPr>
              <a:t>alkalmazandó</a:t>
            </a:r>
            <a:r>
              <a:rPr lang="en-GB" sz="1400" b="1" dirty="0" smtClean="0">
                <a:solidFill>
                  <a:srgbClr val="FF0000"/>
                </a:solidFill>
              </a:rPr>
              <a:t> a “</a:t>
            </a:r>
            <a:r>
              <a:rPr lang="en-GB" sz="1400" b="1" dirty="0" err="1" smtClean="0">
                <a:solidFill>
                  <a:srgbClr val="FF0000"/>
                </a:solidFill>
              </a:rPr>
              <a:t>csendes</a:t>
            </a:r>
            <a:r>
              <a:rPr lang="en-GB" sz="1400" b="1" dirty="0" smtClean="0">
                <a:solidFill>
                  <a:srgbClr val="FF0000"/>
                </a:solidFill>
              </a:rPr>
              <a:t>” </a:t>
            </a:r>
            <a:r>
              <a:rPr lang="en-GB" sz="1400" b="1" dirty="0" err="1" smtClean="0">
                <a:solidFill>
                  <a:srgbClr val="FF0000"/>
                </a:solidFill>
              </a:rPr>
              <a:t>hálózatokon</a:t>
            </a:r>
            <a:r>
              <a:rPr lang="en-GB" sz="1400" b="1" dirty="0" smtClean="0">
                <a:solidFill>
                  <a:srgbClr val="FF0000"/>
                </a:solidFill>
              </a:rPr>
              <a:t>  </a:t>
            </a:r>
            <a:r>
              <a:rPr lang="en-GB" sz="1400" b="1" dirty="0" smtClean="0">
                <a:solidFill>
                  <a:srgbClr val="FF0000"/>
                </a:solidFill>
              </a:rPr>
              <a:t>(= AT,DE,NL,CH) </a:t>
            </a:r>
            <a:r>
              <a:rPr lang="en-GB" sz="1400" b="1" dirty="0" smtClean="0">
                <a:solidFill>
                  <a:srgbClr val="FF0000"/>
                </a:solidFill>
              </a:rPr>
              <a:t>2022</a:t>
            </a:r>
            <a:r>
              <a:rPr lang="hu-HU" sz="1400" b="1" dirty="0" err="1" smtClean="0">
                <a:solidFill>
                  <a:srgbClr val="FF0000"/>
                </a:solidFill>
              </a:rPr>
              <a:t>-től</a:t>
            </a:r>
            <a:r>
              <a:rPr lang="hu-HU" sz="1400" b="1" dirty="0" smtClean="0">
                <a:solidFill>
                  <a:srgbClr val="FF0000"/>
                </a:solidFill>
              </a:rPr>
              <a:t>, a többi hálózaton</a:t>
            </a:r>
            <a:r>
              <a:rPr lang="en-GB" sz="1400" b="1" dirty="0" smtClean="0">
                <a:solidFill>
                  <a:srgbClr val="FF0000"/>
                </a:solidFill>
              </a:rPr>
              <a:t> 2030</a:t>
            </a:r>
            <a:r>
              <a:rPr lang="hu-HU" sz="1400" b="1" dirty="0" err="1" smtClean="0">
                <a:solidFill>
                  <a:srgbClr val="FF0000"/>
                </a:solidFill>
              </a:rPr>
              <a:t>-tól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Option 4a: </a:t>
            </a:r>
            <a:r>
              <a:rPr lang="en-GB" sz="1400" dirty="0" smtClean="0"/>
              <a:t>NOI TSI </a:t>
            </a:r>
            <a:r>
              <a:rPr lang="en-GB" sz="1400" dirty="0" err="1" smtClean="0"/>
              <a:t>alkalmazandó</a:t>
            </a:r>
            <a:r>
              <a:rPr lang="en-GB" sz="1400" dirty="0" smtClean="0"/>
              <a:t> a “</a:t>
            </a:r>
            <a:r>
              <a:rPr lang="hu-HU" sz="1400" dirty="0" smtClean="0"/>
              <a:t>csendes szakaszokon</a:t>
            </a:r>
            <a:r>
              <a:rPr lang="en-GB" sz="1400" dirty="0" smtClean="0"/>
              <a:t>” </a:t>
            </a:r>
            <a:r>
              <a:rPr lang="hu-HU" sz="1400" dirty="0" smtClean="0"/>
              <a:t>közlekedő járművekre </a:t>
            </a:r>
            <a:r>
              <a:rPr lang="en-GB" sz="1400" dirty="0" smtClean="0"/>
              <a:t>2022</a:t>
            </a:r>
            <a:r>
              <a:rPr lang="hu-HU" sz="1400" dirty="0" err="1" smtClean="0"/>
              <a:t>-től</a:t>
            </a:r>
            <a:r>
              <a:rPr lang="en-GB" sz="1400" dirty="0" smtClean="0"/>
              <a:t> </a:t>
            </a:r>
            <a:r>
              <a:rPr lang="hu-HU" sz="1400" dirty="0" smtClean="0"/>
              <a:t>általános érvénnyel </a:t>
            </a:r>
            <a:r>
              <a:rPr lang="en-GB" sz="1400" dirty="0" smtClean="0"/>
              <a:t>2030</a:t>
            </a:r>
            <a:r>
              <a:rPr lang="hu-HU" sz="1400" dirty="0" err="1" smtClean="0"/>
              <a:t>-tól</a:t>
            </a:r>
            <a:r>
              <a:rPr lang="en-GB" sz="1400" dirty="0" smtClean="0"/>
              <a:t> </a:t>
            </a:r>
            <a:r>
              <a:rPr lang="en-GB" sz="1600" b="1" u="sng" dirty="0" smtClean="0"/>
              <a:t>=&gt; </a:t>
            </a:r>
            <a:r>
              <a:rPr lang="hu-HU" sz="1600" b="1" u="sng" dirty="0" smtClean="0"/>
              <a:t>nem értékelve</a:t>
            </a:r>
            <a:r>
              <a:rPr lang="en-GB" sz="1600" b="1" u="sng" dirty="0" smtClean="0"/>
              <a:t>! </a:t>
            </a:r>
            <a:endParaRPr lang="en-GB" sz="1600" b="1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5616" y="116632"/>
            <a:ext cx="7571184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2400" b="1" dirty="0" smtClean="0"/>
              <a:t>Zajvédelem, Zaj TSI</a:t>
            </a:r>
            <a:r>
              <a:rPr lang="en-GB" sz="2400" b="1" dirty="0" smtClean="0"/>
              <a:t> </a:t>
            </a:r>
            <a:r>
              <a:rPr lang="hu-HU" sz="2400" b="1" dirty="0" smtClean="0"/>
              <a:t>alkalmazása a meglévő járművekre</a:t>
            </a:r>
            <a:endParaRPr lang="en-GB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7064" y="4799002"/>
            <a:ext cx="2695952" cy="17983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/>
              <a:t>4</a:t>
            </a:r>
            <a:r>
              <a:rPr lang="hu-HU" sz="1400" b="1" dirty="0" smtClean="0"/>
              <a:t>. vált</a:t>
            </a:r>
            <a:r>
              <a:rPr lang="en-GB" sz="1400" b="1" dirty="0" smtClean="0"/>
              <a:t>: </a:t>
            </a:r>
            <a:r>
              <a:rPr lang="en-US" sz="1400" dirty="0"/>
              <a:t>A </a:t>
            </a:r>
            <a:r>
              <a:rPr lang="en-US" sz="1400" dirty="0" smtClean="0"/>
              <a:t>‘</a:t>
            </a:r>
            <a:r>
              <a:rPr lang="hu-HU" sz="1400" dirty="0" smtClean="0"/>
              <a:t>csendes szakasz</a:t>
            </a:r>
            <a:r>
              <a:rPr lang="en-US" sz="1400" dirty="0" smtClean="0"/>
              <a:t>’ </a:t>
            </a:r>
            <a:r>
              <a:rPr lang="hu-HU" sz="1400" dirty="0" smtClean="0"/>
              <a:t>(‚</a:t>
            </a:r>
            <a:r>
              <a:rPr lang="hu-HU" sz="1400" dirty="0" err="1" smtClean="0"/>
              <a:t>quieter</a:t>
            </a:r>
            <a:r>
              <a:rPr lang="hu-HU" sz="1400" dirty="0" smtClean="0"/>
              <a:t> </a:t>
            </a:r>
            <a:r>
              <a:rPr lang="hu-HU" sz="1400" dirty="0" err="1" smtClean="0"/>
              <a:t>route</a:t>
            </a:r>
            <a:r>
              <a:rPr lang="hu-HU" sz="1400" dirty="0" smtClean="0"/>
              <a:t>’ QR) a </a:t>
            </a:r>
            <a:r>
              <a:rPr lang="hu-HU" sz="1400" u="sng" dirty="0" smtClean="0"/>
              <a:t>hálózat olyan része</a:t>
            </a:r>
            <a:r>
              <a:rPr lang="hu-HU" sz="1400" dirty="0" smtClean="0"/>
              <a:t>, ahol csak NOI TSI </a:t>
            </a:r>
            <a:r>
              <a:rPr lang="hu-HU" sz="1400" dirty="0" err="1" smtClean="0"/>
              <a:t>megf</a:t>
            </a:r>
            <a:r>
              <a:rPr lang="hu-HU" sz="1400" dirty="0" smtClean="0"/>
              <a:t>. kocsik közlekedhetnek</a:t>
            </a:r>
            <a:r>
              <a:rPr lang="en-US" sz="1400" dirty="0" smtClean="0"/>
              <a:t>; </a:t>
            </a:r>
            <a:r>
              <a:rPr lang="hu-HU" sz="1400" dirty="0" smtClean="0"/>
              <a:t>alacsony népsűrűség/zajvédő létesítmények figyelembe veendők</a:t>
            </a:r>
            <a:r>
              <a:rPr lang="en-US" sz="1400" dirty="0" smtClean="0"/>
              <a:t>. </a:t>
            </a:r>
            <a:r>
              <a:rPr lang="hu-HU" sz="1400" dirty="0" smtClean="0"/>
              <a:t>Egylépcsős bevezetés a tagállam által. </a:t>
            </a:r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7092280" y="1052736"/>
            <a:ext cx="1940686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+mn-lt"/>
              </a:rPr>
              <a:t>Részleteiben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064" y="1052736"/>
            <a:ext cx="697521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ERA </a:t>
            </a:r>
            <a:r>
              <a:rPr lang="hu-HU" b="1" dirty="0" smtClean="0">
                <a:latin typeface="+mn-lt"/>
              </a:rPr>
              <a:t>MCS </a:t>
            </a:r>
            <a:r>
              <a:rPr lang="en-GB" b="1" dirty="0" smtClean="0">
                <a:latin typeface="+mn-lt"/>
              </a:rPr>
              <a:t>“</a:t>
            </a:r>
            <a:r>
              <a:rPr lang="hu-HU" b="1" dirty="0" smtClean="0">
                <a:latin typeface="+mn-lt"/>
              </a:rPr>
              <a:t>Zaj TSI alkalmazása a meglévő járművekre</a:t>
            </a:r>
            <a:r>
              <a:rPr lang="en-GB" b="1" dirty="0" smtClean="0">
                <a:latin typeface="+mn-lt"/>
              </a:rPr>
              <a:t>”</a:t>
            </a:r>
            <a:endParaRPr lang="en-GB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556792"/>
            <a:ext cx="244827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+mn-lt"/>
              </a:rPr>
              <a:t>alkalmazási forgatókönyvek</a:t>
            </a:r>
            <a:endParaRPr lang="en-GB" sz="16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990685"/>
            <a:ext cx="2705512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b="1" dirty="0" smtClean="0">
                <a:latin typeface="+mn-lt"/>
              </a:rPr>
              <a:t>1</a:t>
            </a:r>
            <a:r>
              <a:rPr lang="hu-HU" sz="1400" b="1" dirty="0" smtClean="0">
                <a:latin typeface="+mn-lt"/>
              </a:rPr>
              <a:t>. változat</a:t>
            </a:r>
            <a:r>
              <a:rPr lang="en-GB" sz="1400" b="1" dirty="0" smtClean="0">
                <a:latin typeface="+mn-lt"/>
              </a:rPr>
              <a:t>: </a:t>
            </a:r>
            <a:r>
              <a:rPr lang="hu-HU" sz="1400" dirty="0" smtClean="0">
                <a:latin typeface="+mn-lt"/>
              </a:rPr>
              <a:t>először nemzetközi, majd </a:t>
            </a:r>
            <a:r>
              <a:rPr lang="hu-HU" sz="1400" dirty="0" err="1" smtClean="0">
                <a:latin typeface="+mn-lt"/>
              </a:rPr>
              <a:t>belforg</a:t>
            </a:r>
            <a:r>
              <a:rPr lang="hu-HU" sz="1400" dirty="0" smtClean="0">
                <a:latin typeface="+mn-lt"/>
              </a:rPr>
              <a:t>. kocsik</a:t>
            </a:r>
            <a:r>
              <a:rPr lang="en-GB" sz="1400" dirty="0" smtClean="0">
                <a:latin typeface="+mn-lt"/>
              </a:rPr>
              <a:t> (</a:t>
            </a:r>
            <a:r>
              <a:rPr lang="hu-HU" sz="1400" b="1" u="sng" dirty="0" smtClean="0">
                <a:latin typeface="+mn-lt"/>
              </a:rPr>
              <a:t>bejegyző </a:t>
            </a:r>
            <a:r>
              <a:rPr lang="hu-HU" sz="1400" b="1" u="sng" dirty="0" err="1" smtClean="0">
                <a:latin typeface="+mn-lt"/>
              </a:rPr>
              <a:t>orsz</a:t>
            </a:r>
            <a:r>
              <a:rPr lang="hu-HU" sz="1400" b="1" u="sng" dirty="0" smtClean="0">
                <a:latin typeface="+mn-lt"/>
              </a:rPr>
              <a:t>. szerint</a:t>
            </a:r>
            <a:r>
              <a:rPr lang="en-GB" sz="1400" dirty="0" smtClean="0">
                <a:latin typeface="+mn-lt"/>
              </a:rPr>
              <a:t>)</a:t>
            </a:r>
            <a:endParaRPr lang="en-GB" sz="1400" dirty="0">
              <a:latin typeface="+mn-lt"/>
            </a:endParaRPr>
          </a:p>
          <a:p>
            <a:pPr marL="0" indent="0">
              <a:buNone/>
            </a:pPr>
            <a:r>
              <a:rPr lang="en-GB" sz="1400" dirty="0" smtClean="0">
                <a:latin typeface="+mn-lt"/>
              </a:rPr>
              <a:t>(</a:t>
            </a:r>
            <a:r>
              <a:rPr lang="hu-HU" sz="1400" u="sng" dirty="0" smtClean="0">
                <a:latin typeface="+mn-lt"/>
              </a:rPr>
              <a:t>NEM</a:t>
            </a:r>
            <a:r>
              <a:rPr lang="hu-HU" sz="1400" dirty="0" smtClean="0">
                <a:latin typeface="+mn-lt"/>
              </a:rPr>
              <a:t>: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CER, ERFA, UIP &amp; OTIF: </a:t>
            </a:r>
            <a:r>
              <a:rPr lang="hu-HU" sz="1400" dirty="0" smtClean="0">
                <a:latin typeface="+mn-lt"/>
              </a:rPr>
              <a:t>járművek </a:t>
            </a:r>
            <a:r>
              <a:rPr lang="en-GB" sz="1400" dirty="0" smtClean="0">
                <a:latin typeface="+mn-lt"/>
              </a:rPr>
              <a:t>90%</a:t>
            </a:r>
            <a:r>
              <a:rPr lang="hu-HU" sz="1400" dirty="0" err="1" smtClean="0">
                <a:latin typeface="+mn-lt"/>
              </a:rPr>
              <a:t>-a</a:t>
            </a:r>
            <a:r>
              <a:rPr lang="hu-HU" sz="1400" dirty="0" smtClean="0">
                <a:latin typeface="+mn-lt"/>
              </a:rPr>
              <a:t> már az 1. szakaszban megfelelő</a:t>
            </a:r>
            <a:r>
              <a:rPr lang="en-GB" sz="1400" dirty="0" smtClean="0">
                <a:latin typeface="+mn-lt"/>
              </a:rPr>
              <a:t>. 2022</a:t>
            </a:r>
            <a:r>
              <a:rPr lang="hu-HU" sz="1400" dirty="0" smtClean="0">
                <a:latin typeface="+mn-lt"/>
              </a:rPr>
              <a:t>.1.1-től</a:t>
            </a:r>
            <a:r>
              <a:rPr lang="en-GB" sz="1400" dirty="0" smtClean="0">
                <a:latin typeface="+mn-lt"/>
              </a:rPr>
              <a:t>)</a:t>
            </a:r>
            <a:endParaRPr lang="en-GB" sz="14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3501008"/>
            <a:ext cx="270551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+mn-lt"/>
              </a:rPr>
              <a:t>2</a:t>
            </a:r>
            <a:r>
              <a:rPr lang="hu-HU" sz="1400" b="1" dirty="0" smtClean="0">
                <a:latin typeface="+mn-lt"/>
              </a:rPr>
              <a:t>. vált.</a:t>
            </a:r>
            <a:r>
              <a:rPr lang="en-GB" sz="1400" b="1" dirty="0" smtClean="0">
                <a:latin typeface="+mn-lt"/>
              </a:rPr>
              <a:t>: </a:t>
            </a:r>
            <a:r>
              <a:rPr lang="hu-HU" sz="1400" dirty="0" smtClean="0">
                <a:latin typeface="+mn-lt"/>
              </a:rPr>
              <a:t>először nemzetközi, majd </a:t>
            </a:r>
            <a:r>
              <a:rPr lang="hu-HU" sz="1400" dirty="0" err="1" smtClean="0">
                <a:latin typeface="+mn-lt"/>
              </a:rPr>
              <a:t>belforg</a:t>
            </a:r>
            <a:r>
              <a:rPr lang="hu-HU" sz="1400" dirty="0" smtClean="0">
                <a:latin typeface="+mn-lt"/>
              </a:rPr>
              <a:t>. kocsik</a:t>
            </a:r>
            <a:r>
              <a:rPr lang="en-GB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(</a:t>
            </a:r>
            <a:r>
              <a:rPr lang="hu-HU" sz="1400" u="sng" dirty="0" err="1" smtClean="0">
                <a:latin typeface="+mn-lt"/>
              </a:rPr>
              <a:t>felhaszn</a:t>
            </a:r>
            <a:r>
              <a:rPr lang="hu-HU" sz="1400" u="sng" dirty="0" smtClean="0">
                <a:latin typeface="+mn-lt"/>
              </a:rPr>
              <a:t>. terület szerint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4149080"/>
            <a:ext cx="27055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b="1" dirty="0" smtClean="0">
                <a:latin typeface="+mn-lt"/>
              </a:rPr>
              <a:t>3</a:t>
            </a:r>
            <a:r>
              <a:rPr lang="hu-HU" sz="1400" b="1" dirty="0" smtClean="0"/>
              <a:t>. vált.</a:t>
            </a:r>
            <a:r>
              <a:rPr lang="en-GB" sz="1400" b="1" dirty="0" smtClean="0">
                <a:latin typeface="+mn-lt"/>
              </a:rPr>
              <a:t>: </a:t>
            </a:r>
            <a:r>
              <a:rPr lang="hu-HU" sz="1400" dirty="0" smtClean="0">
                <a:latin typeface="+mn-lt"/>
              </a:rPr>
              <a:t>tagállam a </a:t>
            </a:r>
            <a:r>
              <a:rPr lang="hu-HU" sz="1400" u="sng" dirty="0" smtClean="0">
                <a:latin typeface="+mn-lt"/>
              </a:rPr>
              <a:t>teljes</a:t>
            </a:r>
            <a:r>
              <a:rPr lang="hu-HU" sz="1400" dirty="0" smtClean="0">
                <a:latin typeface="+mn-lt"/>
              </a:rPr>
              <a:t> hálózatát csendesnek nyilváníthatja</a:t>
            </a:r>
            <a:endParaRPr lang="en-GB" sz="14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1272" y="5657382"/>
            <a:ext cx="6045224" cy="738664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n-lt"/>
              </a:rPr>
              <a:t>Option 1c </a:t>
            </a:r>
            <a:r>
              <a:rPr lang="hu-HU" sz="1400" b="1" dirty="0" smtClean="0">
                <a:solidFill>
                  <a:srgbClr val="FF0000"/>
                </a:solidFill>
                <a:latin typeface="+mn-lt"/>
              </a:rPr>
              <a:t>és 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Option </a:t>
            </a:r>
            <a:r>
              <a:rPr lang="en-GB" sz="1400" b="1" dirty="0">
                <a:solidFill>
                  <a:srgbClr val="FF0000"/>
                </a:solidFill>
                <a:latin typeface="+mn-lt"/>
              </a:rPr>
              <a:t>3b </a:t>
            </a:r>
            <a:r>
              <a:rPr lang="hu-HU" sz="1400" b="1" dirty="0" smtClean="0">
                <a:solidFill>
                  <a:srgbClr val="FF0000"/>
                </a:solidFill>
                <a:latin typeface="+mn-lt"/>
              </a:rPr>
              <a:t>legnagyobb haszon/költség hányados</a:t>
            </a:r>
            <a:endParaRPr lang="en-GB" sz="1400" b="1" dirty="0">
              <a:solidFill>
                <a:srgbClr val="FF0000"/>
              </a:solidFill>
              <a:latin typeface="+mn-lt"/>
            </a:endParaRPr>
          </a:p>
          <a:p>
            <a:r>
              <a:rPr lang="en-GB" sz="1400" dirty="0" smtClean="0">
                <a:latin typeface="+mn-lt"/>
              </a:rPr>
              <a:t>Options </a:t>
            </a:r>
            <a:r>
              <a:rPr lang="en-GB" sz="1400" dirty="0">
                <a:latin typeface="+mn-lt"/>
              </a:rPr>
              <a:t>1, 2, 3 </a:t>
            </a:r>
            <a:r>
              <a:rPr lang="en-GB" sz="1400" dirty="0" smtClean="0">
                <a:latin typeface="+mn-lt"/>
              </a:rPr>
              <a:t>(</a:t>
            </a:r>
            <a:r>
              <a:rPr lang="hu-HU" sz="1400" dirty="0" smtClean="0">
                <a:latin typeface="+mn-lt"/>
              </a:rPr>
              <a:t>és vsz. </a:t>
            </a:r>
            <a:r>
              <a:rPr lang="en-GB" sz="1400" dirty="0" smtClean="0">
                <a:latin typeface="+mn-lt"/>
              </a:rPr>
              <a:t>4</a:t>
            </a:r>
            <a:r>
              <a:rPr lang="en-GB" sz="1400" dirty="0">
                <a:latin typeface="+mn-lt"/>
              </a:rPr>
              <a:t>) </a:t>
            </a:r>
            <a:r>
              <a:rPr lang="hu-HU" sz="1400" dirty="0" smtClean="0">
                <a:latin typeface="+mn-lt"/>
              </a:rPr>
              <a:t>pozitív </a:t>
            </a:r>
            <a:r>
              <a:rPr lang="en-GB" sz="1400" dirty="0" err="1" smtClean="0">
                <a:latin typeface="+mn-lt"/>
              </a:rPr>
              <a:t>haszon</a:t>
            </a:r>
            <a:r>
              <a:rPr lang="en-GB" sz="1400" dirty="0" smtClean="0">
                <a:latin typeface="+mn-lt"/>
              </a:rPr>
              <a:t>/</a:t>
            </a:r>
            <a:r>
              <a:rPr lang="en-GB" sz="1400" dirty="0" err="1" smtClean="0">
                <a:latin typeface="+mn-lt"/>
              </a:rPr>
              <a:t>költség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err="1" smtClean="0">
                <a:latin typeface="+mn-lt"/>
              </a:rPr>
              <a:t>hányados</a:t>
            </a:r>
            <a:r>
              <a:rPr lang="hu-HU" sz="1400" dirty="0" smtClean="0">
                <a:latin typeface="+mn-lt"/>
              </a:rPr>
              <a:t> és ‚jobb’ mint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Option 0</a:t>
            </a:r>
          </a:p>
          <a:p>
            <a:r>
              <a:rPr lang="en-GB" sz="1400" b="1" dirty="0" smtClean="0">
                <a:latin typeface="+mn-lt"/>
              </a:rPr>
              <a:t>Option </a:t>
            </a:r>
            <a:r>
              <a:rPr lang="en-GB" sz="1400" b="1" dirty="0">
                <a:latin typeface="+mn-lt"/>
              </a:rPr>
              <a:t>4a </a:t>
            </a:r>
            <a:r>
              <a:rPr lang="hu-HU" sz="1400" b="1" dirty="0" smtClean="0">
                <a:latin typeface="+mn-lt"/>
              </a:rPr>
              <a:t>hatástanulmányban még nem értékelve</a:t>
            </a:r>
            <a:endParaRPr lang="en-GB" sz="14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1272" y="1563827"/>
            <a:ext cx="6041694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bg1"/>
                </a:solidFill>
                <a:latin typeface="+mn-lt"/>
              </a:rPr>
              <a:t>bevezetési lehetőségek a „</a:t>
            </a:r>
            <a:r>
              <a:rPr lang="hu-HU" b="1" dirty="0" err="1" smtClean="0">
                <a:solidFill>
                  <a:schemeClr val="bg1"/>
                </a:solidFill>
                <a:latin typeface="+mn-lt"/>
              </a:rPr>
              <a:t>teljeskörű</a:t>
            </a:r>
            <a:r>
              <a:rPr lang="hu-HU" b="1" dirty="0" smtClean="0">
                <a:solidFill>
                  <a:schemeClr val="bg1"/>
                </a:solidFill>
                <a:latin typeface="+mn-lt"/>
              </a:rPr>
              <a:t> hatástanulmány” szerint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1272" y="5303926"/>
            <a:ext cx="1805431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bg1"/>
                </a:solidFill>
                <a:latin typeface="+mn-lt"/>
              </a:rPr>
              <a:t>Következtetések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: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627784" y="1659288"/>
            <a:ext cx="330972" cy="1643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5400000">
            <a:off x="5520040" y="5379546"/>
            <a:ext cx="291480" cy="13419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3" y="236539"/>
            <a:ext cx="935782" cy="54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9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2" y="1810943"/>
            <a:ext cx="2670685" cy="358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472182" y="5432723"/>
            <a:ext cx="2080534" cy="1203388"/>
            <a:chOff x="4734589" y="1881622"/>
            <a:chExt cx="4752660" cy="1043308"/>
          </a:xfrm>
        </p:grpSpPr>
        <p:sp>
          <p:nvSpPr>
            <p:cNvPr id="6" name="Rechteck 5"/>
            <p:cNvSpPr/>
            <p:nvPr/>
          </p:nvSpPr>
          <p:spPr bwMode="auto">
            <a:xfrm>
              <a:off x="4734589" y="2204830"/>
              <a:ext cx="432060" cy="144020"/>
            </a:xfrm>
            <a:prstGeom prst="rect">
              <a:avLst/>
            </a:prstGeom>
            <a:solidFill>
              <a:srgbClr val="FF91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4734589" y="1916790"/>
              <a:ext cx="432060" cy="1440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4734589" y="2492870"/>
              <a:ext cx="432060" cy="14402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4734589" y="2780910"/>
              <a:ext cx="432060" cy="144020"/>
            </a:xfrm>
            <a:prstGeom prst="rect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238657" y="1881622"/>
              <a:ext cx="2088290" cy="14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100" b="1" dirty="0"/>
                <a:t>&gt;20 </a:t>
              </a:r>
              <a:r>
                <a:rPr lang="hu-HU" sz="1100" b="1" dirty="0" smtClean="0"/>
                <a:t>vonat</a:t>
              </a:r>
              <a:r>
                <a:rPr lang="de-DE" sz="1100" b="1" dirty="0" smtClean="0"/>
                <a:t> </a:t>
              </a:r>
              <a:endParaRPr lang="de-DE" sz="1100" b="1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238657" y="2184507"/>
              <a:ext cx="2088290" cy="14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100" b="1" dirty="0"/>
                <a:t>≤20 </a:t>
              </a:r>
              <a:r>
                <a:rPr lang="hu-HU" sz="1100" b="1" dirty="0" smtClean="0"/>
                <a:t>vonat</a:t>
              </a:r>
              <a:r>
                <a:rPr lang="de-DE" sz="1100" b="1" dirty="0" smtClean="0"/>
                <a:t> </a:t>
              </a:r>
              <a:endParaRPr lang="de-DE" sz="1100" b="1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238657" y="2472547"/>
              <a:ext cx="2088290" cy="14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100" b="1" dirty="0"/>
                <a:t>≤10 </a:t>
              </a:r>
              <a:r>
                <a:rPr lang="hu-HU" sz="1100" b="1" dirty="0" smtClean="0"/>
                <a:t>vonat</a:t>
              </a:r>
              <a:r>
                <a:rPr lang="de-DE" sz="1100" b="1" dirty="0" smtClean="0"/>
                <a:t> </a:t>
              </a:r>
              <a:endParaRPr lang="de-DE" sz="1100" b="1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238657" y="2760585"/>
              <a:ext cx="4248592" cy="146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100" b="1" dirty="0"/>
                <a:t>≤5 </a:t>
              </a:r>
              <a:r>
                <a:rPr lang="hu-HU" sz="1100" b="1" dirty="0" smtClean="0"/>
                <a:t>vonat</a:t>
              </a:r>
              <a:r>
                <a:rPr lang="de-DE" sz="1100" b="1" dirty="0" smtClean="0"/>
                <a:t> </a:t>
              </a:r>
              <a:endParaRPr lang="de-DE" sz="1100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82" y="3381289"/>
            <a:ext cx="2448272" cy="34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052736"/>
            <a:ext cx="3184799" cy="26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51" y="908720"/>
            <a:ext cx="3034680" cy="38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51" y="4699992"/>
            <a:ext cx="3117349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115616" y="116632"/>
            <a:ext cx="7571184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2400" b="1" dirty="0" smtClean="0"/>
              <a:t>Zajvédelem</a:t>
            </a:r>
            <a:r>
              <a:rPr lang="en-GB" sz="2400" b="1" dirty="0" smtClean="0"/>
              <a:t> </a:t>
            </a:r>
            <a:r>
              <a:rPr lang="en-GB" sz="2400" b="1" dirty="0"/>
              <a:t>– </a:t>
            </a:r>
            <a:r>
              <a:rPr lang="hu-HU" sz="2400" b="1" dirty="0" smtClean="0"/>
              <a:t>példa országos ‚csendes szakaszokra’</a:t>
            </a:r>
            <a:endParaRPr lang="en-GB" sz="2400" b="1" dirty="0"/>
          </a:p>
        </p:txBody>
      </p:sp>
      <p:sp>
        <p:nvSpPr>
          <p:cNvPr id="18" name="Textfeld 13"/>
          <p:cNvSpPr txBox="1"/>
          <p:nvPr/>
        </p:nvSpPr>
        <p:spPr>
          <a:xfrm>
            <a:off x="173123" y="1196752"/>
            <a:ext cx="26706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1200" b="1" dirty="0" err="1" smtClean="0"/>
              <a:t>Németo</a:t>
            </a:r>
            <a:r>
              <a:rPr lang="hu-HU" sz="1200" b="1" dirty="0" smtClean="0"/>
              <a:t>. </a:t>
            </a:r>
            <a:r>
              <a:rPr lang="de-DE" sz="1200" b="1" dirty="0" smtClean="0"/>
              <a:t>– </a:t>
            </a:r>
            <a:r>
              <a:rPr lang="hu-HU" sz="1200" b="1" dirty="0" smtClean="0"/>
              <a:t>éjszakai tehervonatok </a:t>
            </a:r>
            <a:r>
              <a:rPr lang="hu-HU" sz="1200" b="1" dirty="0" err="1" smtClean="0"/>
              <a:t>átl</a:t>
            </a:r>
            <a:r>
              <a:rPr lang="hu-HU" sz="1200" b="1" dirty="0" smtClean="0"/>
              <a:t>. száma </a:t>
            </a:r>
            <a:r>
              <a:rPr lang="de-DE" sz="1200" b="1" dirty="0" smtClean="0"/>
              <a:t>(22h00 </a:t>
            </a:r>
            <a:r>
              <a:rPr lang="de-DE" sz="1200" b="1" dirty="0"/>
              <a:t>– 06h00), </a:t>
            </a:r>
            <a:r>
              <a:rPr lang="hu-HU" sz="1200" b="1" dirty="0" smtClean="0"/>
              <a:t>hétfő</a:t>
            </a:r>
            <a:r>
              <a:rPr lang="de-DE" sz="1200" b="1" dirty="0" smtClean="0"/>
              <a:t> </a:t>
            </a:r>
            <a:r>
              <a:rPr lang="de-DE" sz="1200" b="1" dirty="0"/>
              <a:t>– </a:t>
            </a:r>
            <a:r>
              <a:rPr lang="hu-HU" sz="1200" b="1" dirty="0" smtClean="0"/>
              <a:t>vasárnap</a:t>
            </a:r>
            <a:r>
              <a:rPr lang="de-DE" sz="1200" b="1" dirty="0" smtClean="0"/>
              <a:t> 2016 </a:t>
            </a:r>
            <a:endParaRPr lang="de-DE" sz="1200" b="1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3" y="236539"/>
            <a:ext cx="935782" cy="54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195736" y="4077072"/>
            <a:ext cx="50405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DE</a:t>
            </a:r>
            <a:endParaRPr lang="de-DE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424726" y="1213563"/>
            <a:ext cx="50405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PL</a:t>
            </a:r>
            <a:endParaRPr lang="de-DE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228184" y="3011957"/>
            <a:ext cx="50405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FR</a:t>
            </a:r>
            <a:endParaRPr lang="de-DE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275856" y="4149080"/>
            <a:ext cx="50405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N</a:t>
            </a:r>
            <a:r>
              <a:rPr lang="hu-HU" dirty="0" smtClean="0"/>
              <a:t>L</a:t>
            </a:r>
            <a:endParaRPr lang="de-DE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5970776" y="5782081"/>
            <a:ext cx="50405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22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1520" y="1400137"/>
            <a:ext cx="8608278" cy="3180991"/>
            <a:chOff x="356210" y="1419465"/>
            <a:chExt cx="7890365" cy="3180991"/>
          </a:xfrm>
        </p:grpSpPr>
        <p:sp>
          <p:nvSpPr>
            <p:cNvPr id="8" name="Freeform 7"/>
            <p:cNvSpPr/>
            <p:nvPr/>
          </p:nvSpPr>
          <p:spPr>
            <a:xfrm>
              <a:off x="2915817" y="1439265"/>
              <a:ext cx="5328592" cy="900000"/>
            </a:xfrm>
            <a:custGeom>
              <a:avLst/>
              <a:gdLst>
                <a:gd name="connsiteX0" fmla="*/ 226465 w 1358761"/>
                <a:gd name="connsiteY0" fmla="*/ 0 h 5370355"/>
                <a:gd name="connsiteX1" fmla="*/ 1132296 w 1358761"/>
                <a:gd name="connsiteY1" fmla="*/ 0 h 5370355"/>
                <a:gd name="connsiteX2" fmla="*/ 1358761 w 1358761"/>
                <a:gd name="connsiteY2" fmla="*/ 226465 h 5370355"/>
                <a:gd name="connsiteX3" fmla="*/ 1358761 w 1358761"/>
                <a:gd name="connsiteY3" fmla="*/ 5370355 h 5370355"/>
                <a:gd name="connsiteX4" fmla="*/ 1358761 w 1358761"/>
                <a:gd name="connsiteY4" fmla="*/ 5370355 h 5370355"/>
                <a:gd name="connsiteX5" fmla="*/ 0 w 1358761"/>
                <a:gd name="connsiteY5" fmla="*/ 5370355 h 5370355"/>
                <a:gd name="connsiteX6" fmla="*/ 0 w 1358761"/>
                <a:gd name="connsiteY6" fmla="*/ 5370355 h 5370355"/>
                <a:gd name="connsiteX7" fmla="*/ 0 w 1358761"/>
                <a:gd name="connsiteY7" fmla="*/ 226465 h 5370355"/>
                <a:gd name="connsiteX8" fmla="*/ 226465 w 1358761"/>
                <a:gd name="connsiteY8" fmla="*/ 0 h 537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761" h="5370355">
                  <a:moveTo>
                    <a:pt x="1358761" y="895078"/>
                  </a:moveTo>
                  <a:lnTo>
                    <a:pt x="1358761" y="4475277"/>
                  </a:lnTo>
                  <a:cubicBezTo>
                    <a:pt x="1358761" y="4969614"/>
                    <a:pt x="1333108" y="5370355"/>
                    <a:pt x="1301463" y="5370355"/>
                  </a:cubicBezTo>
                  <a:lnTo>
                    <a:pt x="0" y="5370355"/>
                  </a:lnTo>
                  <a:lnTo>
                    <a:pt x="0" y="537035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1463" y="0"/>
                  </a:lnTo>
                  <a:cubicBezTo>
                    <a:pt x="1333108" y="0"/>
                    <a:pt x="1358761" y="400741"/>
                    <a:pt x="1358761" y="89507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1" tIns="112048" rIns="157768" bIns="112050" numCol="1" spcCol="1270" anchor="ctr" anchorCtr="0">
              <a:noAutofit/>
            </a:bodyPr>
            <a:lstStyle/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hu-HU" dirty="0" smtClean="0">
                  <a:solidFill>
                    <a:schemeClr val="tx1">
                      <a:lumMod val="50000"/>
                    </a:schemeClr>
                  </a:solidFill>
                </a:rPr>
                <a:t>egységes járműengedélyezés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(VA</a:t>
              </a:r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)</a:t>
              </a:r>
            </a:p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ERTMS </a:t>
              </a:r>
              <a:r>
                <a:rPr lang="hu-HU" dirty="0" smtClean="0">
                  <a:solidFill>
                    <a:schemeClr val="tx1">
                      <a:lumMod val="50000"/>
                    </a:schemeClr>
                  </a:solidFill>
                </a:rPr>
                <a:t>engedélyezés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hu-HU" dirty="0" smtClean="0">
                  <a:solidFill>
                    <a:schemeClr val="tx1">
                      <a:lumMod val="50000"/>
                    </a:schemeClr>
                  </a:solidFill>
                </a:rPr>
                <a:t>európai járműnyilvántartás 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(EVR</a:t>
              </a:r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)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56211" y="1419465"/>
              <a:ext cx="2343581" cy="939600"/>
            </a:xfrm>
            <a:custGeom>
              <a:avLst/>
              <a:gdLst>
                <a:gd name="connsiteX0" fmla="*/ 0 w 3020825"/>
                <a:gd name="connsiteY0" fmla="*/ 283081 h 1698451"/>
                <a:gd name="connsiteX1" fmla="*/ 283081 w 3020825"/>
                <a:gd name="connsiteY1" fmla="*/ 0 h 1698451"/>
                <a:gd name="connsiteX2" fmla="*/ 2737744 w 3020825"/>
                <a:gd name="connsiteY2" fmla="*/ 0 h 1698451"/>
                <a:gd name="connsiteX3" fmla="*/ 3020825 w 3020825"/>
                <a:gd name="connsiteY3" fmla="*/ 283081 h 1698451"/>
                <a:gd name="connsiteX4" fmla="*/ 3020825 w 3020825"/>
                <a:gd name="connsiteY4" fmla="*/ 1415370 h 1698451"/>
                <a:gd name="connsiteX5" fmla="*/ 2737744 w 3020825"/>
                <a:gd name="connsiteY5" fmla="*/ 1698451 h 1698451"/>
                <a:gd name="connsiteX6" fmla="*/ 283081 w 3020825"/>
                <a:gd name="connsiteY6" fmla="*/ 1698451 h 1698451"/>
                <a:gd name="connsiteX7" fmla="*/ 0 w 3020825"/>
                <a:gd name="connsiteY7" fmla="*/ 1415370 h 1698451"/>
                <a:gd name="connsiteX8" fmla="*/ 0 w 3020825"/>
                <a:gd name="connsiteY8" fmla="*/ 283081 h 169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0825" h="1698451">
                  <a:moveTo>
                    <a:pt x="0" y="283081"/>
                  </a:moveTo>
                  <a:cubicBezTo>
                    <a:pt x="0" y="126740"/>
                    <a:pt x="126740" y="0"/>
                    <a:pt x="283081" y="0"/>
                  </a:cubicBezTo>
                  <a:lnTo>
                    <a:pt x="2737744" y="0"/>
                  </a:lnTo>
                  <a:cubicBezTo>
                    <a:pt x="2894085" y="0"/>
                    <a:pt x="3020825" y="126740"/>
                    <a:pt x="3020825" y="283081"/>
                  </a:cubicBezTo>
                  <a:lnTo>
                    <a:pt x="3020825" y="1415370"/>
                  </a:lnTo>
                  <a:cubicBezTo>
                    <a:pt x="3020825" y="1571711"/>
                    <a:pt x="2894085" y="1698451"/>
                    <a:pt x="2737744" y="1698451"/>
                  </a:cubicBezTo>
                  <a:lnTo>
                    <a:pt x="283081" y="1698451"/>
                  </a:lnTo>
                  <a:cubicBezTo>
                    <a:pt x="126740" y="1698451"/>
                    <a:pt x="0" y="1571711"/>
                    <a:pt x="0" y="1415370"/>
                  </a:cubicBezTo>
                  <a:lnTo>
                    <a:pt x="0" y="2830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022" tIns="141967" rIns="201022" bIns="141967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 smtClean="0">
                  <a:solidFill>
                    <a:schemeClr val="bg1"/>
                  </a:solidFill>
                </a:rPr>
                <a:t>Átjárhatósági irányelv</a:t>
              </a:r>
              <a:endParaRPr lang="en-US" dirty="0">
                <a:solidFill>
                  <a:schemeClr val="bg1"/>
                </a:solidFill>
              </a:endParaRP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noProof="0" dirty="0">
                  <a:solidFill>
                    <a:schemeClr val="bg1"/>
                  </a:solidFill>
                </a:rPr>
                <a:t>(IOD) - </a:t>
              </a:r>
              <a:r>
                <a:rPr lang="en-US" dirty="0">
                  <a:solidFill>
                    <a:schemeClr val="bg1"/>
                  </a:solidFill>
                </a:rPr>
                <a:t>2016/797</a:t>
              </a:r>
              <a:endParaRPr lang="en-US" kern="12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915817" y="2579152"/>
              <a:ext cx="5328000" cy="900000"/>
            </a:xfrm>
            <a:custGeom>
              <a:avLst/>
              <a:gdLst>
                <a:gd name="connsiteX0" fmla="*/ 226465 w 1358761"/>
                <a:gd name="connsiteY0" fmla="*/ 0 h 5370355"/>
                <a:gd name="connsiteX1" fmla="*/ 1132296 w 1358761"/>
                <a:gd name="connsiteY1" fmla="*/ 0 h 5370355"/>
                <a:gd name="connsiteX2" fmla="*/ 1358761 w 1358761"/>
                <a:gd name="connsiteY2" fmla="*/ 226465 h 5370355"/>
                <a:gd name="connsiteX3" fmla="*/ 1358761 w 1358761"/>
                <a:gd name="connsiteY3" fmla="*/ 5370355 h 5370355"/>
                <a:gd name="connsiteX4" fmla="*/ 1358761 w 1358761"/>
                <a:gd name="connsiteY4" fmla="*/ 5370355 h 5370355"/>
                <a:gd name="connsiteX5" fmla="*/ 0 w 1358761"/>
                <a:gd name="connsiteY5" fmla="*/ 5370355 h 5370355"/>
                <a:gd name="connsiteX6" fmla="*/ 0 w 1358761"/>
                <a:gd name="connsiteY6" fmla="*/ 5370355 h 5370355"/>
                <a:gd name="connsiteX7" fmla="*/ 0 w 1358761"/>
                <a:gd name="connsiteY7" fmla="*/ 226465 h 5370355"/>
                <a:gd name="connsiteX8" fmla="*/ 226465 w 1358761"/>
                <a:gd name="connsiteY8" fmla="*/ 0 h 537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761" h="5370355">
                  <a:moveTo>
                    <a:pt x="1358761" y="895078"/>
                  </a:moveTo>
                  <a:lnTo>
                    <a:pt x="1358761" y="4475277"/>
                  </a:lnTo>
                  <a:cubicBezTo>
                    <a:pt x="1358761" y="4969614"/>
                    <a:pt x="1333108" y="5370355"/>
                    <a:pt x="1301463" y="5370355"/>
                  </a:cubicBezTo>
                  <a:lnTo>
                    <a:pt x="0" y="5370355"/>
                  </a:lnTo>
                  <a:lnTo>
                    <a:pt x="0" y="537035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1463" y="0"/>
                  </a:lnTo>
                  <a:cubicBezTo>
                    <a:pt x="1333108" y="0"/>
                    <a:pt x="1358761" y="400741"/>
                    <a:pt x="1358761" y="89507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1" tIns="112048" rIns="157768" bIns="112050" numCol="1" spcCol="1270" anchor="ctr" anchorCtr="0">
              <a:noAutofit/>
            </a:bodyPr>
            <a:lstStyle/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hu-HU" dirty="0" smtClean="0">
                  <a:solidFill>
                    <a:schemeClr val="tx1">
                      <a:lumMod val="50000"/>
                    </a:schemeClr>
                  </a:solidFill>
                </a:rPr>
                <a:t>egységes biztonsági tanúsítvány 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(SSC</a:t>
              </a:r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) </a:t>
              </a:r>
            </a:p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hu-HU" dirty="0" smtClean="0">
                  <a:solidFill>
                    <a:schemeClr val="tx1">
                      <a:lumMod val="50000"/>
                    </a:schemeClr>
                  </a:solidFill>
                </a:rPr>
                <a:t>érdekeltek és szerepük 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(RID/CIM</a:t>
              </a:r>
              <a:r>
                <a:rPr lang="hu-HU" dirty="0" err="1" smtClean="0">
                  <a:solidFill>
                    <a:schemeClr val="tx1">
                      <a:lumMod val="50000"/>
                    </a:schemeClr>
                  </a:solidFill>
                </a:rPr>
                <a:t>-hez</a:t>
              </a:r>
              <a:r>
                <a:rPr lang="hu-HU" dirty="0" smtClean="0">
                  <a:solidFill>
                    <a:schemeClr val="tx1">
                      <a:lumMod val="50000"/>
                    </a:schemeClr>
                  </a:solidFill>
                </a:rPr>
                <a:t> képest sok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hu-HU" dirty="0" smtClean="0">
                  <a:solidFill>
                    <a:schemeClr val="tx1">
                      <a:lumMod val="50000"/>
                    </a:schemeClr>
                  </a:solidFill>
                </a:rPr>
                <a:t>egységes eseményjelentés 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(COR</a:t>
              </a:r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)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6210" y="2559352"/>
              <a:ext cx="2343581" cy="939600"/>
            </a:xfrm>
            <a:custGeom>
              <a:avLst/>
              <a:gdLst>
                <a:gd name="connsiteX0" fmla="*/ 0 w 3020825"/>
                <a:gd name="connsiteY0" fmla="*/ 283081 h 1698451"/>
                <a:gd name="connsiteX1" fmla="*/ 283081 w 3020825"/>
                <a:gd name="connsiteY1" fmla="*/ 0 h 1698451"/>
                <a:gd name="connsiteX2" fmla="*/ 2737744 w 3020825"/>
                <a:gd name="connsiteY2" fmla="*/ 0 h 1698451"/>
                <a:gd name="connsiteX3" fmla="*/ 3020825 w 3020825"/>
                <a:gd name="connsiteY3" fmla="*/ 283081 h 1698451"/>
                <a:gd name="connsiteX4" fmla="*/ 3020825 w 3020825"/>
                <a:gd name="connsiteY4" fmla="*/ 1415370 h 1698451"/>
                <a:gd name="connsiteX5" fmla="*/ 2737744 w 3020825"/>
                <a:gd name="connsiteY5" fmla="*/ 1698451 h 1698451"/>
                <a:gd name="connsiteX6" fmla="*/ 283081 w 3020825"/>
                <a:gd name="connsiteY6" fmla="*/ 1698451 h 1698451"/>
                <a:gd name="connsiteX7" fmla="*/ 0 w 3020825"/>
                <a:gd name="connsiteY7" fmla="*/ 1415370 h 1698451"/>
                <a:gd name="connsiteX8" fmla="*/ 0 w 3020825"/>
                <a:gd name="connsiteY8" fmla="*/ 283081 h 169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0825" h="1698451">
                  <a:moveTo>
                    <a:pt x="0" y="283081"/>
                  </a:moveTo>
                  <a:cubicBezTo>
                    <a:pt x="0" y="126740"/>
                    <a:pt x="126740" y="0"/>
                    <a:pt x="283081" y="0"/>
                  </a:cubicBezTo>
                  <a:lnTo>
                    <a:pt x="2737744" y="0"/>
                  </a:lnTo>
                  <a:cubicBezTo>
                    <a:pt x="2894085" y="0"/>
                    <a:pt x="3020825" y="126740"/>
                    <a:pt x="3020825" y="283081"/>
                  </a:cubicBezTo>
                  <a:lnTo>
                    <a:pt x="3020825" y="1415370"/>
                  </a:lnTo>
                  <a:cubicBezTo>
                    <a:pt x="3020825" y="1571711"/>
                    <a:pt x="2894085" y="1698451"/>
                    <a:pt x="2737744" y="1698451"/>
                  </a:cubicBezTo>
                  <a:lnTo>
                    <a:pt x="283081" y="1698451"/>
                  </a:lnTo>
                  <a:cubicBezTo>
                    <a:pt x="126740" y="1698451"/>
                    <a:pt x="0" y="1571711"/>
                    <a:pt x="0" y="1415370"/>
                  </a:cubicBezTo>
                  <a:lnTo>
                    <a:pt x="0" y="2830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022" tIns="141967" rIns="201022" bIns="141967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kern="1200" noProof="0" dirty="0" smtClean="0">
                  <a:solidFill>
                    <a:schemeClr val="bg1"/>
                  </a:solidFill>
                </a:rPr>
                <a:t>vasútbiztonsági irányelv</a:t>
              </a:r>
              <a:endParaRPr lang="en-US" kern="1200" noProof="0" dirty="0">
                <a:solidFill>
                  <a:schemeClr val="bg1"/>
                </a:solidFill>
              </a:endParaRP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noProof="0" dirty="0">
                  <a:solidFill>
                    <a:schemeClr val="bg1"/>
                  </a:solidFill>
                </a:rPr>
                <a:t>(RSD) - </a:t>
              </a:r>
              <a:r>
                <a:rPr lang="en-US" dirty="0">
                  <a:solidFill>
                    <a:schemeClr val="bg1"/>
                  </a:solidFill>
                </a:rPr>
                <a:t>2016/798</a:t>
              </a:r>
              <a:endParaRPr lang="en-US" kern="12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918575" y="3680656"/>
              <a:ext cx="5328000" cy="900000"/>
            </a:xfrm>
            <a:custGeom>
              <a:avLst/>
              <a:gdLst>
                <a:gd name="connsiteX0" fmla="*/ 226465 w 1358761"/>
                <a:gd name="connsiteY0" fmla="*/ 0 h 5370355"/>
                <a:gd name="connsiteX1" fmla="*/ 1132296 w 1358761"/>
                <a:gd name="connsiteY1" fmla="*/ 0 h 5370355"/>
                <a:gd name="connsiteX2" fmla="*/ 1358761 w 1358761"/>
                <a:gd name="connsiteY2" fmla="*/ 226465 h 5370355"/>
                <a:gd name="connsiteX3" fmla="*/ 1358761 w 1358761"/>
                <a:gd name="connsiteY3" fmla="*/ 5370355 h 5370355"/>
                <a:gd name="connsiteX4" fmla="*/ 1358761 w 1358761"/>
                <a:gd name="connsiteY4" fmla="*/ 5370355 h 5370355"/>
                <a:gd name="connsiteX5" fmla="*/ 0 w 1358761"/>
                <a:gd name="connsiteY5" fmla="*/ 5370355 h 5370355"/>
                <a:gd name="connsiteX6" fmla="*/ 0 w 1358761"/>
                <a:gd name="connsiteY6" fmla="*/ 5370355 h 5370355"/>
                <a:gd name="connsiteX7" fmla="*/ 0 w 1358761"/>
                <a:gd name="connsiteY7" fmla="*/ 226465 h 5370355"/>
                <a:gd name="connsiteX8" fmla="*/ 226465 w 1358761"/>
                <a:gd name="connsiteY8" fmla="*/ 0 h 537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761" h="5370355">
                  <a:moveTo>
                    <a:pt x="1358761" y="895078"/>
                  </a:moveTo>
                  <a:lnTo>
                    <a:pt x="1358761" y="4475277"/>
                  </a:lnTo>
                  <a:cubicBezTo>
                    <a:pt x="1358761" y="4969614"/>
                    <a:pt x="1333108" y="5370355"/>
                    <a:pt x="1301463" y="5370355"/>
                  </a:cubicBezTo>
                  <a:lnTo>
                    <a:pt x="0" y="5370355"/>
                  </a:lnTo>
                  <a:lnTo>
                    <a:pt x="0" y="537035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1463" y="0"/>
                  </a:lnTo>
                  <a:cubicBezTo>
                    <a:pt x="1333108" y="0"/>
                    <a:pt x="1358761" y="400741"/>
                    <a:pt x="1358761" y="89507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1" tIns="112049" rIns="157768" bIns="112049" numCol="1" spcCol="1270" anchor="ctr" anchorCtr="0">
              <a:noAutofit/>
            </a:bodyPr>
            <a:lstStyle/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hu-HU" dirty="0" smtClean="0">
                  <a:solidFill>
                    <a:schemeClr val="tx1">
                      <a:lumMod val="50000"/>
                    </a:schemeClr>
                  </a:solidFill>
                </a:rPr>
                <a:t>egyablakos ügyintézés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(OSS) </a:t>
              </a:r>
            </a:p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hu-HU" dirty="0" smtClean="0">
                  <a:solidFill>
                    <a:schemeClr val="tx1">
                      <a:lumMod val="50000"/>
                    </a:schemeClr>
                  </a:solidFill>
                </a:rPr>
                <a:t>fellebbviteli testület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hu-HU" dirty="0" smtClean="0">
                  <a:solidFill>
                    <a:schemeClr val="tx1">
                      <a:lumMod val="50000"/>
                    </a:schemeClr>
                  </a:solidFill>
                </a:rPr>
                <a:t>díjak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6210" y="3660856"/>
              <a:ext cx="2343581" cy="939600"/>
            </a:xfrm>
            <a:custGeom>
              <a:avLst/>
              <a:gdLst>
                <a:gd name="connsiteX0" fmla="*/ 0 w 3020825"/>
                <a:gd name="connsiteY0" fmla="*/ 283081 h 1698451"/>
                <a:gd name="connsiteX1" fmla="*/ 283081 w 3020825"/>
                <a:gd name="connsiteY1" fmla="*/ 0 h 1698451"/>
                <a:gd name="connsiteX2" fmla="*/ 2737744 w 3020825"/>
                <a:gd name="connsiteY2" fmla="*/ 0 h 1698451"/>
                <a:gd name="connsiteX3" fmla="*/ 3020825 w 3020825"/>
                <a:gd name="connsiteY3" fmla="*/ 283081 h 1698451"/>
                <a:gd name="connsiteX4" fmla="*/ 3020825 w 3020825"/>
                <a:gd name="connsiteY4" fmla="*/ 1415370 h 1698451"/>
                <a:gd name="connsiteX5" fmla="*/ 2737744 w 3020825"/>
                <a:gd name="connsiteY5" fmla="*/ 1698451 h 1698451"/>
                <a:gd name="connsiteX6" fmla="*/ 283081 w 3020825"/>
                <a:gd name="connsiteY6" fmla="*/ 1698451 h 1698451"/>
                <a:gd name="connsiteX7" fmla="*/ 0 w 3020825"/>
                <a:gd name="connsiteY7" fmla="*/ 1415370 h 1698451"/>
                <a:gd name="connsiteX8" fmla="*/ 0 w 3020825"/>
                <a:gd name="connsiteY8" fmla="*/ 283081 h 169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0825" h="1698451">
                  <a:moveTo>
                    <a:pt x="0" y="283081"/>
                  </a:moveTo>
                  <a:cubicBezTo>
                    <a:pt x="0" y="126740"/>
                    <a:pt x="126740" y="0"/>
                    <a:pt x="283081" y="0"/>
                  </a:cubicBezTo>
                  <a:lnTo>
                    <a:pt x="2737744" y="0"/>
                  </a:lnTo>
                  <a:cubicBezTo>
                    <a:pt x="2894085" y="0"/>
                    <a:pt x="3020825" y="126740"/>
                    <a:pt x="3020825" y="283081"/>
                  </a:cubicBezTo>
                  <a:lnTo>
                    <a:pt x="3020825" y="1415370"/>
                  </a:lnTo>
                  <a:cubicBezTo>
                    <a:pt x="3020825" y="1571711"/>
                    <a:pt x="2894085" y="1698451"/>
                    <a:pt x="2737744" y="1698451"/>
                  </a:cubicBezTo>
                  <a:lnTo>
                    <a:pt x="283081" y="1698451"/>
                  </a:lnTo>
                  <a:cubicBezTo>
                    <a:pt x="126740" y="1698451"/>
                    <a:pt x="0" y="1571711"/>
                    <a:pt x="0" y="1415370"/>
                  </a:cubicBezTo>
                  <a:lnTo>
                    <a:pt x="0" y="2830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022" tIns="141967" rIns="201022" bIns="141967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kern="1200" noProof="0" dirty="0" smtClean="0">
                  <a:solidFill>
                    <a:schemeClr val="bg1"/>
                  </a:solidFill>
                </a:rPr>
                <a:t>E(U)</a:t>
              </a:r>
              <a:r>
                <a:rPr lang="hu-HU" kern="1200" noProof="0" dirty="0" err="1" smtClean="0">
                  <a:solidFill>
                    <a:schemeClr val="bg1"/>
                  </a:solidFill>
                </a:rPr>
                <a:t>RA-rendelet</a:t>
              </a:r>
              <a:endParaRPr lang="en-US" kern="1200" noProof="0" dirty="0">
                <a:solidFill>
                  <a:schemeClr val="bg1"/>
                </a:solidFill>
              </a:endParaRP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2016/796</a:t>
              </a:r>
              <a:endParaRPr lang="en-US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itel 1"/>
          <p:cNvSpPr txBox="1">
            <a:spLocks/>
          </p:cNvSpPr>
          <p:nvPr/>
        </p:nvSpPr>
        <p:spPr bwMode="auto">
          <a:xfrm>
            <a:off x="1907704" y="0"/>
            <a:ext cx="6964834" cy="9286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hu-HU" sz="2800" b="1" dirty="0">
                <a:latin typeface="+mn-lt"/>
              </a:rPr>
              <a:t>IV. Vasúti csomag – műszaki pillér</a:t>
            </a:r>
          </a:p>
          <a:p>
            <a:pPr algn="l">
              <a:defRPr/>
            </a:pPr>
            <a:r>
              <a:rPr lang="hu-HU" sz="2800" b="1" dirty="0">
                <a:latin typeface="+mn-lt"/>
              </a:rPr>
              <a:t>áttekintés </a:t>
            </a:r>
            <a:endParaRPr lang="en-GB" sz="2800" b="1" dirty="0">
              <a:latin typeface="+mn-lt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345765" y="5016658"/>
            <a:ext cx="8618723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2000" b="1" dirty="0" smtClean="0">
                <a:latin typeface="+mn-lt"/>
                <a:cs typeface="Verdana"/>
              </a:rPr>
              <a:t>a két irányelv átültetési időszaka</a:t>
            </a:r>
            <a:r>
              <a:rPr lang="de-CH" sz="2000" b="1" dirty="0" smtClean="0">
                <a:latin typeface="+mn-lt"/>
                <a:cs typeface="Verdana"/>
              </a:rPr>
              <a:t>: </a:t>
            </a:r>
            <a:r>
              <a:rPr lang="de-CH" sz="2000" b="1" dirty="0" smtClean="0">
                <a:solidFill>
                  <a:srgbClr val="FF0000"/>
                </a:solidFill>
                <a:latin typeface="+mn-lt"/>
                <a:cs typeface="Verdana"/>
              </a:rPr>
              <a:t>2019</a:t>
            </a:r>
            <a:r>
              <a:rPr lang="hu-HU" sz="2000" b="1" dirty="0" smtClean="0">
                <a:solidFill>
                  <a:srgbClr val="FF0000"/>
                </a:solidFill>
                <a:latin typeface="+mn-lt"/>
                <a:cs typeface="Verdana"/>
              </a:rPr>
              <a:t>.</a:t>
            </a:r>
            <a:r>
              <a:rPr lang="de-CH" sz="2000" b="1" dirty="0" smtClean="0">
                <a:solidFill>
                  <a:srgbClr val="FF0000"/>
                </a:solidFill>
                <a:latin typeface="+mn-lt"/>
                <a:cs typeface="Verdana"/>
              </a:rPr>
              <a:t> J</a:t>
            </a:r>
            <a:r>
              <a:rPr lang="hu-HU" sz="2000" b="1" dirty="0" smtClean="0">
                <a:solidFill>
                  <a:srgbClr val="FF0000"/>
                </a:solidFill>
                <a:latin typeface="+mn-lt"/>
                <a:cs typeface="Verdana"/>
              </a:rPr>
              <a:t>ú</a:t>
            </a:r>
            <a:r>
              <a:rPr lang="de-CH" sz="2000" b="1" dirty="0" smtClean="0">
                <a:solidFill>
                  <a:srgbClr val="FF0000"/>
                </a:solidFill>
                <a:latin typeface="+mn-lt"/>
                <a:cs typeface="Verdana"/>
              </a:rPr>
              <a:t>n</a:t>
            </a:r>
            <a:r>
              <a:rPr lang="hu-HU" sz="2000" b="1" dirty="0" err="1" smtClean="0">
                <a:solidFill>
                  <a:srgbClr val="FF0000"/>
                </a:solidFill>
                <a:latin typeface="+mn-lt"/>
                <a:cs typeface="Verdana"/>
              </a:rPr>
              <a:t>ius</a:t>
            </a:r>
            <a:r>
              <a:rPr lang="de-CH" sz="2000" b="1" dirty="0" smtClean="0">
                <a:solidFill>
                  <a:srgbClr val="FF0000"/>
                </a:solidFill>
                <a:latin typeface="+mn-lt"/>
                <a:cs typeface="Verdana"/>
              </a:rPr>
              <a:t> –2020</a:t>
            </a:r>
            <a:r>
              <a:rPr lang="hu-HU" sz="2000" b="1" dirty="0" smtClean="0">
                <a:solidFill>
                  <a:srgbClr val="FF0000"/>
                </a:solidFill>
                <a:latin typeface="+mn-lt"/>
                <a:cs typeface="Verdana"/>
              </a:rPr>
              <a:t>. </a:t>
            </a:r>
            <a:r>
              <a:rPr lang="de-CH" sz="2000" b="1" dirty="0" smtClean="0">
                <a:solidFill>
                  <a:srgbClr val="FF0000"/>
                </a:solidFill>
                <a:latin typeface="+mn-lt"/>
                <a:cs typeface="Verdana"/>
              </a:rPr>
              <a:t>J</a:t>
            </a:r>
            <a:r>
              <a:rPr lang="hu-HU" sz="2000" b="1" dirty="0" smtClean="0">
                <a:solidFill>
                  <a:srgbClr val="FF0000"/>
                </a:solidFill>
                <a:latin typeface="+mn-lt"/>
                <a:cs typeface="Verdana"/>
              </a:rPr>
              <a:t>ú</a:t>
            </a:r>
            <a:r>
              <a:rPr lang="de-CH" sz="2000" b="1" dirty="0" smtClean="0">
                <a:solidFill>
                  <a:srgbClr val="FF0000"/>
                </a:solidFill>
                <a:latin typeface="+mn-lt"/>
                <a:cs typeface="Verdana"/>
              </a:rPr>
              <a:t>n</a:t>
            </a:r>
            <a:r>
              <a:rPr lang="hu-HU" sz="2000" b="1" dirty="0" err="1" smtClean="0">
                <a:solidFill>
                  <a:srgbClr val="FF0000"/>
                </a:solidFill>
                <a:latin typeface="+mn-lt"/>
                <a:cs typeface="Verdana"/>
              </a:rPr>
              <a:t>ius</a:t>
            </a:r>
            <a:r>
              <a:rPr lang="de-CH" sz="2000" b="1" dirty="0" smtClean="0">
                <a:solidFill>
                  <a:srgbClr val="FF0000"/>
                </a:solidFill>
                <a:latin typeface="+mn-lt"/>
                <a:cs typeface="Verdana"/>
              </a:rPr>
              <a:t> </a:t>
            </a:r>
            <a:endParaRPr lang="de-CH" sz="2000" b="1" dirty="0">
              <a:solidFill>
                <a:srgbClr val="FF0000"/>
              </a:solidFill>
              <a:latin typeface="+mn-lt"/>
              <a:cs typeface="Verdana"/>
            </a:endParaRPr>
          </a:p>
          <a:p>
            <a:pPr marL="812800" lvl="1" indent="-342900"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b="1" spc="-5" dirty="0">
                <a:solidFill>
                  <a:srgbClr val="FF0000"/>
                </a:solidFill>
                <a:latin typeface="+mn-lt"/>
                <a:cs typeface="Verdana"/>
              </a:rPr>
              <a:t>GRB “Questions/Answers” (EN)</a:t>
            </a:r>
            <a:r>
              <a:rPr lang="en-GB" spc="-5" dirty="0">
                <a:latin typeface="+mn-lt"/>
                <a:cs typeface="Verdana"/>
              </a:rPr>
              <a:t> – </a:t>
            </a:r>
            <a:r>
              <a:rPr lang="hu-HU" spc="-5" dirty="0" smtClean="0">
                <a:latin typeface="+mn-lt"/>
                <a:cs typeface="Verdana"/>
              </a:rPr>
              <a:t>közzététel:</a:t>
            </a:r>
            <a:r>
              <a:rPr lang="en-GB" spc="-5" dirty="0" smtClean="0">
                <a:latin typeface="+mn-lt"/>
                <a:cs typeface="Verdana"/>
              </a:rPr>
              <a:t> </a:t>
            </a:r>
            <a:r>
              <a:rPr lang="en-GB" spc="-5" dirty="0">
                <a:latin typeface="+mn-lt"/>
                <a:cs typeface="Verdana"/>
                <a:hlinkClick r:id="rId2"/>
              </a:rPr>
              <a:t>http://www.grbrail.eu</a:t>
            </a:r>
            <a:endParaRPr lang="en-GB" spc="-5" dirty="0">
              <a:latin typeface="+mn-lt"/>
              <a:cs typeface="Verdana"/>
            </a:endParaRPr>
          </a:p>
          <a:p>
            <a:pPr marL="812800" lvl="1" indent="-342900"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hu-HU" b="1" spc="-5" dirty="0" smtClean="0">
                <a:latin typeface="+mn-lt"/>
                <a:cs typeface="Verdana"/>
              </a:rPr>
              <a:t>Az összes </a:t>
            </a:r>
            <a:r>
              <a:rPr lang="de-CH" b="1" spc="-5" dirty="0" smtClean="0">
                <a:latin typeface="+mn-lt"/>
                <a:cs typeface="Verdana"/>
              </a:rPr>
              <a:t>TSI </a:t>
            </a:r>
            <a:r>
              <a:rPr lang="hu-HU" b="1" spc="-5" dirty="0" smtClean="0">
                <a:latin typeface="+mn-lt"/>
                <a:cs typeface="Verdana"/>
              </a:rPr>
              <a:t>felülvizsgálata megkezdődött</a:t>
            </a:r>
            <a:r>
              <a:rPr lang="de-CH" spc="-5" dirty="0" smtClean="0">
                <a:latin typeface="+mn-lt"/>
                <a:cs typeface="Verdana"/>
              </a:rPr>
              <a:t>!</a:t>
            </a:r>
            <a:endParaRPr lang="de-CH" spc="-5" dirty="0">
              <a:latin typeface="+mn-lt"/>
              <a:cs typeface="Verdana"/>
            </a:endParaRPr>
          </a:p>
          <a:p>
            <a:pPr marL="812800" lvl="1" indent="-342900"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hu-HU" spc="-5" dirty="0" smtClean="0">
                <a:latin typeface="+mn-lt"/>
                <a:cs typeface="Verdana"/>
              </a:rPr>
              <a:t>közös ügyintézési nyelv még nyitott kérdés </a:t>
            </a:r>
            <a:r>
              <a:rPr lang="de-CH" spc="-5" dirty="0" smtClean="0">
                <a:latin typeface="+mn-lt"/>
                <a:cs typeface="Verdana"/>
              </a:rPr>
              <a:t>– </a:t>
            </a:r>
            <a:r>
              <a:rPr lang="hu-HU" spc="-5" dirty="0" smtClean="0">
                <a:latin typeface="+mn-lt"/>
                <a:cs typeface="Verdana"/>
              </a:rPr>
              <a:t>különös feltételek a </a:t>
            </a:r>
            <a:r>
              <a:rPr lang="hu-HU" spc="-5" dirty="0" err="1" smtClean="0">
                <a:latin typeface="+mn-lt"/>
                <a:cs typeface="Verdana"/>
              </a:rPr>
              <a:t>VHR-ben</a:t>
            </a:r>
            <a:endParaRPr lang="de-CH" spc="-5" dirty="0">
              <a:latin typeface="+mn-lt"/>
              <a:cs typeface="Verdana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6538"/>
            <a:ext cx="14859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5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52586" y="1903831"/>
            <a:ext cx="7888892" cy="4693521"/>
            <a:chOff x="252712" y="1079734"/>
            <a:chExt cx="8630550" cy="5397965"/>
          </a:xfrm>
        </p:grpSpPr>
        <p:sp>
          <p:nvSpPr>
            <p:cNvPr id="7" name="Freeform 6"/>
            <p:cNvSpPr/>
            <p:nvPr/>
          </p:nvSpPr>
          <p:spPr>
            <a:xfrm>
              <a:off x="252712" y="1079734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dirty="0" smtClean="0"/>
                <a:t>egységes biztonsági tanúsítvány (SSC)</a:t>
              </a:r>
              <a:endParaRPr lang="en-GB" sz="1600" b="1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841442" y="1079734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/>
                <a:t>ICS /IT </a:t>
              </a:r>
              <a:r>
                <a:rPr lang="hu-HU" sz="1600" b="1" kern="1200" dirty="0" smtClean="0"/>
                <a:t>eszköz az egyablakos ügyintézéshez </a:t>
              </a:r>
              <a:r>
                <a:rPr lang="en-GB" sz="1600" b="1" kern="1200" dirty="0" smtClean="0"/>
                <a:t> </a:t>
              </a:r>
              <a:r>
                <a:rPr lang="hu-HU" sz="1600" b="1" kern="1200" dirty="0" smtClean="0"/>
                <a:t>(</a:t>
              </a:r>
              <a:r>
                <a:rPr lang="en-GB" sz="1600" b="1" kern="1200" dirty="0" smtClean="0"/>
                <a:t>OSS</a:t>
              </a:r>
              <a:r>
                <a:rPr lang="hu-HU" sz="1600" b="1" kern="1200" dirty="0" smtClean="0"/>
                <a:t>)</a:t>
              </a:r>
              <a:endParaRPr lang="en-GB" sz="16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650547" y="3861653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>
                  <a:solidFill>
                    <a:schemeClr val="tx1"/>
                  </a:solidFill>
                </a:rPr>
                <a:t>ERTMS </a:t>
              </a:r>
              <a:r>
                <a:rPr lang="hu-HU" sz="1600" b="1" kern="1200" dirty="0" err="1" smtClean="0">
                  <a:solidFill>
                    <a:schemeClr val="tx1"/>
                  </a:solidFill>
                </a:rPr>
                <a:t>pályamenti</a:t>
              </a:r>
              <a:r>
                <a:rPr lang="hu-HU" sz="1600" b="1" kern="1200" dirty="0" smtClean="0">
                  <a:solidFill>
                    <a:schemeClr val="tx1"/>
                  </a:solidFill>
                </a:rPr>
                <a:t> berendezések harmonizált alkalmazása</a:t>
              </a:r>
              <a:endParaRPr lang="en-GB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841442" y="2470692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dirty="0" smtClean="0"/>
                <a:t>együttműködési megállapodások</a:t>
              </a:r>
              <a:endParaRPr lang="en-GB" sz="1600" b="1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27941" y="1079734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dirty="0" smtClean="0">
                  <a:solidFill>
                    <a:schemeClr val="tx1"/>
                  </a:solidFill>
                </a:rPr>
                <a:t>járművek típusengedélyezése</a:t>
              </a:r>
              <a:endParaRPr lang="en-GB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841442" y="3836963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dirty="0" smtClean="0"/>
                <a:t>díjak</a:t>
              </a:r>
              <a:endParaRPr lang="en-GB" sz="16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832004" y="5252607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dirty="0" smtClean="0"/>
                <a:t>fellebbviteli testület, döntőbíráskodás</a:t>
              </a:r>
              <a:endParaRPr lang="en-GB" sz="1600" b="1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81698" y="1087073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>
                  <a:solidFill>
                    <a:schemeClr val="tx1"/>
                  </a:solidFill>
                </a:rPr>
                <a:t>TSI </a:t>
              </a:r>
              <a:r>
                <a:rPr lang="hu-HU" sz="1600" b="1" kern="1200" dirty="0" smtClean="0">
                  <a:solidFill>
                    <a:schemeClr val="tx1"/>
                  </a:solidFill>
                </a:rPr>
                <a:t>felülvizsgálat</a:t>
              </a:r>
              <a:endParaRPr lang="en-GB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2712" y="3861653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/>
                <a:t>CSM</a:t>
              </a:r>
              <a:r>
                <a:rPr lang="hu-HU" sz="1600" b="1" kern="1200" dirty="0" smtClean="0"/>
                <a:t>-KBM megfelelőség-értékelés</a:t>
              </a:r>
              <a:endParaRPr lang="en-GB" sz="1600" b="1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52712" y="5252599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b="1" dirty="0" smtClean="0"/>
                <a:t>ECM</a:t>
              </a:r>
              <a:r>
                <a:rPr lang="hu-HU" sz="1600" b="1" dirty="0" err="1" smtClean="0"/>
                <a:t>-rendelet</a:t>
              </a:r>
              <a:r>
                <a:rPr lang="en-GB" sz="1600" b="1" dirty="0" smtClean="0"/>
                <a:t> </a:t>
              </a:r>
              <a:r>
                <a:rPr lang="hu-HU" sz="1600" b="1" dirty="0" smtClean="0"/>
                <a:t>hatályának kiterjesztése</a:t>
              </a:r>
              <a:endParaRPr lang="en-GB" sz="1600" b="1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52712" y="2470696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hu-HU" sz="1600" b="1" dirty="0" smtClean="0"/>
                <a:t>felügyeleti </a:t>
              </a:r>
              <a:r>
                <a:rPr lang="en-GB" sz="1600" b="1" dirty="0" smtClean="0"/>
                <a:t>CSM</a:t>
              </a:r>
              <a:r>
                <a:rPr lang="hu-HU" sz="1600" b="1" dirty="0" smtClean="0"/>
                <a:t>-KBM</a:t>
              </a:r>
              <a:endParaRPr lang="en-GB" sz="1600" b="1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672722" y="2456568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>
                  <a:solidFill>
                    <a:schemeClr val="tx1"/>
                  </a:solidFill>
                </a:rPr>
                <a:t>EVR </a:t>
              </a:r>
              <a:r>
                <a:rPr lang="hu-HU" sz="1600" b="1" kern="1200" dirty="0" smtClean="0">
                  <a:solidFill>
                    <a:schemeClr val="tx1"/>
                  </a:solidFill>
                </a:rPr>
                <a:t>specifikációk</a:t>
              </a:r>
              <a:endParaRPr lang="en-GB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48955" y="2470696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dirty="0" smtClean="0">
                  <a:solidFill>
                    <a:schemeClr val="tx1"/>
                  </a:solidFill>
                </a:rPr>
                <a:t>EK hitelesítési nyilatkozat</a:t>
              </a:r>
              <a:endParaRPr lang="en-GB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427940" y="3836963"/>
              <a:ext cx="2041820" cy="1225092"/>
            </a:xfrm>
            <a:custGeom>
              <a:avLst/>
              <a:gdLst>
                <a:gd name="connsiteX0" fmla="*/ 0 w 2041820"/>
                <a:gd name="connsiteY0" fmla="*/ 0 h 1225092"/>
                <a:gd name="connsiteX1" fmla="*/ 2041820 w 2041820"/>
                <a:gd name="connsiteY1" fmla="*/ 0 h 1225092"/>
                <a:gd name="connsiteX2" fmla="*/ 2041820 w 2041820"/>
                <a:gd name="connsiteY2" fmla="*/ 1225092 h 1225092"/>
                <a:gd name="connsiteX3" fmla="*/ 0 w 2041820"/>
                <a:gd name="connsiteY3" fmla="*/ 1225092 h 1225092"/>
                <a:gd name="connsiteX4" fmla="*/ 0 w 2041820"/>
                <a:gd name="connsiteY4" fmla="*/ 0 h 12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820" h="1225092">
                  <a:moveTo>
                    <a:pt x="0" y="0"/>
                  </a:moveTo>
                  <a:lnTo>
                    <a:pt x="2041820" y="0"/>
                  </a:lnTo>
                  <a:lnTo>
                    <a:pt x="2041820" y="1225092"/>
                  </a:lnTo>
                  <a:lnTo>
                    <a:pt x="0" y="122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dirty="0" smtClean="0"/>
                <a:t>egységes eseményjelentés </a:t>
              </a:r>
              <a:r>
                <a:rPr lang="en-GB" sz="1600" b="1" kern="1200" dirty="0" smtClean="0"/>
                <a:t>(COR</a:t>
              </a:r>
              <a:r>
                <a:rPr lang="en-GB" sz="1600" b="1" kern="1200" dirty="0"/>
                <a:t>)</a:t>
              </a:r>
            </a:p>
          </p:txBody>
        </p:sp>
      </p:grpSp>
      <p:sp>
        <p:nvSpPr>
          <p:cNvPr id="24" name="Freeform 23"/>
          <p:cNvSpPr/>
          <p:nvPr/>
        </p:nvSpPr>
        <p:spPr>
          <a:xfrm>
            <a:off x="194728" y="1210202"/>
            <a:ext cx="2649080" cy="418598"/>
          </a:xfrm>
          <a:custGeom>
            <a:avLst/>
            <a:gdLst>
              <a:gd name="connsiteX0" fmla="*/ 0 w 2041820"/>
              <a:gd name="connsiteY0" fmla="*/ 0 h 1225092"/>
              <a:gd name="connsiteX1" fmla="*/ 2041820 w 2041820"/>
              <a:gd name="connsiteY1" fmla="*/ 0 h 1225092"/>
              <a:gd name="connsiteX2" fmla="*/ 2041820 w 2041820"/>
              <a:gd name="connsiteY2" fmla="*/ 1225092 h 1225092"/>
              <a:gd name="connsiteX3" fmla="*/ 0 w 2041820"/>
              <a:gd name="connsiteY3" fmla="*/ 1225092 h 1225092"/>
              <a:gd name="connsiteX4" fmla="*/ 0 w 2041820"/>
              <a:gd name="connsiteY4" fmla="*/ 0 h 122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820" h="1225092">
                <a:moveTo>
                  <a:pt x="0" y="0"/>
                </a:moveTo>
                <a:lnTo>
                  <a:pt x="2041820" y="0"/>
                </a:lnTo>
                <a:lnTo>
                  <a:pt x="2041820" y="1225092"/>
                </a:lnTo>
                <a:lnTo>
                  <a:pt x="0" y="12250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b="1" kern="1200" dirty="0" smtClean="0"/>
              <a:t>Vasútbiztonsági irányelv </a:t>
            </a:r>
            <a:r>
              <a:rPr lang="en-GB" sz="1400" b="1" kern="1200" dirty="0" smtClean="0"/>
              <a:t>(RSD</a:t>
            </a:r>
            <a:r>
              <a:rPr lang="en-GB" sz="1400" b="1" kern="1200" dirty="0"/>
              <a:t>) 2016/798</a:t>
            </a:r>
          </a:p>
        </p:txBody>
      </p:sp>
      <p:sp>
        <p:nvSpPr>
          <p:cNvPr id="25" name="Freeform 24"/>
          <p:cNvSpPr/>
          <p:nvPr/>
        </p:nvSpPr>
        <p:spPr>
          <a:xfrm>
            <a:off x="6581650" y="1210202"/>
            <a:ext cx="2301611" cy="418598"/>
          </a:xfrm>
          <a:custGeom>
            <a:avLst/>
            <a:gdLst>
              <a:gd name="connsiteX0" fmla="*/ 0 w 2041820"/>
              <a:gd name="connsiteY0" fmla="*/ 0 h 1225092"/>
              <a:gd name="connsiteX1" fmla="*/ 2041820 w 2041820"/>
              <a:gd name="connsiteY1" fmla="*/ 0 h 1225092"/>
              <a:gd name="connsiteX2" fmla="*/ 2041820 w 2041820"/>
              <a:gd name="connsiteY2" fmla="*/ 1225092 h 1225092"/>
              <a:gd name="connsiteX3" fmla="*/ 0 w 2041820"/>
              <a:gd name="connsiteY3" fmla="*/ 1225092 h 1225092"/>
              <a:gd name="connsiteX4" fmla="*/ 0 w 2041820"/>
              <a:gd name="connsiteY4" fmla="*/ 0 h 122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820" h="1225092">
                <a:moveTo>
                  <a:pt x="0" y="0"/>
                </a:moveTo>
                <a:lnTo>
                  <a:pt x="2041820" y="0"/>
                </a:lnTo>
                <a:lnTo>
                  <a:pt x="2041820" y="1225092"/>
                </a:lnTo>
                <a:lnTo>
                  <a:pt x="0" y="12250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kern="1200" dirty="0" smtClean="0"/>
              <a:t>ERA</a:t>
            </a:r>
            <a:r>
              <a:rPr lang="hu-HU" sz="1400" b="1" kern="1200" dirty="0" err="1" smtClean="0"/>
              <a:t>-rendelet</a:t>
            </a:r>
            <a:r>
              <a:rPr lang="hu-HU" sz="1400" b="1" kern="1200" dirty="0" smtClean="0"/>
              <a:t> </a:t>
            </a:r>
            <a:r>
              <a:rPr lang="en-GB" sz="1400" b="1" kern="1200" dirty="0" smtClean="0"/>
              <a:t>2016/796</a:t>
            </a:r>
            <a:endParaRPr lang="en-GB" sz="1400" b="1" kern="1200" dirty="0"/>
          </a:p>
        </p:txBody>
      </p:sp>
      <p:sp>
        <p:nvSpPr>
          <p:cNvPr id="26" name="Freeform 25"/>
          <p:cNvSpPr/>
          <p:nvPr/>
        </p:nvSpPr>
        <p:spPr>
          <a:xfrm>
            <a:off x="3206149" y="1210202"/>
            <a:ext cx="3007554" cy="418598"/>
          </a:xfrm>
          <a:custGeom>
            <a:avLst/>
            <a:gdLst>
              <a:gd name="connsiteX0" fmla="*/ 0 w 2041820"/>
              <a:gd name="connsiteY0" fmla="*/ 0 h 1225092"/>
              <a:gd name="connsiteX1" fmla="*/ 2041820 w 2041820"/>
              <a:gd name="connsiteY1" fmla="*/ 0 h 1225092"/>
              <a:gd name="connsiteX2" fmla="*/ 2041820 w 2041820"/>
              <a:gd name="connsiteY2" fmla="*/ 1225092 h 1225092"/>
              <a:gd name="connsiteX3" fmla="*/ 0 w 2041820"/>
              <a:gd name="connsiteY3" fmla="*/ 1225092 h 1225092"/>
              <a:gd name="connsiteX4" fmla="*/ 0 w 2041820"/>
              <a:gd name="connsiteY4" fmla="*/ 0 h 122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820" h="1225092">
                <a:moveTo>
                  <a:pt x="0" y="0"/>
                </a:moveTo>
                <a:lnTo>
                  <a:pt x="2041820" y="0"/>
                </a:lnTo>
                <a:lnTo>
                  <a:pt x="2041820" y="1225092"/>
                </a:lnTo>
                <a:lnTo>
                  <a:pt x="0" y="12250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b="1" kern="1200" dirty="0" smtClean="0">
                <a:solidFill>
                  <a:schemeClr val="tx1"/>
                </a:solidFill>
              </a:rPr>
              <a:t>Átjárhatósági (</a:t>
            </a:r>
            <a:r>
              <a:rPr lang="en-GB" sz="1400" b="1" kern="1200" dirty="0" smtClean="0">
                <a:solidFill>
                  <a:schemeClr val="tx1"/>
                </a:solidFill>
              </a:rPr>
              <a:t>Interop</a:t>
            </a:r>
            <a:r>
              <a:rPr lang="hu-HU" sz="1400" b="1" kern="1200" dirty="0" smtClean="0">
                <a:solidFill>
                  <a:schemeClr val="tx1"/>
                </a:solidFill>
              </a:rPr>
              <a:t>)</a:t>
            </a:r>
            <a:r>
              <a:rPr lang="en-GB" sz="1400" b="1" kern="1200" dirty="0" smtClean="0">
                <a:solidFill>
                  <a:schemeClr val="tx1"/>
                </a:solidFill>
              </a:rPr>
              <a:t> </a:t>
            </a:r>
            <a:r>
              <a:rPr lang="hu-HU" sz="1400" b="1" kern="1200" dirty="0" smtClean="0">
                <a:solidFill>
                  <a:schemeClr val="tx1"/>
                </a:solidFill>
              </a:rPr>
              <a:t>irányelv </a:t>
            </a:r>
            <a:r>
              <a:rPr lang="en-GB" sz="1400" b="1" kern="1200" dirty="0" smtClean="0">
                <a:solidFill>
                  <a:schemeClr val="tx1"/>
                </a:solidFill>
              </a:rPr>
              <a:t>(IOD</a:t>
            </a:r>
            <a:r>
              <a:rPr lang="en-GB" sz="1400" b="1" kern="1200" dirty="0">
                <a:solidFill>
                  <a:schemeClr val="tx1"/>
                </a:solidFill>
              </a:rPr>
              <a:t>) 2016/797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xmlns="" id="{E3C97EE1-795D-4A7A-9F58-7A9C40F9DB47}"/>
              </a:ext>
            </a:extLst>
          </p:cNvPr>
          <p:cNvSpPr txBox="1">
            <a:spLocks/>
          </p:cNvSpPr>
          <p:nvPr/>
        </p:nvSpPr>
        <p:spPr bwMode="auto">
          <a:xfrm>
            <a:off x="2051720" y="0"/>
            <a:ext cx="6820818" cy="9286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GB" sz="2800" b="1" dirty="0"/>
              <a:t>IV. </a:t>
            </a:r>
            <a:r>
              <a:rPr lang="en-GB" sz="2800" b="1" dirty="0" err="1"/>
              <a:t>Vasúti</a:t>
            </a:r>
            <a:r>
              <a:rPr lang="en-GB" sz="2800" b="1" dirty="0"/>
              <a:t> </a:t>
            </a:r>
            <a:r>
              <a:rPr lang="en-GB" sz="2800" b="1" dirty="0" err="1" smtClean="0"/>
              <a:t>csomag</a:t>
            </a:r>
            <a:r>
              <a:rPr lang="hu-HU" sz="2800" b="1" dirty="0" smtClean="0"/>
              <a:t> </a:t>
            </a:r>
            <a:r>
              <a:rPr lang="en-GB" sz="2800" b="1" dirty="0" smtClean="0"/>
              <a:t>– </a:t>
            </a:r>
            <a:r>
              <a:rPr lang="hu-HU" sz="2800" b="1" dirty="0" smtClean="0"/>
              <a:t>műszaki pillér</a:t>
            </a:r>
            <a:endParaRPr lang="en-GB" sz="2800" b="1" dirty="0" smtClean="0"/>
          </a:p>
          <a:p>
            <a:pPr algn="l">
              <a:defRPr/>
            </a:pPr>
            <a:r>
              <a:rPr lang="hu-HU" sz="2800" b="1" dirty="0" smtClean="0">
                <a:latin typeface="+mn-lt"/>
              </a:rPr>
              <a:t>áttekintés </a:t>
            </a:r>
            <a:r>
              <a:rPr lang="de-CH" sz="2800" b="1" dirty="0" smtClean="0">
                <a:latin typeface="+mn-lt"/>
              </a:rPr>
              <a:t>– </a:t>
            </a:r>
            <a:r>
              <a:rPr lang="hu-HU" sz="2800" b="1" dirty="0" smtClean="0">
                <a:latin typeface="+mn-lt"/>
              </a:rPr>
              <a:t>főelemek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6538"/>
            <a:ext cx="14859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9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BAFB22-FD2F-4DBA-8ECA-BC31584308FD}"/>
              </a:ext>
            </a:extLst>
          </p:cNvPr>
          <p:cNvSpPr/>
          <p:nvPr/>
        </p:nvSpPr>
        <p:spPr>
          <a:xfrm>
            <a:off x="991600" y="4694952"/>
            <a:ext cx="7885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+mn-lt"/>
              </a:rPr>
              <a:t>Átmeneti rendelkezés, amíg a tagállamok átültetik az irányelv rendelkezéseit:</a:t>
            </a:r>
            <a:endParaRPr lang="en-GB" b="1" dirty="0">
              <a:latin typeface="+mn-lt"/>
            </a:endParaRPr>
          </a:p>
        </p:txBody>
      </p:sp>
      <p:sp>
        <p:nvSpPr>
          <p:cNvPr id="9" name="Nedadgående pil 92">
            <a:extLst>
              <a:ext uri="{FF2B5EF4-FFF2-40B4-BE49-F238E27FC236}">
                <a16:creationId xmlns:a16="http://schemas.microsoft.com/office/drawing/2014/main" xmlns="" id="{15F54573-0DF0-4A20-9ECB-A34A4348483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2356" y="4553298"/>
            <a:ext cx="396044" cy="68173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5D0CD0-A89F-4B12-BF2C-308996309DBE}"/>
              </a:ext>
            </a:extLst>
          </p:cNvPr>
          <p:cNvSpPr/>
          <p:nvPr/>
        </p:nvSpPr>
        <p:spPr>
          <a:xfrm>
            <a:off x="288033" y="1124744"/>
            <a:ext cx="860444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+mn-lt"/>
              </a:rPr>
              <a:t>A főbb különbségek </a:t>
            </a:r>
            <a:r>
              <a:rPr lang="sv-SE" b="1" dirty="0" smtClean="0">
                <a:latin typeface="+mn-lt"/>
              </a:rPr>
              <a:t>(EU) 2016/797 </a:t>
            </a:r>
            <a:r>
              <a:rPr lang="hu-HU" b="1" dirty="0" smtClean="0">
                <a:latin typeface="+mn-lt"/>
              </a:rPr>
              <a:t>irányelv és a </a:t>
            </a:r>
            <a:r>
              <a:rPr lang="sv-SE" b="1" dirty="0" smtClean="0">
                <a:latin typeface="+mn-lt"/>
              </a:rPr>
              <a:t>2008/57/EU</a:t>
            </a:r>
            <a:r>
              <a:rPr lang="hu-HU" b="1" dirty="0" smtClean="0">
                <a:latin typeface="+mn-lt"/>
              </a:rPr>
              <a:t> irányelv  jármű-engedélyezésre vonatkozó jogszabályi keretei között</a:t>
            </a:r>
            <a:r>
              <a:rPr lang="sv-SE" b="1" dirty="0" smtClean="0">
                <a:latin typeface="+mn-lt"/>
              </a:rPr>
              <a:t>:</a:t>
            </a:r>
            <a:endParaRPr lang="sv-SE" b="1" dirty="0">
              <a:latin typeface="+mn-lt"/>
            </a:endParaRPr>
          </a:p>
          <a:p>
            <a:endParaRPr lang="sv-SE" sz="1000" b="1" dirty="0">
              <a:latin typeface="+mn-l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+mn-lt"/>
              </a:rPr>
              <a:t>Új fogalom „a jármű forgalomba hozatalának engedélyezése” </a:t>
            </a:r>
            <a:r>
              <a:rPr lang="sv-SE" dirty="0" smtClean="0">
                <a:latin typeface="+mn-lt"/>
              </a:rPr>
              <a:t>(</a:t>
            </a:r>
            <a:r>
              <a:rPr lang="sv-SE" dirty="0">
                <a:latin typeface="+mn-lt"/>
              </a:rPr>
              <a:t>APM) + </a:t>
            </a:r>
            <a:r>
              <a:rPr lang="hu-HU" dirty="0" smtClean="0">
                <a:latin typeface="+mn-lt"/>
              </a:rPr>
              <a:t>OSS (egyablakos ügyintézés) bevezetése, mint egységes belépési pont</a:t>
            </a:r>
            <a:endParaRPr lang="sv-SE" dirty="0">
              <a:latin typeface="+mn-l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+mn-lt"/>
              </a:rPr>
              <a:t>Egy </a:t>
            </a:r>
            <a:r>
              <a:rPr lang="sv-SE" dirty="0" smtClean="0">
                <a:latin typeface="+mn-lt"/>
              </a:rPr>
              <a:t>APM </a:t>
            </a:r>
            <a:r>
              <a:rPr lang="hu-HU" dirty="0" smtClean="0">
                <a:latin typeface="+mn-lt"/>
              </a:rPr>
              <a:t>egy adott „felhasználási területre szól, ami több tagállamot is érinthet</a:t>
            </a:r>
            <a:r>
              <a:rPr lang="sv-SE" dirty="0" smtClean="0">
                <a:latin typeface="+mn-lt"/>
              </a:rPr>
              <a:t>. </a:t>
            </a:r>
            <a:r>
              <a:rPr lang="hu-HU" dirty="0" smtClean="0">
                <a:latin typeface="+mn-lt"/>
              </a:rPr>
              <a:t>A „kiegészítő engedély”, mint engedélyezési eset megszűnik, helyette a „felhasználási terület kiterjesztése” kerül bevezetésre.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u-HU" dirty="0" smtClean="0"/>
              <a:t>A</a:t>
            </a:r>
            <a:r>
              <a:rPr lang="sv-SE" dirty="0" smtClean="0">
                <a:latin typeface="+mn-lt"/>
              </a:rPr>
              <a:t> TSI</a:t>
            </a:r>
            <a:r>
              <a:rPr lang="hu-HU" dirty="0" err="1" smtClean="0">
                <a:latin typeface="+mn-lt"/>
              </a:rPr>
              <a:t>-knek</a:t>
            </a:r>
            <a:r>
              <a:rPr lang="hu-HU" dirty="0" smtClean="0">
                <a:latin typeface="+mn-lt"/>
              </a:rPr>
              <a:t> meg kell határozniuk, hogy korszerűsítés, vagy felújítás után mikor szükséges újbóli engedélyeztetés.</a:t>
            </a:r>
            <a:endParaRPr lang="sv-SE" dirty="0">
              <a:latin typeface="+mn-l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u-HU" dirty="0" err="1" smtClean="0">
                <a:latin typeface="+mn-lt"/>
              </a:rPr>
              <a:t>NSA-knak</a:t>
            </a:r>
            <a:r>
              <a:rPr lang="hu-HU" dirty="0" smtClean="0">
                <a:latin typeface="+mn-lt"/>
              </a:rPr>
              <a:t> lehetősége lesz előzetes próbaüzemi engedély kiadására</a:t>
            </a:r>
            <a:r>
              <a:rPr lang="sv-SE" dirty="0" smtClean="0">
                <a:latin typeface="+mn-lt"/>
              </a:rPr>
              <a:t>.</a:t>
            </a:r>
            <a:endParaRPr lang="sv-SE" dirty="0">
              <a:latin typeface="+mn-l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+mn-lt"/>
              </a:rPr>
              <a:t>Döntőbírósági eljárás és fellebbviteli testület kerül bevezetésre. </a:t>
            </a:r>
            <a:r>
              <a:rPr lang="sv-SE" dirty="0" smtClean="0">
                <a:latin typeface="+mn-lt"/>
              </a:rPr>
              <a:t>ERA </a:t>
            </a:r>
            <a:r>
              <a:rPr lang="hu-HU" dirty="0" smtClean="0">
                <a:latin typeface="+mn-lt"/>
              </a:rPr>
              <a:t>lehetőséget kap a kiadott engedélyek felfüggesztésére/visszavonására/módosítására</a:t>
            </a:r>
            <a:endParaRPr lang="sv-SE" dirty="0">
              <a:latin typeface="+mn-lt"/>
            </a:endParaRP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xmlns="" id="{EED58998-81A0-42A8-8F59-A6C74D53D478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7821488" cy="928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 b="1"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u-HU" sz="2800" dirty="0"/>
              <a:t>IV.</a:t>
            </a:r>
            <a:r>
              <a:rPr lang="en-GB" sz="2800" dirty="0"/>
              <a:t> </a:t>
            </a:r>
            <a:r>
              <a:rPr lang="hu-HU" sz="2800" dirty="0"/>
              <a:t>Vasúti csomag</a:t>
            </a:r>
            <a:endParaRPr lang="en-GB" sz="2800" dirty="0"/>
          </a:p>
          <a:p>
            <a:r>
              <a:rPr lang="hu-HU" sz="2800" dirty="0"/>
              <a:t>Járműengedélyezés (VA) végrehajtási rendelet (IA</a:t>
            </a:r>
            <a:r>
              <a:rPr lang="hu-HU" sz="2800" dirty="0" smtClean="0"/>
              <a:t>)</a:t>
            </a:r>
            <a:endParaRPr lang="en-GB" sz="2800" baseline="30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31BACD1-FD91-4FDE-9AAB-B77F5AF71D53}"/>
              </a:ext>
            </a:extLst>
          </p:cNvPr>
          <p:cNvSpPr/>
          <p:nvPr/>
        </p:nvSpPr>
        <p:spPr>
          <a:xfrm>
            <a:off x="288034" y="5157192"/>
            <a:ext cx="860444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600" b="1" dirty="0" smtClean="0">
                <a:latin typeface="+mn-lt"/>
              </a:rPr>
              <a:t>VHR</a:t>
            </a:r>
            <a:r>
              <a:rPr lang="de-CH" sz="1600" b="1" dirty="0" smtClean="0">
                <a:latin typeface="+mn-lt"/>
              </a:rPr>
              <a:t> 55</a:t>
            </a:r>
            <a:r>
              <a:rPr lang="hu-HU" sz="1600" b="1" dirty="0" smtClean="0">
                <a:latin typeface="+mn-lt"/>
              </a:rPr>
              <a:t>. cikk</a:t>
            </a:r>
            <a:r>
              <a:rPr lang="de-CH" sz="1600" b="1" dirty="0" smtClean="0">
                <a:latin typeface="+mn-lt"/>
              </a:rPr>
              <a:t> 7</a:t>
            </a:r>
            <a:r>
              <a:rPr lang="de-CH" sz="1600" dirty="0" smtClean="0">
                <a:latin typeface="+mn-lt"/>
              </a:rPr>
              <a:t> </a:t>
            </a:r>
            <a:r>
              <a:rPr lang="hu-HU" sz="1600" dirty="0" smtClean="0">
                <a:latin typeface="+mn-lt"/>
              </a:rPr>
              <a:t>a teherkocsikat, melyek megfelelnek a </a:t>
            </a:r>
            <a:r>
              <a:rPr lang="en-GB" sz="1600" dirty="0" smtClean="0">
                <a:latin typeface="+mn-lt"/>
              </a:rPr>
              <a:t>WAG TSI (EU) 321/2013 </a:t>
            </a:r>
            <a:r>
              <a:rPr lang="hu-HU" sz="1600" dirty="0" smtClean="0">
                <a:latin typeface="+mn-lt"/>
              </a:rPr>
              <a:t>melléklete </a:t>
            </a:r>
            <a:r>
              <a:rPr lang="en-GB" sz="1600" dirty="0" smtClean="0">
                <a:latin typeface="+mn-lt"/>
              </a:rPr>
              <a:t>7.1.2.</a:t>
            </a:r>
            <a:r>
              <a:rPr lang="hu-HU" sz="1600" dirty="0" smtClean="0">
                <a:latin typeface="+mn-lt"/>
              </a:rPr>
              <a:t> pontjának, valamint </a:t>
            </a:r>
            <a:r>
              <a:rPr lang="hu-HU" sz="1600" dirty="0" err="1" smtClean="0">
                <a:latin typeface="+mn-lt"/>
              </a:rPr>
              <a:t>forgalombahozatali</a:t>
            </a:r>
            <a:r>
              <a:rPr lang="hu-HU" sz="1600" dirty="0" smtClean="0">
                <a:latin typeface="+mn-lt"/>
              </a:rPr>
              <a:t> engedéllyel rendelkeznek, </a:t>
            </a:r>
            <a:r>
              <a:rPr lang="hu-HU" sz="1600" b="1" dirty="0" smtClean="0">
                <a:latin typeface="+mn-lt"/>
              </a:rPr>
              <a:t>2019. június 16. és 2020. június 16. között a </a:t>
            </a:r>
            <a:r>
              <a:rPr lang="en-GB" sz="1600" b="1" dirty="0" smtClean="0">
                <a:latin typeface="+mn-lt"/>
              </a:rPr>
              <a:t>2008/57/E</a:t>
            </a:r>
            <a:r>
              <a:rPr lang="hu-HU" sz="1600" b="1" dirty="0" smtClean="0">
                <a:latin typeface="+mn-lt"/>
              </a:rPr>
              <a:t>K irányelv szerint </a:t>
            </a:r>
            <a:r>
              <a:rPr lang="hu-HU" sz="1600" b="1" dirty="0" err="1" smtClean="0">
                <a:latin typeface="+mn-lt"/>
              </a:rPr>
              <a:t>üzembehelyezési</a:t>
            </a:r>
            <a:r>
              <a:rPr lang="hu-HU" sz="1600" b="1" dirty="0" smtClean="0">
                <a:latin typeface="+mn-lt"/>
              </a:rPr>
              <a:t> engedéllyel rendelkezőnek kell tekinteni </a:t>
            </a:r>
            <a:r>
              <a:rPr lang="hu-HU" sz="1600" dirty="0" smtClean="0">
                <a:latin typeface="+mn-lt"/>
              </a:rPr>
              <a:t>azon tagállamok által amelyek az </a:t>
            </a:r>
            <a:r>
              <a:rPr lang="en-GB" sz="1600" dirty="0" smtClean="0">
                <a:latin typeface="+mn-lt"/>
              </a:rPr>
              <a:t>(EU) 2016/797 </a:t>
            </a:r>
            <a:r>
              <a:rPr lang="hu-HU" sz="1600" dirty="0" smtClean="0">
                <a:latin typeface="+mn-lt"/>
              </a:rPr>
              <a:t>57 (2) szerint az </a:t>
            </a:r>
            <a:r>
              <a:rPr lang="hu-HU" sz="1600" dirty="0" err="1" smtClean="0">
                <a:latin typeface="+mn-lt"/>
              </a:rPr>
              <a:t>ERÁ-nak</a:t>
            </a:r>
            <a:r>
              <a:rPr lang="hu-HU" sz="1600" dirty="0" smtClean="0">
                <a:latin typeface="+mn-lt"/>
              </a:rPr>
              <a:t> és a Tanácsnak bejelentették, és az irányelvet </a:t>
            </a:r>
            <a:r>
              <a:rPr lang="hu-HU" sz="1600" dirty="0" err="1" smtClean="0">
                <a:latin typeface="+mn-lt"/>
              </a:rPr>
              <a:t>jogrendükbe</a:t>
            </a:r>
            <a:r>
              <a:rPr lang="hu-HU" sz="1600" dirty="0" smtClean="0">
                <a:latin typeface="+mn-lt"/>
              </a:rPr>
              <a:t> még nem ültették át. </a:t>
            </a:r>
            <a:endParaRPr lang="en-GB" sz="1600" dirty="0">
              <a:latin typeface="+mn-lt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3" y="236539"/>
            <a:ext cx="935782" cy="54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e 12">
            <a:extLst>
              <a:ext uri="{FF2B5EF4-FFF2-40B4-BE49-F238E27FC236}">
                <a16:creationId xmlns:a16="http://schemas.microsoft.com/office/drawing/2014/main" xmlns="" id="{C461B634-5D7E-48D0-BA59-17D870CB5542}"/>
              </a:ext>
            </a:extLst>
          </p:cNvPr>
          <p:cNvSpPr/>
          <p:nvPr/>
        </p:nvSpPr>
        <p:spPr bwMode="auto">
          <a:xfrm>
            <a:off x="181945" y="1328061"/>
            <a:ext cx="2566802" cy="1763693"/>
          </a:xfrm>
          <a:prstGeom prst="hexagon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ZoneTexte 19">
            <a:extLst>
              <a:ext uri="{FF2B5EF4-FFF2-40B4-BE49-F238E27FC236}">
                <a16:creationId xmlns:a16="http://schemas.microsoft.com/office/drawing/2014/main" xmlns="" id="{C9ABCE92-F61A-49B9-AEB1-55309C5C007B}"/>
              </a:ext>
            </a:extLst>
          </p:cNvPr>
          <p:cNvSpPr txBox="1"/>
          <p:nvPr/>
        </p:nvSpPr>
        <p:spPr>
          <a:xfrm>
            <a:off x="247863" y="1473071"/>
            <a:ext cx="241669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lépés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u="sng" dirty="0" smtClean="0">
                <a:latin typeface="Calibri" panose="020F0502020204030204" pitchFamily="34" charset="0"/>
                <a:cs typeface="+mn-cs"/>
              </a:rPr>
              <a:t>Kérelem előkészítése</a:t>
            </a:r>
            <a:endParaRPr kumimoji="0" lang="fr-FR" sz="1400" b="1" i="0" u="sng" strike="noStrike" kern="1200" cap="none" spc="0" normalizeH="0" baseline="0" noProof="0" dirty="0" smtClean="0">
              <a:ln>
                <a:noFill/>
              </a:ln>
              <a:solidFill>
                <a:srgbClr val="94949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949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engedélyezési eset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949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(5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94949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),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949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felhasználási terület kiválasztása, követelmények (és derogációk) azonosítása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94949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Hexagone 14">
            <a:extLst>
              <a:ext uri="{FF2B5EF4-FFF2-40B4-BE49-F238E27FC236}">
                <a16:creationId xmlns:a16="http://schemas.microsoft.com/office/drawing/2014/main" xmlns="" id="{BEBEC9DC-585F-467A-9402-44C1E60F93D3}"/>
              </a:ext>
            </a:extLst>
          </p:cNvPr>
          <p:cNvSpPr/>
          <p:nvPr/>
        </p:nvSpPr>
        <p:spPr bwMode="auto">
          <a:xfrm>
            <a:off x="6377092" y="1271203"/>
            <a:ext cx="2673689" cy="1829690"/>
          </a:xfrm>
          <a:prstGeom prst="hexagon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0D92C2F-2B21-4F17-BC11-2495F911D362}"/>
              </a:ext>
            </a:extLst>
          </p:cNvPr>
          <p:cNvSpPr/>
          <p:nvPr/>
        </p:nvSpPr>
        <p:spPr>
          <a:xfrm>
            <a:off x="6576260" y="1317186"/>
            <a:ext cx="22717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3</a:t>
            </a: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. lépés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sng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Megfelelőségtanúsítás</a:t>
            </a:r>
            <a:endParaRPr lang="fr-FR" sz="1400" b="1" u="sng" kern="0" dirty="0">
              <a:latin typeface="Calibri" panose="020F0502020204030204" pitchFamily="34" charset="0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dirty="0" smtClean="0">
                <a:solidFill>
                  <a:srgbClr val="808080"/>
                </a:solidFill>
                <a:latin typeface="Calibri" panose="020F0502020204030204" pitchFamily="34" charset="0"/>
                <a:cs typeface="+mn-cs"/>
              </a:rPr>
              <a:t>Hitelesítési eljárások </a:t>
            </a:r>
            <a:r>
              <a:rPr lang="fr-FR" sz="1400" b="1" dirty="0" smtClean="0">
                <a:solidFill>
                  <a:srgbClr val="808080"/>
                </a:solidFill>
                <a:latin typeface="Calibri" panose="020F0502020204030204" pitchFamily="34" charset="0"/>
                <a:cs typeface="+mn-cs"/>
              </a:rPr>
              <a:t>(NoBo</a:t>
            </a:r>
            <a:r>
              <a:rPr lang="fr-FR" sz="1400" b="1" dirty="0">
                <a:solidFill>
                  <a:srgbClr val="808080"/>
                </a:solidFill>
                <a:latin typeface="Calibri" panose="020F0502020204030204" pitchFamily="34" charset="0"/>
                <a:cs typeface="+mn-cs"/>
              </a:rPr>
              <a:t>, DeBo, AsBo), </a:t>
            </a:r>
            <a:r>
              <a:rPr lang="hu-HU" sz="1400" b="1" dirty="0" smtClean="0">
                <a:solidFill>
                  <a:srgbClr val="808080"/>
                </a:solidFill>
                <a:latin typeface="Calibri" panose="020F0502020204030204" pitchFamily="34" charset="0"/>
                <a:cs typeface="+mn-cs"/>
              </a:rPr>
              <a:t>nem-megfelelőségek javítása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94949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6" name="Hexagone 16">
            <a:extLst>
              <a:ext uri="{FF2B5EF4-FFF2-40B4-BE49-F238E27FC236}">
                <a16:creationId xmlns:a16="http://schemas.microsoft.com/office/drawing/2014/main" xmlns="" id="{F9657676-CF1C-403A-BF41-9617E5EE1175}"/>
              </a:ext>
            </a:extLst>
          </p:cNvPr>
          <p:cNvSpPr/>
          <p:nvPr/>
        </p:nvSpPr>
        <p:spPr bwMode="auto">
          <a:xfrm>
            <a:off x="3079659" y="1268760"/>
            <a:ext cx="2894156" cy="1822993"/>
          </a:xfrm>
          <a:prstGeom prst="hexagon">
            <a:avLst/>
          </a:prstGeom>
          <a:noFill/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D0D3982-3741-4099-B62B-BA8F2D5E52AE}"/>
              </a:ext>
            </a:extLst>
          </p:cNvPr>
          <p:cNvSpPr/>
          <p:nvPr/>
        </p:nvSpPr>
        <p:spPr>
          <a:xfrm>
            <a:off x="3311705" y="1305639"/>
            <a:ext cx="24633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lépés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önkéntes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sz="1400" b="1" u="sng" dirty="0" smtClean="0">
                <a:latin typeface="Calibri" panose="020F0502020204030204" pitchFamily="34" charset="0"/>
              </a:rPr>
              <a:t>konzultációs fázis</a:t>
            </a:r>
            <a:r>
              <a:rPr lang="fr-FR" sz="1400" b="1" u="sng" dirty="0" smtClean="0">
                <a:latin typeface="Calibri" panose="020F0502020204030204" pitchFamily="34" charset="0"/>
              </a:rPr>
              <a:t>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Konzultáció az </a:t>
            </a:r>
            <a:r>
              <a:rPr kumimoji="0" lang="hu-H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ésintett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hu-H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NSA-val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és az </a:t>
            </a:r>
            <a:r>
              <a:rPr kumimoji="0" lang="hu-H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ERÁ-val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 kérelem</a:t>
            </a:r>
            <a:r>
              <a:rPr kumimoji="0" lang="hu-HU" sz="1400" b="1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teljessége érdekében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94949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Hexagone 17">
            <a:extLst>
              <a:ext uri="{FF2B5EF4-FFF2-40B4-BE49-F238E27FC236}">
                <a16:creationId xmlns:a16="http://schemas.microsoft.com/office/drawing/2014/main" xmlns="" id="{B11F0B86-6C52-44F4-8BFB-96FF5B35F2A6}"/>
              </a:ext>
            </a:extLst>
          </p:cNvPr>
          <p:cNvSpPr/>
          <p:nvPr/>
        </p:nvSpPr>
        <p:spPr bwMode="auto">
          <a:xfrm>
            <a:off x="6257678" y="3793399"/>
            <a:ext cx="2788498" cy="1882159"/>
          </a:xfrm>
          <a:prstGeom prst="hexagon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212D6C8-2224-4E3D-AD06-1DD60B6F63D5}"/>
              </a:ext>
            </a:extLst>
          </p:cNvPr>
          <p:cNvSpPr/>
          <p:nvPr/>
        </p:nvSpPr>
        <p:spPr>
          <a:xfrm>
            <a:off x="6521350" y="3789040"/>
            <a:ext cx="22737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lépés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Kérelem benyújtása</a:t>
            </a:r>
            <a:endParaRPr kumimoji="0" lang="fr-FR" sz="14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949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EK megfelelőségi nyilatkozatok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949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949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műszaki leírás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949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949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stb.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949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OSS</a:t>
            </a:r>
            <a:r>
              <a:rPr kumimoji="0" lang="hu-H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4949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-en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949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keresztül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94949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2" name="Hexagone 24">
            <a:extLst>
              <a:ext uri="{FF2B5EF4-FFF2-40B4-BE49-F238E27FC236}">
                <a16:creationId xmlns:a16="http://schemas.microsoft.com/office/drawing/2014/main" xmlns="" id="{DB471A17-1920-4F21-82EF-605AAF5D581D}"/>
              </a:ext>
            </a:extLst>
          </p:cNvPr>
          <p:cNvSpPr/>
          <p:nvPr/>
        </p:nvSpPr>
        <p:spPr bwMode="auto">
          <a:xfrm>
            <a:off x="3085988" y="3828572"/>
            <a:ext cx="2617150" cy="1849596"/>
          </a:xfrm>
          <a:prstGeom prst="hexagon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ZoneTexte 25">
            <a:extLst>
              <a:ext uri="{FF2B5EF4-FFF2-40B4-BE49-F238E27FC236}">
                <a16:creationId xmlns:a16="http://schemas.microsoft.com/office/drawing/2014/main" xmlns="" id="{C681FE7E-65CD-4EF0-A846-6C744F0B68E5}"/>
              </a:ext>
            </a:extLst>
          </p:cNvPr>
          <p:cNvSpPr txBox="1"/>
          <p:nvPr/>
        </p:nvSpPr>
        <p:spPr>
          <a:xfrm>
            <a:off x="3144487" y="4049120"/>
            <a:ext cx="2464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lépés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Kérelem feldolgozása</a:t>
            </a:r>
            <a:endParaRPr kumimoji="0" lang="fr-FR" sz="14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dirty="0" smtClean="0">
                <a:solidFill>
                  <a:srgbClr val="949495"/>
                </a:solidFill>
                <a:latin typeface="Calibri" panose="020F0502020204030204" pitchFamily="34" charset="0"/>
                <a:cs typeface="+mn-cs"/>
              </a:rPr>
              <a:t>Teljességellenőrzés </a:t>
            </a:r>
            <a:r>
              <a:rPr lang="fr-FR" sz="1400" b="1" dirty="0" smtClean="0">
                <a:solidFill>
                  <a:srgbClr val="949495"/>
                </a:solidFill>
                <a:latin typeface="Calibri" panose="020F0502020204030204" pitchFamily="34" charset="0"/>
                <a:cs typeface="+mn-cs"/>
              </a:rPr>
              <a:t>(1 </a:t>
            </a:r>
            <a:r>
              <a:rPr lang="hu-HU" sz="1400" b="1" dirty="0" smtClean="0">
                <a:solidFill>
                  <a:srgbClr val="949495"/>
                </a:solidFill>
                <a:latin typeface="Calibri" panose="020F0502020204030204" pitchFamily="34" charset="0"/>
                <a:cs typeface="+mn-cs"/>
              </a:rPr>
              <a:t>hó</a:t>
            </a:r>
            <a:r>
              <a:rPr lang="fr-FR" sz="1400" b="1" dirty="0" smtClean="0">
                <a:solidFill>
                  <a:srgbClr val="949495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fr-FR" sz="1400" b="1" dirty="0">
                <a:solidFill>
                  <a:srgbClr val="949495"/>
                </a:solidFill>
                <a:latin typeface="Calibri" panose="020F0502020204030204" pitchFamily="34" charset="0"/>
                <a:cs typeface="+mn-cs"/>
              </a:rPr>
              <a:t>max), </a:t>
            </a:r>
            <a:r>
              <a:rPr lang="hu-HU" sz="1400" b="1" dirty="0" smtClean="0">
                <a:solidFill>
                  <a:srgbClr val="949495"/>
                </a:solidFill>
                <a:latin typeface="Calibri" panose="020F0502020204030204" pitchFamily="34" charset="0"/>
                <a:cs typeface="+mn-cs"/>
              </a:rPr>
              <a:t>információfeldolgozás</a:t>
            </a:r>
            <a:endParaRPr lang="fr-FR" sz="1400" b="1" dirty="0">
              <a:solidFill>
                <a:srgbClr val="949495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5" name="Hexagone 28">
            <a:extLst>
              <a:ext uri="{FF2B5EF4-FFF2-40B4-BE49-F238E27FC236}">
                <a16:creationId xmlns:a16="http://schemas.microsoft.com/office/drawing/2014/main" xmlns="" id="{07A9B020-663A-41E2-A2F6-4DE7BAFCC130}"/>
              </a:ext>
            </a:extLst>
          </p:cNvPr>
          <p:cNvSpPr/>
          <p:nvPr/>
        </p:nvSpPr>
        <p:spPr bwMode="auto">
          <a:xfrm>
            <a:off x="104315" y="3855821"/>
            <a:ext cx="2459463" cy="1760579"/>
          </a:xfrm>
          <a:prstGeom prst="hexagon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ZoneTexte 29">
            <a:extLst>
              <a:ext uri="{FF2B5EF4-FFF2-40B4-BE49-F238E27FC236}">
                <a16:creationId xmlns:a16="http://schemas.microsoft.com/office/drawing/2014/main" xmlns="" id="{C9223035-837E-4BD5-B7DA-471154AB90F7}"/>
              </a:ext>
            </a:extLst>
          </p:cNvPr>
          <p:cNvSpPr txBox="1"/>
          <p:nvPr/>
        </p:nvSpPr>
        <p:spPr>
          <a:xfrm>
            <a:off x="176230" y="4049120"/>
            <a:ext cx="231563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lépés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Engedélyezés</a:t>
            </a:r>
            <a:endParaRPr kumimoji="0" lang="fr-FR" sz="14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algn="ctr"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949495"/>
                </a:solidFill>
                <a:latin typeface="Calibri" panose="020F0502020204030204" pitchFamily="34" charset="0"/>
                <a:cs typeface="+mn-cs"/>
              </a:rPr>
              <a:t>döntés </a:t>
            </a:r>
            <a:r>
              <a:rPr lang="fr-FR" sz="1400" b="1" dirty="0" smtClean="0">
                <a:solidFill>
                  <a:srgbClr val="949495"/>
                </a:solidFill>
                <a:latin typeface="Calibri" panose="020F0502020204030204" pitchFamily="34" charset="0"/>
                <a:cs typeface="+mn-cs"/>
              </a:rPr>
              <a:t>4 </a:t>
            </a:r>
            <a:r>
              <a:rPr lang="hu-HU" sz="1400" b="1" dirty="0" smtClean="0">
                <a:solidFill>
                  <a:srgbClr val="949495"/>
                </a:solidFill>
                <a:latin typeface="Calibri" panose="020F0502020204030204" pitchFamily="34" charset="0"/>
                <a:cs typeface="+mn-cs"/>
              </a:rPr>
              <a:t>hónapon belül</a:t>
            </a:r>
            <a:r>
              <a:rPr lang="fr-FR" sz="1400" b="1" dirty="0" smtClean="0">
                <a:solidFill>
                  <a:srgbClr val="949495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fr-FR" sz="1400" b="1" dirty="0">
                <a:solidFill>
                  <a:srgbClr val="949495"/>
                </a:solidFill>
                <a:latin typeface="Calibri" panose="020F0502020204030204" pitchFamily="34" charset="0"/>
                <a:cs typeface="+mn-cs"/>
              </a:rPr>
              <a:t>(max)</a:t>
            </a:r>
            <a:endParaRPr kumimoji="0" lang="fr-FR" sz="1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" name="Flèche : droite 34">
            <a:extLst>
              <a:ext uri="{FF2B5EF4-FFF2-40B4-BE49-F238E27FC236}">
                <a16:creationId xmlns:a16="http://schemas.microsoft.com/office/drawing/2014/main" xmlns="" id="{F2DB3626-5EEE-4F4C-8F9A-450E995770A3}"/>
              </a:ext>
            </a:extLst>
          </p:cNvPr>
          <p:cNvSpPr/>
          <p:nvPr/>
        </p:nvSpPr>
        <p:spPr bwMode="auto">
          <a:xfrm>
            <a:off x="2800165" y="2118312"/>
            <a:ext cx="189655" cy="22128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Flèche : droite 35">
            <a:extLst>
              <a:ext uri="{FF2B5EF4-FFF2-40B4-BE49-F238E27FC236}">
                <a16:creationId xmlns:a16="http://schemas.microsoft.com/office/drawing/2014/main" xmlns="" id="{B7AB3EE3-A20F-4BCC-8BCC-A737495CB8C8}"/>
              </a:ext>
            </a:extLst>
          </p:cNvPr>
          <p:cNvSpPr/>
          <p:nvPr/>
        </p:nvSpPr>
        <p:spPr bwMode="auto">
          <a:xfrm>
            <a:off x="6088247" y="2045264"/>
            <a:ext cx="201232" cy="2212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" name="Flèche : droite 36">
            <a:extLst>
              <a:ext uri="{FF2B5EF4-FFF2-40B4-BE49-F238E27FC236}">
                <a16:creationId xmlns:a16="http://schemas.microsoft.com/office/drawing/2014/main" xmlns="" id="{1FCF64F2-2250-403B-832E-72F56A2A98FB}"/>
              </a:ext>
            </a:extLst>
          </p:cNvPr>
          <p:cNvSpPr/>
          <p:nvPr/>
        </p:nvSpPr>
        <p:spPr bwMode="auto">
          <a:xfrm rot="10800000">
            <a:off x="5866279" y="4619909"/>
            <a:ext cx="221967" cy="22128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" name="Flèche : droite 37">
            <a:extLst>
              <a:ext uri="{FF2B5EF4-FFF2-40B4-BE49-F238E27FC236}">
                <a16:creationId xmlns:a16="http://schemas.microsoft.com/office/drawing/2014/main" xmlns="" id="{0556C009-B67D-49E5-9231-784997FF8653}"/>
              </a:ext>
            </a:extLst>
          </p:cNvPr>
          <p:cNvSpPr/>
          <p:nvPr/>
        </p:nvSpPr>
        <p:spPr bwMode="auto">
          <a:xfrm rot="10800000">
            <a:off x="2696351" y="4619909"/>
            <a:ext cx="228003" cy="2212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Flèche : droite 26">
            <a:extLst>
              <a:ext uri="{FF2B5EF4-FFF2-40B4-BE49-F238E27FC236}">
                <a16:creationId xmlns:a16="http://schemas.microsoft.com/office/drawing/2014/main" xmlns="" id="{4861DEAA-5F44-4918-8D96-E014B5085731}"/>
              </a:ext>
            </a:extLst>
          </p:cNvPr>
          <p:cNvSpPr/>
          <p:nvPr/>
        </p:nvSpPr>
        <p:spPr bwMode="auto">
          <a:xfrm rot="5400000">
            <a:off x="7501950" y="3379373"/>
            <a:ext cx="404797" cy="2160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2E165C4-7169-4935-A4DD-67BCCD5A660A}"/>
              </a:ext>
            </a:extLst>
          </p:cNvPr>
          <p:cNvSpPr/>
          <p:nvPr/>
        </p:nvSpPr>
        <p:spPr>
          <a:xfrm>
            <a:off x="971600" y="6021288"/>
            <a:ext cx="7876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>
                <a:solidFill>
                  <a:srgbClr val="FF0000"/>
                </a:solidFill>
                <a:latin typeface="+mn-lt"/>
              </a:rPr>
              <a:t>! </a:t>
            </a:r>
            <a:r>
              <a:rPr lang="de-CH" sz="2000" b="1" dirty="0">
                <a:latin typeface="+mn-lt"/>
              </a:rPr>
              <a:t>RISC 80, </a:t>
            </a:r>
            <a:r>
              <a:rPr lang="de-CH" sz="2000" b="1" dirty="0" smtClean="0">
                <a:latin typeface="+mn-lt"/>
              </a:rPr>
              <a:t>2017 </a:t>
            </a:r>
            <a:r>
              <a:rPr lang="hu-HU" sz="2000" b="1" dirty="0" smtClean="0">
                <a:latin typeface="+mn-lt"/>
              </a:rPr>
              <a:t>n</a:t>
            </a:r>
            <a:r>
              <a:rPr lang="de-CH" sz="2000" b="1" dirty="0" err="1" smtClean="0">
                <a:latin typeface="+mn-lt"/>
              </a:rPr>
              <a:t>ovember</a:t>
            </a:r>
            <a:r>
              <a:rPr lang="hu-HU" sz="2000" b="1" dirty="0" smtClean="0">
                <a:latin typeface="+mn-lt"/>
              </a:rPr>
              <a:t> </a:t>
            </a:r>
            <a:r>
              <a:rPr lang="de-CH" sz="2000" b="1" dirty="0" smtClean="0">
                <a:latin typeface="+mn-lt"/>
              </a:rPr>
              <a:t>15/16., </a:t>
            </a:r>
            <a:r>
              <a:rPr lang="de-CH" sz="2000" b="1" dirty="0" err="1" smtClean="0">
                <a:latin typeface="+mn-lt"/>
              </a:rPr>
              <a:t>po</a:t>
            </a:r>
            <a:r>
              <a:rPr lang="hu-HU" sz="2000" b="1" dirty="0" smtClean="0">
                <a:latin typeface="+mn-lt"/>
              </a:rPr>
              <a:t>z</a:t>
            </a:r>
            <a:r>
              <a:rPr lang="de-CH" sz="2000" b="1" dirty="0" err="1" smtClean="0">
                <a:latin typeface="+mn-lt"/>
              </a:rPr>
              <a:t>it</a:t>
            </a:r>
            <a:r>
              <a:rPr lang="hu-HU" sz="2000" b="1" dirty="0" smtClean="0">
                <a:latin typeface="+mn-lt"/>
              </a:rPr>
              <a:t>í</a:t>
            </a:r>
            <a:r>
              <a:rPr lang="de-CH" sz="2000" b="1" dirty="0" smtClean="0">
                <a:latin typeface="+mn-lt"/>
              </a:rPr>
              <a:t>v </a:t>
            </a:r>
            <a:r>
              <a:rPr lang="hu-HU" sz="2000" b="1" dirty="0" smtClean="0">
                <a:latin typeface="+mn-lt"/>
              </a:rPr>
              <a:t>szavazás az </a:t>
            </a:r>
            <a:r>
              <a:rPr lang="de-CH" sz="2000" b="1" dirty="0" smtClean="0">
                <a:latin typeface="+mn-lt"/>
              </a:rPr>
              <a:t>IA</a:t>
            </a:r>
            <a:r>
              <a:rPr lang="hu-HU" sz="2000" b="1" dirty="0" err="1" smtClean="0">
                <a:latin typeface="+mn-lt"/>
              </a:rPr>
              <a:t>-ról</a:t>
            </a:r>
            <a:r>
              <a:rPr lang="de-CH" sz="2000" b="1" dirty="0" smtClean="0">
                <a:latin typeface="+mn-lt"/>
              </a:rPr>
              <a:t> </a:t>
            </a:r>
            <a:r>
              <a:rPr lang="hu-HU" sz="2000" b="1" dirty="0" smtClean="0">
                <a:latin typeface="+mn-lt"/>
              </a:rPr>
              <a:t>(6. szövegváltozat)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itel 3">
            <a:extLst>
              <a:ext uri="{FF2B5EF4-FFF2-40B4-BE49-F238E27FC236}">
                <a16:creationId xmlns:a16="http://schemas.microsoft.com/office/drawing/2014/main" xmlns="" id="{BFCD0B0F-9C5F-477B-B5CE-2FFDDB74B780}"/>
              </a:ext>
            </a:extLst>
          </p:cNvPr>
          <p:cNvSpPr txBox="1">
            <a:spLocks/>
          </p:cNvSpPr>
          <p:nvPr/>
        </p:nvSpPr>
        <p:spPr>
          <a:xfrm>
            <a:off x="1143000" y="0"/>
            <a:ext cx="7821488" cy="928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 b="1"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u-HU" sz="2800" dirty="0" smtClean="0"/>
              <a:t>IV.</a:t>
            </a:r>
            <a:r>
              <a:rPr lang="en-GB" sz="2800" dirty="0" smtClean="0"/>
              <a:t> </a:t>
            </a:r>
            <a:r>
              <a:rPr lang="hu-HU" sz="2800" dirty="0" smtClean="0"/>
              <a:t>Vasúti csomag</a:t>
            </a:r>
            <a:endParaRPr lang="en-GB" sz="2800" dirty="0"/>
          </a:p>
          <a:p>
            <a:r>
              <a:rPr lang="hu-HU" sz="2800" dirty="0" smtClean="0"/>
              <a:t>Járműengedélyezés (VA) végrehajtási rendelet (IA)</a:t>
            </a:r>
            <a:endParaRPr lang="en-GB" sz="2800" baseline="30000" dirty="0"/>
          </a:p>
        </p:txBody>
      </p:sp>
      <p:sp>
        <p:nvSpPr>
          <p:cNvPr id="23" name="Nedadgående pil 92">
            <a:extLst>
              <a:ext uri="{FF2B5EF4-FFF2-40B4-BE49-F238E27FC236}">
                <a16:creationId xmlns:a16="http://schemas.microsoft.com/office/drawing/2014/main" xmlns="" id="{B9670F57-5640-454C-B8B3-C85F67031BD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75966" y="5890747"/>
            <a:ext cx="396044" cy="68173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3" y="236539"/>
            <a:ext cx="935782" cy="54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66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928</Words>
  <Application>Microsoft Office PowerPoint</Application>
  <PresentationFormat>Diavetítés a képernyőre (4:3 oldalarány)</PresentationFormat>
  <Paragraphs>111</Paragraphs>
  <Slides>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UIP-aktualitások  - Zaj TSI alkalmazása -  EU IV. vasúti csomag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DVK Gépgyár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Csaba Szabó</dc:creator>
  <cp:lastModifiedBy>Csaba Szabó</cp:lastModifiedBy>
  <cp:revision>20</cp:revision>
  <dcterms:created xsi:type="dcterms:W3CDTF">2017-11-29T12:52:07Z</dcterms:created>
  <dcterms:modified xsi:type="dcterms:W3CDTF">2017-11-29T17:50:34Z</dcterms:modified>
</cp:coreProperties>
</file>