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539" r:id="rId5"/>
    <p:sldId id="563" r:id="rId6"/>
    <p:sldId id="576" r:id="rId7"/>
    <p:sldId id="574" r:id="rId8"/>
    <p:sldId id="620" r:id="rId9"/>
    <p:sldId id="646" r:id="rId10"/>
    <p:sldId id="577" r:id="rId11"/>
    <p:sldId id="583" r:id="rId12"/>
    <p:sldId id="656" r:id="rId13"/>
    <p:sldId id="585" r:id="rId14"/>
    <p:sldId id="622" r:id="rId15"/>
    <p:sldId id="623" r:id="rId16"/>
    <p:sldId id="625" r:id="rId17"/>
    <p:sldId id="578" r:id="rId18"/>
    <p:sldId id="580" r:id="rId19"/>
    <p:sldId id="587" r:id="rId20"/>
    <p:sldId id="588" r:id="rId21"/>
    <p:sldId id="589" r:id="rId22"/>
    <p:sldId id="655" r:id="rId23"/>
    <p:sldId id="654" r:id="rId24"/>
    <p:sldId id="513" r:id="rId25"/>
  </p:sldIdLst>
  <p:sldSz cx="9144000" cy="6858000" type="screen4x3"/>
  <p:notesSz cx="6884988" cy="100187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797">
          <p15:clr>
            <a:srgbClr val="A4A3A4"/>
          </p15:clr>
        </p15:guide>
        <p15:guide id="2" orient="horz" pos="3838">
          <p15:clr>
            <a:srgbClr val="A4A3A4"/>
          </p15:clr>
        </p15:guide>
        <p15:guide id="3" orient="horz" pos="4020">
          <p15:clr>
            <a:srgbClr val="A4A3A4"/>
          </p15:clr>
        </p15:guide>
        <p15:guide id="4" orient="horz" pos="1026">
          <p15:clr>
            <a:srgbClr val="A4A3A4"/>
          </p15:clr>
        </p15:guide>
        <p15:guide id="5" pos="4694">
          <p15:clr>
            <a:srgbClr val="A4A3A4"/>
          </p15:clr>
        </p15:guide>
        <p15:guide id="6" pos="5329">
          <p15:clr>
            <a:srgbClr val="A4A3A4"/>
          </p15:clr>
        </p15:guide>
        <p15:guide id="7" pos="4286">
          <p15:clr>
            <a:srgbClr val="A4A3A4"/>
          </p15:clr>
        </p15:guide>
        <p15:guide id="8" pos="52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4074" autoAdjust="0"/>
  </p:normalViewPr>
  <p:slideViewPr>
    <p:cSldViewPr>
      <p:cViewPr varScale="1">
        <p:scale>
          <a:sx n="85" d="100"/>
          <a:sy n="85" d="100"/>
        </p:scale>
        <p:origin x="1290" y="84"/>
      </p:cViewPr>
      <p:guideLst>
        <p:guide orient="horz" pos="1797"/>
        <p:guide orient="horz" pos="3838"/>
        <p:guide orient="horz" pos="4020"/>
        <p:guide orient="horz" pos="1026"/>
        <p:guide pos="4694"/>
        <p:guide pos="5329"/>
        <p:guide pos="4286"/>
        <p:guide pos="521"/>
      </p:guideLst>
    </p:cSldViewPr>
  </p:slideViewPr>
  <p:outlineViewPr>
    <p:cViewPr>
      <p:scale>
        <a:sx n="33" d="100"/>
        <a:sy n="33" d="100"/>
      </p:scale>
      <p:origin x="0" y="13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uip_intern\---%20INTERN\NATIONAL%20COMMITTEE\---%202017%20Facturation\2017%20V03_UIP%20Collection%20Fleet%20Data_consolidate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D9-482A-B6DC-77CFA3578D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Sheet1!$A$4:$C$16</c:f>
              <c:strCache>
                <c:ptCount val="13"/>
                <c:pt idx="0">
                  <c:v>non-RID</c:v>
                </c:pt>
                <c:pt idx="1">
                  <c:v>RID class 2</c:v>
                </c:pt>
                <c:pt idx="2">
                  <c:v>RID but not class 2</c:v>
                </c:pt>
                <c:pt idx="3">
                  <c:v>open hopper</c:v>
                </c:pt>
                <c:pt idx="4">
                  <c:v>covered hopper </c:v>
                </c:pt>
                <c:pt idx="5">
                  <c:v>powder hopper</c:v>
                </c:pt>
                <c:pt idx="6">
                  <c:v>open high-sided &amp; open box</c:v>
                </c:pt>
                <c:pt idx="7">
                  <c:v>car-carrier</c:v>
                </c:pt>
                <c:pt idx="8">
                  <c:v>intermodal</c:v>
                </c:pt>
                <c:pt idx="9">
                  <c:v>flat</c:v>
                </c:pt>
                <c:pt idx="10">
                  <c:v>coil</c:v>
                </c:pt>
                <c:pt idx="11">
                  <c:v>covered</c:v>
                </c:pt>
                <c:pt idx="12">
                  <c:v>other</c:v>
                </c:pt>
              </c:strCache>
            </c:strRef>
          </c:cat>
          <c:val>
            <c:numRef>
              <c:f>Sheet1!$D$4:$D$16</c:f>
            </c:numRef>
          </c:val>
          <c:extLst>
            <c:ext xmlns:c16="http://schemas.microsoft.com/office/drawing/2014/chart" uri="{C3380CC4-5D6E-409C-BE32-E72D297353CC}">
              <c16:uniqueId val="{00000002-B4D9-482A-B6DC-77CFA3578D3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4-B4D9-482A-B6DC-77CFA3578D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Sheet1!$A$4:$C$16</c:f>
              <c:strCache>
                <c:ptCount val="13"/>
                <c:pt idx="0">
                  <c:v>non-RID</c:v>
                </c:pt>
                <c:pt idx="1">
                  <c:v>RID class 2</c:v>
                </c:pt>
                <c:pt idx="2">
                  <c:v>RID but not class 2</c:v>
                </c:pt>
                <c:pt idx="3">
                  <c:v>open hopper</c:v>
                </c:pt>
                <c:pt idx="4">
                  <c:v>covered hopper </c:v>
                </c:pt>
                <c:pt idx="5">
                  <c:v>powder hopper</c:v>
                </c:pt>
                <c:pt idx="6">
                  <c:v>open high-sided &amp; open box</c:v>
                </c:pt>
                <c:pt idx="7">
                  <c:v>car-carrier</c:v>
                </c:pt>
                <c:pt idx="8">
                  <c:v>intermodal</c:v>
                </c:pt>
                <c:pt idx="9">
                  <c:v>flat</c:v>
                </c:pt>
                <c:pt idx="10">
                  <c:v>coil</c:v>
                </c:pt>
                <c:pt idx="11">
                  <c:v>covered</c:v>
                </c:pt>
                <c:pt idx="12">
                  <c:v>other</c:v>
                </c:pt>
              </c:strCache>
            </c:strRef>
          </c:cat>
          <c:val>
            <c:numRef>
              <c:f>Sheet1!$E$4:$E$16</c:f>
            </c:numRef>
          </c:val>
          <c:extLst>
            <c:ext xmlns:c16="http://schemas.microsoft.com/office/drawing/2014/chart" uri="{C3380CC4-5D6E-409C-BE32-E72D297353CC}">
              <c16:uniqueId val="{00000005-B4D9-482A-B6DC-77CFA3578D33}"/>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7-B4D9-482A-B6DC-77CFA3578D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B4D9-482A-B6DC-77CFA3578D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B4D9-482A-B6DC-77CFA3578D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D-B4D9-482A-B6DC-77CFA3578D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F-B4D9-482A-B6DC-77CFA3578D3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1-B4D9-482A-B6DC-77CFA3578D3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3-B4D9-482A-B6DC-77CFA3578D3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5-B4D9-482A-B6DC-77CFA3578D3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7-B4D9-482A-B6DC-77CFA3578D3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9-B4D9-482A-B6DC-77CFA3578D3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B-B4D9-482A-B6DC-77CFA3578D3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D-B4D9-482A-B6DC-77CFA3578D33}"/>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F-B4D9-482A-B6DC-77CFA3578D33}"/>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21-B4D9-482A-B6DC-77CFA3578D33}"/>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4D9-482A-B6DC-77CFA3578D33}"/>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4D9-482A-B6DC-77CFA3578D33}"/>
                </c:ext>
              </c:extLst>
            </c:dLbl>
            <c:dLbl>
              <c:idx val="3"/>
              <c:spPr>
                <a:noFill/>
                <a:ln>
                  <a:noFill/>
                </a:ln>
                <a:effectLst/>
              </c:spPr>
              <c:txPr>
                <a:bodyPr rot="0" spcFirstLastPara="1" vertOverflow="ellipsis" vert="horz" wrap="square" lIns="38100" tIns="19050" rIns="38100" bIns="19050" anchor="ctr" anchorCtr="1">
                  <a:spAutoFit/>
                </a:bodyPr>
                <a:lstStyle/>
                <a:p>
                  <a:pPr>
                    <a:defRPr sz="1000" b="1" i="1"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1"/>
              <c:showSerName val="0"/>
              <c:showPercent val="1"/>
              <c:showBubbleSize val="0"/>
              <c:extLst>
                <c:ext xmlns:c16="http://schemas.microsoft.com/office/drawing/2014/chart" uri="{C3380CC4-5D6E-409C-BE32-E72D297353CC}">
                  <c16:uniqueId val="{0000000D-B4D9-482A-B6DC-77CFA3578D33}"/>
                </c:ext>
              </c:extLst>
            </c:dLbl>
            <c:dLbl>
              <c:idx val="4"/>
              <c:tx>
                <c:rich>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fld id="{E0A5976A-7A9F-4BA3-9971-BA085F9699DA}" type="CATEGORYNAME">
                      <a:rPr lang="en-US" b="1"/>
                      <a:pPr>
                        <a:defRPr b="1"/>
                      </a:pPr>
                      <a:t>[KATEGÓRIA NEVE]</a:t>
                    </a:fld>
                    <a:r>
                      <a:rPr lang="en-US" b="1" baseline="0" dirty="0"/>
                      <a:t>
</a:t>
                    </a:r>
                    <a:fld id="{13BF5F4F-9C2D-437E-BB35-B2F712653278}" type="PERCENTAGE">
                      <a:rPr lang="en-US" sz="1000" b="1" i="1" baseline="0"/>
                      <a:pPr>
                        <a:defRPr b="1"/>
                      </a:pPr>
                      <a:t>[SZÁZALÉK]</a:t>
                    </a:fld>
                    <a:endParaRPr lang="en-US" b="1" baseline="0"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4D9-482A-B6DC-77CFA3578D33}"/>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B4D9-482A-B6DC-77CFA3578D3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7-B4D9-482A-B6DC-77CFA3578D33}"/>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B4D9-482A-B6DC-77CFA3578D33}"/>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B4D9-482A-B6DC-77CFA3578D33}"/>
                </c:ext>
              </c:extLst>
            </c:dLbl>
            <c:dLbl>
              <c:idx val="13"/>
              <c:delete val="1"/>
              <c:extLst>
                <c:ext xmlns:c15="http://schemas.microsoft.com/office/drawing/2012/chart" uri="{CE6537A1-D6FC-4f65-9D91-7224C49458BB}"/>
                <c:ext xmlns:c16="http://schemas.microsoft.com/office/drawing/2014/chart" uri="{C3380CC4-5D6E-409C-BE32-E72D297353CC}">
                  <c16:uniqueId val="{00000021-B4D9-482A-B6DC-77CFA3578D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hu-H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Sheet1!$A$4:$C$16</c:f>
              <c:strCache>
                <c:ptCount val="13"/>
                <c:pt idx="0">
                  <c:v>non-RID</c:v>
                </c:pt>
                <c:pt idx="1">
                  <c:v>RID class 2</c:v>
                </c:pt>
                <c:pt idx="2">
                  <c:v>RID but not class 2</c:v>
                </c:pt>
                <c:pt idx="3">
                  <c:v>open hopper</c:v>
                </c:pt>
                <c:pt idx="4">
                  <c:v>covered hopper </c:v>
                </c:pt>
                <c:pt idx="5">
                  <c:v>powder hopper</c:v>
                </c:pt>
                <c:pt idx="6">
                  <c:v>open high-sided &amp; open box</c:v>
                </c:pt>
                <c:pt idx="7">
                  <c:v>car-carrier</c:v>
                </c:pt>
                <c:pt idx="8">
                  <c:v>intermodal</c:v>
                </c:pt>
                <c:pt idx="9">
                  <c:v>flat</c:v>
                </c:pt>
                <c:pt idx="10">
                  <c:v>coil</c:v>
                </c:pt>
                <c:pt idx="11">
                  <c:v>covered</c:v>
                </c:pt>
                <c:pt idx="12">
                  <c:v>other</c:v>
                </c:pt>
              </c:strCache>
            </c:strRef>
          </c:cat>
          <c:val>
            <c:numRef>
              <c:f>Sheet1!$F$4:$F$16</c:f>
              <c:numCache>
                <c:formatCode>0%</c:formatCode>
                <c:ptCount val="13"/>
                <c:pt idx="0">
                  <c:v>2.6599473501022115E-2</c:v>
                </c:pt>
                <c:pt idx="1">
                  <c:v>8.2710342224335626E-2</c:v>
                </c:pt>
                <c:pt idx="2">
                  <c:v>0.26044051394928158</c:v>
                </c:pt>
                <c:pt idx="3">
                  <c:v>5.0203687453735248E-2</c:v>
                </c:pt>
                <c:pt idx="4">
                  <c:v>4.7978077249263444E-2</c:v>
                </c:pt>
                <c:pt idx="5">
                  <c:v>3.6653937222105117E-2</c:v>
                </c:pt>
                <c:pt idx="6">
                  <c:v>3.0065346660849361E-2</c:v>
                </c:pt>
                <c:pt idx="7">
                  <c:v>5.4890214668438006E-2</c:v>
                </c:pt>
                <c:pt idx="8">
                  <c:v>0.13444842614062524</c:v>
                </c:pt>
                <c:pt idx="9">
                  <c:v>8.1381839216820517E-2</c:v>
                </c:pt>
                <c:pt idx="10">
                  <c:v>2.1089372466162392E-2</c:v>
                </c:pt>
                <c:pt idx="11">
                  <c:v>7.0415561623420872E-2</c:v>
                </c:pt>
                <c:pt idx="12">
                  <c:v>9.8912196245876008E-2</c:v>
                </c:pt>
              </c:numCache>
            </c:numRef>
          </c:val>
          <c:extLst>
            <c:ext xmlns:c16="http://schemas.microsoft.com/office/drawing/2014/chart" uri="{C3380CC4-5D6E-409C-BE32-E72D297353CC}">
              <c16:uniqueId val="{00000022-B4D9-482A-B6DC-77CFA3578D33}"/>
            </c:ext>
          </c:extLst>
        </c:ser>
        <c:dLbls>
          <c:dLblPos val="outEnd"/>
          <c:showLegendKey val="0"/>
          <c:showVal val="0"/>
          <c:showCatName val="0"/>
          <c:showSerName val="0"/>
          <c:showPercent val="1"/>
          <c:showBubbleSize val="0"/>
          <c:showLeaderLines val="1"/>
        </c:dLbls>
        <c:gapWidth val="100"/>
        <c:splitType val="percent"/>
        <c:splitPos val="8"/>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7.4344607785420458E-2"/>
          <c:y val="0.88599731608768617"/>
          <c:w val="0.89201019229965783"/>
          <c:h val="0.114002683912313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0.79488</cdr:x>
      <cdr:y>0.11842</cdr:y>
    </cdr:from>
    <cdr:to>
      <cdr:x>0.91729</cdr:x>
      <cdr:y>0.19818</cdr:y>
    </cdr:to>
    <cdr:pic>
      <cdr:nvPicPr>
        <cdr:cNvPr id="2" name="Picture 1">
          <a:extLst xmlns:a="http://schemas.openxmlformats.org/drawingml/2006/main">
            <a:ext uri="{FF2B5EF4-FFF2-40B4-BE49-F238E27FC236}">
              <a16:creationId xmlns:a16="http://schemas.microsoft.com/office/drawing/2014/main" id="{3881A4E5-8E1D-4EB5-AE65-6EAAE93083C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96992" y="648072"/>
          <a:ext cx="1031369" cy="436497"/>
        </a:xfrm>
        <a:prstGeom xmlns:a="http://schemas.openxmlformats.org/drawingml/2006/main" prst="rect">
          <a:avLst/>
        </a:prstGeom>
      </cdr:spPr>
    </cdr:pic>
  </cdr:relSizeAnchor>
  <cdr:relSizeAnchor xmlns:cdr="http://schemas.openxmlformats.org/drawingml/2006/chartDrawing">
    <cdr:from>
      <cdr:x>0.11114</cdr:x>
      <cdr:y>0.05263</cdr:y>
    </cdr:from>
    <cdr:to>
      <cdr:x>0.24112</cdr:x>
      <cdr:y>0.11842</cdr:y>
    </cdr:to>
    <cdr:pic>
      <cdr:nvPicPr>
        <cdr:cNvPr id="3" name="Picture 2">
          <a:extLst xmlns:a="http://schemas.openxmlformats.org/drawingml/2006/main">
            <a:ext uri="{FF2B5EF4-FFF2-40B4-BE49-F238E27FC236}">
              <a16:creationId xmlns:a16="http://schemas.microsoft.com/office/drawing/2014/main" id="{36BE40CC-C6ED-46CA-80D5-8A8606F2F8E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936352" y="288032"/>
          <a:ext cx="1095122" cy="360040"/>
        </a:xfrm>
        <a:prstGeom xmlns:a="http://schemas.openxmlformats.org/drawingml/2006/main" prst="rect">
          <a:avLst/>
        </a:prstGeom>
      </cdr:spPr>
    </cdr:pic>
  </cdr:relSizeAnchor>
  <cdr:relSizeAnchor xmlns:cdr="http://schemas.openxmlformats.org/drawingml/2006/chartDrawing">
    <cdr:from>
      <cdr:x>0.24789</cdr:x>
      <cdr:y>0.76316</cdr:y>
    </cdr:from>
    <cdr:to>
      <cdr:x>0.40751</cdr:x>
      <cdr:y>0.83643</cdr:y>
    </cdr:to>
    <cdr:pic>
      <cdr:nvPicPr>
        <cdr:cNvPr id="5" name="Picture 4">
          <a:extLst xmlns:a="http://schemas.openxmlformats.org/drawingml/2006/main">
            <a:ext uri="{FF2B5EF4-FFF2-40B4-BE49-F238E27FC236}">
              <a16:creationId xmlns:a16="http://schemas.microsoft.com/office/drawing/2014/main" id="{01333F22-AD20-48CD-8023-009C85AF393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2088480" y="4176464"/>
          <a:ext cx="1344867" cy="401015"/>
        </a:xfrm>
        <a:prstGeom xmlns:a="http://schemas.openxmlformats.org/drawingml/2006/main" prst="rect">
          <a:avLst/>
        </a:prstGeom>
      </cdr:spPr>
    </cdr:pic>
  </cdr:relSizeAnchor>
  <cdr:relSizeAnchor xmlns:cdr="http://schemas.openxmlformats.org/drawingml/2006/chartDrawing">
    <cdr:from>
      <cdr:x>0.0051</cdr:x>
      <cdr:y>0.67105</cdr:y>
    </cdr:from>
    <cdr:to>
      <cdr:x>0.15042</cdr:x>
      <cdr:y>0.76709</cdr:y>
    </cdr:to>
    <cdr:pic>
      <cdr:nvPicPr>
        <cdr:cNvPr id="6" name="Picture 5">
          <a:extLst xmlns:a="http://schemas.openxmlformats.org/drawingml/2006/main">
            <a:ext uri="{FF2B5EF4-FFF2-40B4-BE49-F238E27FC236}">
              <a16:creationId xmlns:a16="http://schemas.microsoft.com/office/drawing/2014/main" id="{D736EE5C-1137-4CB0-AB61-814C9A6C588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42951" y="3672408"/>
          <a:ext cx="1224384" cy="52558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38" cy="501497"/>
          </a:xfrm>
          <a:prstGeom prst="rect">
            <a:avLst/>
          </a:prstGeom>
        </p:spPr>
        <p:txBody>
          <a:bodyPr vert="horz" lIns="92408" tIns="46204" rIns="92408" bIns="46204"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00743" y="0"/>
            <a:ext cx="2982638" cy="501497"/>
          </a:xfrm>
          <a:prstGeom prst="rect">
            <a:avLst/>
          </a:prstGeom>
        </p:spPr>
        <p:txBody>
          <a:bodyPr vert="horz" lIns="92408" tIns="46204" rIns="92408" bIns="46204" rtlCol="0"/>
          <a:lstStyle>
            <a:lvl1pPr algn="r">
              <a:defRPr sz="1200">
                <a:cs typeface="+mn-cs"/>
              </a:defRPr>
            </a:lvl1pPr>
          </a:lstStyle>
          <a:p>
            <a:pPr>
              <a:defRPr/>
            </a:pPr>
            <a:fld id="{F52ACB00-29BA-455A-B4C7-5757B5450119}" type="datetimeFigureOut">
              <a:rPr lang="en-US"/>
              <a:pPr>
                <a:defRPr/>
              </a:pPr>
              <a:t>5/29/2018</a:t>
            </a:fld>
            <a:endParaRPr lang="en-US"/>
          </a:p>
        </p:txBody>
      </p:sp>
      <p:sp>
        <p:nvSpPr>
          <p:cNvPr id="4" name="Footer Placeholder 3"/>
          <p:cNvSpPr>
            <a:spLocks noGrp="1"/>
          </p:cNvSpPr>
          <p:nvPr>
            <p:ph type="ftr" sz="quarter" idx="2"/>
          </p:nvPr>
        </p:nvSpPr>
        <p:spPr>
          <a:xfrm>
            <a:off x="0" y="9515615"/>
            <a:ext cx="2982638" cy="501496"/>
          </a:xfrm>
          <a:prstGeom prst="rect">
            <a:avLst/>
          </a:prstGeom>
        </p:spPr>
        <p:txBody>
          <a:bodyPr vert="horz" lIns="92408" tIns="46204" rIns="92408" bIns="46204"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00743" y="9515615"/>
            <a:ext cx="2982638" cy="501496"/>
          </a:xfrm>
          <a:prstGeom prst="rect">
            <a:avLst/>
          </a:prstGeom>
        </p:spPr>
        <p:txBody>
          <a:bodyPr vert="horz" lIns="92408" tIns="46204" rIns="92408" bIns="46204" rtlCol="0" anchor="b"/>
          <a:lstStyle>
            <a:lvl1pPr algn="r">
              <a:defRPr sz="1200">
                <a:cs typeface="+mn-cs"/>
              </a:defRPr>
            </a:lvl1pPr>
          </a:lstStyle>
          <a:p>
            <a:pPr>
              <a:defRPr/>
            </a:pPr>
            <a:fld id="{2D382FBB-C097-45DE-827A-C0A56E7A055B}" type="slidenum">
              <a:rPr lang="en-US"/>
              <a:pPr>
                <a:defRPr/>
              </a:pPr>
              <a:t>‹#›</a:t>
            </a:fld>
            <a:endParaRPr lang="en-US"/>
          </a:p>
        </p:txBody>
      </p:sp>
    </p:spTree>
    <p:extLst>
      <p:ext uri="{BB962C8B-B14F-4D97-AF65-F5344CB8AC3E}">
        <p14:creationId xmlns:p14="http://schemas.microsoft.com/office/powerpoint/2010/main" val="213126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38" cy="501497"/>
          </a:xfrm>
          <a:prstGeom prst="rect">
            <a:avLst/>
          </a:prstGeom>
        </p:spPr>
        <p:txBody>
          <a:bodyPr vert="horz" lIns="92408" tIns="46204" rIns="92408" bIns="46204"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00743" y="0"/>
            <a:ext cx="2982638" cy="501497"/>
          </a:xfrm>
          <a:prstGeom prst="rect">
            <a:avLst/>
          </a:prstGeom>
        </p:spPr>
        <p:txBody>
          <a:bodyPr vert="horz" lIns="92408" tIns="46204" rIns="92408" bIns="46204" rtlCol="0"/>
          <a:lstStyle>
            <a:lvl1pPr algn="r">
              <a:defRPr sz="1200">
                <a:cs typeface="+mn-cs"/>
              </a:defRPr>
            </a:lvl1pPr>
          </a:lstStyle>
          <a:p>
            <a:pPr>
              <a:defRPr/>
            </a:pPr>
            <a:fld id="{7606ED4C-93A7-47BD-B580-DDB0E79A7404}" type="datetimeFigureOut">
              <a:rPr lang="en-US"/>
              <a:pPr>
                <a:defRPr/>
              </a:pPr>
              <a:t>5/29/2018</a:t>
            </a:fld>
            <a:endParaRPr lang="en-US"/>
          </a:p>
        </p:txBody>
      </p:sp>
      <p:sp>
        <p:nvSpPr>
          <p:cNvPr id="4" name="Slide Image Placeholder 3"/>
          <p:cNvSpPr>
            <a:spLocks noGrp="1" noRot="1" noChangeAspect="1"/>
          </p:cNvSpPr>
          <p:nvPr>
            <p:ph type="sldImg" idx="2"/>
          </p:nvPr>
        </p:nvSpPr>
        <p:spPr>
          <a:xfrm>
            <a:off x="939800" y="752475"/>
            <a:ext cx="5006975" cy="3756025"/>
          </a:xfrm>
          <a:prstGeom prst="rect">
            <a:avLst/>
          </a:prstGeom>
          <a:noFill/>
          <a:ln w="12700">
            <a:solidFill>
              <a:prstClr val="black"/>
            </a:solidFill>
          </a:ln>
        </p:spPr>
        <p:txBody>
          <a:bodyPr vert="horz" lIns="92408" tIns="46204" rIns="92408" bIns="46204" rtlCol="0" anchor="ctr"/>
          <a:lstStyle/>
          <a:p>
            <a:pPr lvl="0"/>
            <a:endParaRPr lang="en-US" noProof="0"/>
          </a:p>
        </p:txBody>
      </p:sp>
      <p:sp>
        <p:nvSpPr>
          <p:cNvPr id="5" name="Notes Placeholder 4"/>
          <p:cNvSpPr>
            <a:spLocks noGrp="1"/>
          </p:cNvSpPr>
          <p:nvPr>
            <p:ph type="body" sz="quarter" idx="3"/>
          </p:nvPr>
        </p:nvSpPr>
        <p:spPr>
          <a:xfrm>
            <a:off x="688178" y="4760211"/>
            <a:ext cx="5508633" cy="4507058"/>
          </a:xfrm>
          <a:prstGeom prst="rect">
            <a:avLst/>
          </a:prstGeom>
        </p:spPr>
        <p:txBody>
          <a:bodyPr vert="horz" lIns="92408" tIns="46204" rIns="92408" bIns="4620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515615"/>
            <a:ext cx="2982638" cy="501496"/>
          </a:xfrm>
          <a:prstGeom prst="rect">
            <a:avLst/>
          </a:prstGeom>
        </p:spPr>
        <p:txBody>
          <a:bodyPr vert="horz" lIns="92408" tIns="46204" rIns="92408" bIns="46204"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00743" y="9515615"/>
            <a:ext cx="2982638" cy="501496"/>
          </a:xfrm>
          <a:prstGeom prst="rect">
            <a:avLst/>
          </a:prstGeom>
        </p:spPr>
        <p:txBody>
          <a:bodyPr vert="horz" lIns="92408" tIns="46204" rIns="92408" bIns="46204" rtlCol="0" anchor="b"/>
          <a:lstStyle>
            <a:lvl1pPr algn="r">
              <a:defRPr sz="1200">
                <a:cs typeface="+mn-cs"/>
              </a:defRPr>
            </a:lvl1pPr>
          </a:lstStyle>
          <a:p>
            <a:pPr>
              <a:defRPr/>
            </a:pPr>
            <a:fld id="{0B81BC95-2A07-4A08-A5D2-0B4BDF159A10}" type="slidenum">
              <a:rPr lang="en-US"/>
              <a:pPr>
                <a:defRPr/>
              </a:pPr>
              <a:t>‹#›</a:t>
            </a:fld>
            <a:endParaRPr lang="en-US"/>
          </a:p>
        </p:txBody>
      </p:sp>
    </p:spTree>
    <p:extLst>
      <p:ext uri="{BB962C8B-B14F-4D97-AF65-F5344CB8AC3E}">
        <p14:creationId xmlns:p14="http://schemas.microsoft.com/office/powerpoint/2010/main" val="2810979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B81BC95-2A07-4A08-A5D2-0B4BDF159A10}" type="slidenum">
              <a:rPr lang="en-US" smtClean="0"/>
              <a:pPr>
                <a:defRPr/>
              </a:pPr>
              <a:t>7</a:t>
            </a:fld>
            <a:endParaRPr lang="en-US"/>
          </a:p>
        </p:txBody>
      </p:sp>
    </p:spTree>
    <p:extLst>
      <p:ext uri="{BB962C8B-B14F-4D97-AF65-F5344CB8AC3E}">
        <p14:creationId xmlns:p14="http://schemas.microsoft.com/office/powerpoint/2010/main" val="275475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8071EC-70E6-4570-BFB8-80EE0897580E}"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5826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8071EC-70E6-4570-BFB8-80EE0897580E}"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014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804684" indent="-309494" eaLnBrk="0" hangingPunct="0">
              <a:spcBef>
                <a:spcPct val="30000"/>
              </a:spcBef>
              <a:defRPr sz="1300">
                <a:solidFill>
                  <a:schemeClr val="tx1"/>
                </a:solidFill>
                <a:latin typeface="Calibri" pitchFamily="34" charset="0"/>
              </a:defRPr>
            </a:lvl2pPr>
            <a:lvl3pPr marL="1237976" indent="-247596" eaLnBrk="0" hangingPunct="0">
              <a:spcBef>
                <a:spcPct val="30000"/>
              </a:spcBef>
              <a:defRPr sz="1300">
                <a:solidFill>
                  <a:schemeClr val="tx1"/>
                </a:solidFill>
                <a:latin typeface="Calibri" pitchFamily="34" charset="0"/>
              </a:defRPr>
            </a:lvl3pPr>
            <a:lvl4pPr marL="1733167" indent="-247596" eaLnBrk="0" hangingPunct="0">
              <a:spcBef>
                <a:spcPct val="30000"/>
              </a:spcBef>
              <a:defRPr sz="1300">
                <a:solidFill>
                  <a:schemeClr val="tx1"/>
                </a:solidFill>
                <a:latin typeface="Calibri" pitchFamily="34" charset="0"/>
              </a:defRPr>
            </a:lvl4pPr>
            <a:lvl5pPr marL="2228358" indent="-247596" eaLnBrk="0" hangingPunct="0">
              <a:spcBef>
                <a:spcPct val="30000"/>
              </a:spcBef>
              <a:defRPr sz="1300">
                <a:solidFill>
                  <a:schemeClr val="tx1"/>
                </a:solidFill>
                <a:latin typeface="Calibri" pitchFamily="34" charset="0"/>
              </a:defRPr>
            </a:lvl5pPr>
            <a:lvl6pPr marL="2723548" indent="-247596" eaLnBrk="0" fontAlgn="base" hangingPunct="0">
              <a:spcBef>
                <a:spcPct val="30000"/>
              </a:spcBef>
              <a:spcAft>
                <a:spcPct val="0"/>
              </a:spcAft>
              <a:defRPr sz="1300">
                <a:solidFill>
                  <a:schemeClr val="tx1"/>
                </a:solidFill>
                <a:latin typeface="Calibri" pitchFamily="34" charset="0"/>
              </a:defRPr>
            </a:lvl6pPr>
            <a:lvl7pPr marL="3218739" indent="-247596" eaLnBrk="0" fontAlgn="base" hangingPunct="0">
              <a:spcBef>
                <a:spcPct val="30000"/>
              </a:spcBef>
              <a:spcAft>
                <a:spcPct val="0"/>
              </a:spcAft>
              <a:defRPr sz="1300">
                <a:solidFill>
                  <a:schemeClr val="tx1"/>
                </a:solidFill>
                <a:latin typeface="Calibri" pitchFamily="34" charset="0"/>
              </a:defRPr>
            </a:lvl7pPr>
            <a:lvl8pPr marL="3713929" indent="-247596" eaLnBrk="0" fontAlgn="base" hangingPunct="0">
              <a:spcBef>
                <a:spcPct val="30000"/>
              </a:spcBef>
              <a:spcAft>
                <a:spcPct val="0"/>
              </a:spcAft>
              <a:defRPr sz="1300">
                <a:solidFill>
                  <a:schemeClr val="tx1"/>
                </a:solidFill>
                <a:latin typeface="Calibri" pitchFamily="34" charset="0"/>
              </a:defRPr>
            </a:lvl8pPr>
            <a:lvl9pPr marL="4209119" indent="-247596"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E66A478-9C5C-4B6D-BD9C-F4A0BE846C77}" type="slidenum">
              <a:rPr lang="en-US" altLang="en-US" smtClean="0">
                <a:latin typeface="Arial" charset="0"/>
              </a:rPr>
              <a:pPr eaLnBrk="1" hangingPunct="1">
                <a:spcBef>
                  <a:spcPct val="0"/>
                </a:spcBef>
              </a:pPr>
              <a:t>21</a:t>
            </a:fld>
            <a:endParaRPr lang="en-US" altLang="en-US">
              <a:latin typeface="Arial" charset="0"/>
            </a:endParaRPr>
          </a:p>
        </p:txBody>
      </p:sp>
    </p:spTree>
    <p:extLst>
      <p:ext uri="{BB962C8B-B14F-4D97-AF65-F5344CB8AC3E}">
        <p14:creationId xmlns:p14="http://schemas.microsoft.com/office/powerpoint/2010/main" val="19567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p:cNvSpPr txBox="1">
            <a:spLocks/>
          </p:cNvSpPr>
          <p:nvPr/>
        </p:nvSpPr>
        <p:spPr bwMode="auto">
          <a:xfrm>
            <a:off x="1000125" y="0"/>
            <a:ext cx="7729538" cy="1000125"/>
          </a:xfrm>
          <a:prstGeom prst="rect">
            <a:avLst/>
          </a:prstGeom>
          <a:noFill/>
          <a:ln w="9525">
            <a:noFill/>
            <a:miter lim="800000"/>
            <a:headEnd/>
            <a:tailEnd/>
          </a:ln>
        </p:spPr>
        <p:txBody>
          <a:bodyPr anchor="ctr"/>
          <a:lstStyle/>
          <a:p>
            <a:pPr algn="ctr">
              <a:defRPr/>
            </a:pPr>
            <a:endParaRPr lang="en-US" sz="4400" dirty="0">
              <a:latin typeface="+mj-lt"/>
              <a:ea typeface="+mj-ea"/>
              <a:cs typeface="+mj-cs"/>
            </a:endParaRPr>
          </a:p>
        </p:txBody>
      </p:sp>
      <p:sp>
        <p:nvSpPr>
          <p:cNvPr id="4" name="Title 1"/>
          <p:cNvSpPr txBox="1">
            <a:spLocks/>
          </p:cNvSpPr>
          <p:nvPr/>
        </p:nvSpPr>
        <p:spPr>
          <a:xfrm>
            <a:off x="1152525" y="152400"/>
            <a:ext cx="7729538" cy="1143000"/>
          </a:xfrm>
          <a:prstGeom prst="rect">
            <a:avLst/>
          </a:prstGeom>
        </p:spPr>
        <p:txBody>
          <a:bodyPr/>
          <a:lstStyle/>
          <a:p>
            <a:pPr algn="ctr">
              <a:defRPr/>
            </a:pPr>
            <a:endParaRPr lang="en-US" sz="4400" dirty="0">
              <a:latin typeface="+mj-lt"/>
              <a:ea typeface="+mj-ea"/>
              <a:cs typeface="+mj-cs"/>
            </a:endParaRPr>
          </a:p>
        </p:txBody>
      </p:sp>
      <p:sp>
        <p:nvSpPr>
          <p:cNvPr id="2" name="Title 1"/>
          <p:cNvSpPr>
            <a:spLocks noGrp="1"/>
          </p:cNvSpPr>
          <p:nvPr>
            <p:ph type="ctrTitle"/>
          </p:nvPr>
        </p:nvSpPr>
        <p:spPr>
          <a:xfrm>
            <a:off x="685800" y="1285860"/>
            <a:ext cx="7772400" cy="4929221"/>
          </a:xfrm>
          <a:prstGeom prst="rect">
            <a:avLst/>
          </a:prstGeom>
        </p:spPr>
        <p:txBody>
          <a:bodyPr/>
          <a:lstStyle/>
          <a:p>
            <a:r>
              <a:rPr lang="en-US"/>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11C11E6-76F0-4B1C-81A1-7D3D080935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Speaker’s name</a:t>
            </a:r>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p:txBody>
          <a:bodyPr/>
          <a:lstStyle>
            <a:lvl1pPr>
              <a:defRPr/>
            </a:lvl1pPr>
          </a:lstStyle>
          <a:p>
            <a:pPr>
              <a:defRPr/>
            </a:pPr>
            <a:fld id="{0434E748-15CA-4DD6-A41C-1A26E9208A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9572654B-E489-4706-AF21-FFD1C282C984}" type="datetimeFigureOut">
              <a:rPr lang="en-US" smtClean="0">
                <a:solidFill>
                  <a:prstClr val="black">
                    <a:tint val="75000"/>
                  </a:prstClr>
                </a:solidFill>
              </a:rPr>
              <a:pPr/>
              <a:t>5/29/2018</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05F0A2E4-47F6-40BA-9D27-4F0BBB4212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16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41162626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4" name="Espace réservé du texte 2"/>
          <p:cNvSpPr>
            <a:spLocks noGrp="1"/>
          </p:cNvSpPr>
          <p:nvPr>
            <p:ph type="body" idx="13" hasCustomPrompt="1"/>
          </p:nvPr>
        </p:nvSpPr>
        <p:spPr>
          <a:xfrm>
            <a:off x="248785" y="211726"/>
            <a:ext cx="6927622" cy="1500187"/>
          </a:xfrm>
          <a:prstGeom prst="rect">
            <a:avLst/>
          </a:prstGeom>
        </p:spPr>
        <p:txBody>
          <a:bodyPr anchor="t"/>
          <a:lstStyle>
            <a:lvl1pPr marL="0" indent="0">
              <a:buNone/>
              <a:defRPr sz="34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Bullet points - Click to add a title </a:t>
            </a:r>
            <a:r>
              <a:rPr lang="en-GB" noProof="0" dirty="0" err="1"/>
              <a:t>xxxxxxx</a:t>
            </a:r>
            <a:r>
              <a:rPr lang="en-GB" noProof="0" dirty="0"/>
              <a:t> </a:t>
            </a:r>
            <a:r>
              <a:rPr lang="en-GB" noProof="0" dirty="0" err="1"/>
              <a:t>xxxx</a:t>
            </a:r>
            <a:endParaRPr lang="en-GB" noProof="0" dirty="0"/>
          </a:p>
        </p:txBody>
      </p:sp>
      <p:sp>
        <p:nvSpPr>
          <p:cNvPr id="6" name="Espace réservé du contenu 14"/>
          <p:cNvSpPr>
            <a:spLocks noGrp="1"/>
          </p:cNvSpPr>
          <p:nvPr>
            <p:ph sz="quarter" idx="15" hasCustomPrompt="1"/>
          </p:nvPr>
        </p:nvSpPr>
        <p:spPr>
          <a:xfrm>
            <a:off x="248786" y="2201181"/>
            <a:ext cx="8269286" cy="3559175"/>
          </a:xfrm>
          <a:prstGeom prst="rect">
            <a:avLst/>
          </a:prstGeom>
        </p:spPr>
        <p:txBody>
          <a:bodyPr vert="horz"/>
          <a:lstStyle>
            <a:lvl1pPr>
              <a:buClr>
                <a:srgbClr val="FF0000"/>
              </a:buClr>
              <a:buFont typeface="Wingdings" charset="2"/>
              <a:buChar char="§"/>
              <a:defRPr sz="3000" baseline="0">
                <a:solidFill>
                  <a:schemeClr val="tx1"/>
                </a:solidFill>
              </a:defRPr>
            </a:lvl1pPr>
            <a:lvl2pPr>
              <a:buClr>
                <a:srgbClr val="FF0000"/>
              </a:buClr>
              <a:buFont typeface="Wingdings" charset="2"/>
              <a:buChar char="§"/>
              <a:defRPr sz="2400">
                <a:solidFill>
                  <a:schemeClr val="tx1"/>
                </a:solidFill>
              </a:defRPr>
            </a:lvl2pPr>
            <a:lvl3pPr>
              <a:buClr>
                <a:schemeClr val="accent4"/>
              </a:buClr>
              <a:buFont typeface="Wingdings" charset="2"/>
              <a:buChar char="§"/>
              <a:defRPr sz="1600">
                <a:solidFill>
                  <a:srgbClr val="3C5C87"/>
                </a:solidFill>
              </a:defRPr>
            </a:lvl3pPr>
            <a:lvl4pPr>
              <a:buClr>
                <a:schemeClr val="accent4"/>
              </a:buClr>
              <a:buFont typeface="Wingdings" charset="2"/>
              <a:buChar char="§"/>
              <a:defRPr sz="1400">
                <a:solidFill>
                  <a:srgbClr val="3C5C87"/>
                </a:solidFill>
              </a:defRPr>
            </a:lvl4pPr>
            <a:lvl5pPr>
              <a:buClr>
                <a:schemeClr val="accent4"/>
              </a:buClr>
              <a:buFont typeface="Wingdings" charset="2"/>
              <a:buChar char="§"/>
              <a:defRPr sz="1200">
                <a:solidFill>
                  <a:srgbClr val="3C5C87"/>
                </a:solidFill>
              </a:defRPr>
            </a:lvl5pPr>
          </a:lstStyle>
          <a:p>
            <a:pPr lvl="0"/>
            <a:r>
              <a:rPr lang="en-GB" noProof="0" dirty="0"/>
              <a:t>Level 1 bullet point</a:t>
            </a:r>
          </a:p>
          <a:p>
            <a:pPr lvl="1"/>
            <a:r>
              <a:rPr lang="en-GB" noProof="0" dirty="0"/>
              <a:t>Level 2 bullet point</a:t>
            </a:r>
          </a:p>
        </p:txBody>
      </p:sp>
    </p:spTree>
    <p:extLst>
      <p:ext uri="{BB962C8B-B14F-4D97-AF65-F5344CB8AC3E}">
        <p14:creationId xmlns:p14="http://schemas.microsoft.com/office/powerpoint/2010/main" val="370511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729563" cy="928670"/>
          </a:xfrm>
          <a:prstGeom prst="rect">
            <a:avLst/>
          </a:prstGeom>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428596" y="1928802"/>
            <a:ext cx="8229600" cy="4429156"/>
          </a:xfrm>
        </p:spPr>
        <p:txBody>
          <a:bodyPr/>
          <a:lstStyle>
            <a:lvl1pPr>
              <a:buFontTx/>
              <a:buNone/>
              <a:defRPr sz="2000"/>
            </a:lvl1pPr>
            <a:lvl2pPr>
              <a:buFont typeface="Wingdings" pitchFamily="2" charset="2"/>
              <a:buChar cha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28625" y="6429375"/>
            <a:ext cx="2000250" cy="428625"/>
          </a:xfrm>
        </p:spPr>
        <p:txBody>
          <a:bodyPr/>
          <a:lstStyle>
            <a:lvl1pPr>
              <a:buNone/>
              <a:defRPr sz="1000"/>
            </a:lvl1pPr>
          </a:lstStyle>
          <a:p>
            <a:pPr lvl="0"/>
            <a:r>
              <a:rPr lang="en-US" dirty="0" err="1"/>
              <a:t>Textmasterformate durch Klicken bearbeiten</a:t>
            </a:r>
          </a:p>
        </p:txBody>
      </p:sp>
      <p:sp>
        <p:nvSpPr>
          <p:cNvPr id="8" name="Content Placeholder 7"/>
          <p:cNvSpPr>
            <a:spLocks noGrp="1"/>
          </p:cNvSpPr>
          <p:nvPr>
            <p:ph sz="quarter" idx="12"/>
          </p:nvPr>
        </p:nvSpPr>
        <p:spPr>
          <a:xfrm>
            <a:off x="2714625" y="6429375"/>
            <a:ext cx="3286125" cy="428625"/>
          </a:xfrm>
        </p:spPr>
        <p:txBody>
          <a:bodyPr/>
          <a:lstStyle>
            <a:lvl1pPr>
              <a:buNone/>
              <a:defRPr sz="1000" baseline="0"/>
            </a:lvl1pPr>
          </a:lstStyle>
          <a:p>
            <a:pPr lvl="0"/>
            <a:r>
              <a:rPr lang="en-US" dirty="0" err="1"/>
              <a:t>Textmasterformate durch Klicken bearbeiten</a:t>
            </a:r>
          </a:p>
        </p:txBody>
      </p:sp>
      <p:sp>
        <p:nvSpPr>
          <p:cNvPr id="10" name="Content Placeholder 9"/>
          <p:cNvSpPr>
            <a:spLocks noGrp="1"/>
          </p:cNvSpPr>
          <p:nvPr>
            <p:ph sz="quarter" idx="13"/>
          </p:nvPr>
        </p:nvSpPr>
        <p:spPr>
          <a:xfrm>
            <a:off x="6215063" y="6429375"/>
            <a:ext cx="1643062" cy="428625"/>
          </a:xfrm>
        </p:spPr>
        <p:txBody>
          <a:bodyPr/>
          <a:lstStyle>
            <a:lvl1pPr>
              <a:buNone/>
              <a:defRPr sz="1000" baseline="0"/>
            </a:lvl1pPr>
          </a:lstStyle>
          <a:p>
            <a:pPr lvl="0"/>
            <a:r>
              <a:rPr lang="en-US" dirty="0"/>
              <a:t>Textmasterformate durch Klicken bearbeiten</a:t>
            </a:r>
          </a:p>
        </p:txBody>
      </p:sp>
      <p:sp>
        <p:nvSpPr>
          <p:cNvPr id="11" name="Content Placeholder 10"/>
          <p:cNvSpPr>
            <a:spLocks noGrp="1"/>
          </p:cNvSpPr>
          <p:nvPr>
            <p:ph sz="quarter" idx="14"/>
          </p:nvPr>
        </p:nvSpPr>
        <p:spPr>
          <a:xfrm>
            <a:off x="214282" y="1214422"/>
            <a:ext cx="8643937" cy="500062"/>
          </a:xfrm>
          <a:solidFill>
            <a:schemeClr val="accent1">
              <a:lumMod val="20000"/>
              <a:lumOff val="80000"/>
            </a:schemeClr>
          </a:solidFill>
        </p:spPr>
        <p:txBody>
          <a:bodyPr/>
          <a:lstStyle>
            <a:lvl5pPr>
              <a:buNone/>
              <a:defRPr b="1"/>
            </a:lvl5pPr>
          </a:lstStyle>
          <a:p>
            <a:pPr lvl="4"/>
            <a:endParaRPr lang="en-US" dirty="0"/>
          </a:p>
        </p:txBody>
      </p:sp>
      <p:sp>
        <p:nvSpPr>
          <p:cNvPr id="9" name="Slide Number Placeholder 5"/>
          <p:cNvSpPr>
            <a:spLocks noGrp="1"/>
          </p:cNvSpPr>
          <p:nvPr>
            <p:ph type="sldNum" sz="quarter" idx="15"/>
          </p:nvPr>
        </p:nvSpPr>
        <p:spPr>
          <a:xfrm>
            <a:off x="8072438" y="6356350"/>
            <a:ext cx="614362" cy="365125"/>
          </a:xfrm>
        </p:spPr>
        <p:txBody>
          <a:bodyPr/>
          <a:lstStyle>
            <a:lvl1pPr>
              <a:defRPr/>
            </a:lvl1pPr>
          </a:lstStyle>
          <a:p>
            <a:pPr>
              <a:defRPr/>
            </a:pPr>
            <a:fld id="{1845ECEE-7CF3-4C55-9E8D-8F3DEAEFCE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099" y="0"/>
            <a:ext cx="7729563"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Speaker’s name</a:t>
            </a:r>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
        <p:nvSpPr>
          <p:cNvPr id="7" name="Slide Number Placeholder 5"/>
          <p:cNvSpPr>
            <a:spLocks noGrp="1"/>
          </p:cNvSpPr>
          <p:nvPr>
            <p:ph type="sldNum" sz="quarter" idx="12"/>
          </p:nvPr>
        </p:nvSpPr>
        <p:spPr/>
        <p:txBody>
          <a:bodyPr/>
          <a:lstStyle>
            <a:lvl1pPr>
              <a:defRPr/>
            </a:lvl1pPr>
          </a:lstStyle>
          <a:p>
            <a:pPr>
              <a:defRPr/>
            </a:pPr>
            <a:fld id="{E01CEC04-B1E9-4DA3-8D1A-480600975A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0099" y="0"/>
            <a:ext cx="7729563"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Speaker’s name</a:t>
            </a:r>
          </a:p>
        </p:txBody>
      </p:sp>
      <p:sp>
        <p:nvSpPr>
          <p:cNvPr id="8" name="Footer Placeholder 4"/>
          <p:cNvSpPr>
            <a:spLocks noGrp="1"/>
          </p:cNvSpPr>
          <p:nvPr>
            <p:ph type="ftr" sz="quarter" idx="11"/>
          </p:nvPr>
        </p:nvSpPr>
        <p:spPr/>
        <p:txBody>
          <a:bodyPr/>
          <a:lstStyle>
            <a:lvl1pPr>
              <a:defRPr/>
            </a:lvl1pPr>
          </a:lstStyle>
          <a:p>
            <a:pPr>
              <a:defRPr/>
            </a:pPr>
            <a:r>
              <a:rPr lang="en-US"/>
              <a:t>Presentation title</a:t>
            </a:r>
          </a:p>
        </p:txBody>
      </p:sp>
      <p:sp>
        <p:nvSpPr>
          <p:cNvPr id="9" name="Slide Number Placeholder 5"/>
          <p:cNvSpPr>
            <a:spLocks noGrp="1"/>
          </p:cNvSpPr>
          <p:nvPr>
            <p:ph type="sldNum" sz="quarter" idx="12"/>
          </p:nvPr>
        </p:nvSpPr>
        <p:spPr/>
        <p:txBody>
          <a:bodyPr/>
          <a:lstStyle>
            <a:lvl1pPr>
              <a:defRPr/>
            </a:lvl1pPr>
          </a:lstStyle>
          <a:p>
            <a:pPr>
              <a:defRPr/>
            </a:pPr>
            <a:fld id="{D11AD7E5-0DE2-48F0-9E2A-831CCF4063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0099" y="0"/>
            <a:ext cx="7729563"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Speaker’s name</a:t>
            </a:r>
          </a:p>
        </p:txBody>
      </p:sp>
      <p:sp>
        <p:nvSpPr>
          <p:cNvPr id="4" name="Footer Placeholder 4"/>
          <p:cNvSpPr>
            <a:spLocks noGrp="1"/>
          </p:cNvSpPr>
          <p:nvPr>
            <p:ph type="ftr" sz="quarter" idx="11"/>
          </p:nvPr>
        </p:nvSpPr>
        <p:spPr/>
        <p:txBody>
          <a:bodyPr/>
          <a:lstStyle>
            <a:lvl1pPr>
              <a:defRPr/>
            </a:lvl1pPr>
          </a:lstStyle>
          <a:p>
            <a:pPr>
              <a:defRPr/>
            </a:pPr>
            <a:r>
              <a:rPr lang="en-US"/>
              <a:t>Presentation title</a:t>
            </a:r>
          </a:p>
        </p:txBody>
      </p:sp>
      <p:sp>
        <p:nvSpPr>
          <p:cNvPr id="5" name="Slide Number Placeholder 5"/>
          <p:cNvSpPr>
            <a:spLocks noGrp="1"/>
          </p:cNvSpPr>
          <p:nvPr>
            <p:ph type="sldNum" sz="quarter" idx="12"/>
          </p:nvPr>
        </p:nvSpPr>
        <p:spPr/>
        <p:txBody>
          <a:bodyPr/>
          <a:lstStyle>
            <a:lvl1pPr>
              <a:defRPr/>
            </a:lvl1pPr>
          </a:lstStyle>
          <a:p>
            <a:pPr>
              <a:defRPr/>
            </a:pPr>
            <a:fld id="{2B4C7140-9D96-4A61-99FD-2FED14E3B6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Speaker’s name</a:t>
            </a:r>
          </a:p>
        </p:txBody>
      </p:sp>
      <p:sp>
        <p:nvSpPr>
          <p:cNvPr id="3" name="Footer Placeholder 4"/>
          <p:cNvSpPr>
            <a:spLocks noGrp="1"/>
          </p:cNvSpPr>
          <p:nvPr>
            <p:ph type="ftr" sz="quarter" idx="11"/>
          </p:nvPr>
        </p:nvSpPr>
        <p:spPr/>
        <p:txBody>
          <a:bodyPr/>
          <a:lstStyle>
            <a:lvl1pPr>
              <a:defRPr/>
            </a:lvl1pPr>
          </a:lstStyle>
          <a:p>
            <a:pPr>
              <a:defRPr/>
            </a:pPr>
            <a:r>
              <a:rPr lang="en-US"/>
              <a:t>Presentation title</a:t>
            </a:r>
          </a:p>
        </p:txBody>
      </p:sp>
      <p:sp>
        <p:nvSpPr>
          <p:cNvPr id="4" name="Slide Number Placeholder 5"/>
          <p:cNvSpPr>
            <a:spLocks noGrp="1"/>
          </p:cNvSpPr>
          <p:nvPr>
            <p:ph type="sldNum" sz="quarter" idx="12"/>
          </p:nvPr>
        </p:nvSpPr>
        <p:spPr/>
        <p:txBody>
          <a:bodyPr/>
          <a:lstStyle>
            <a:lvl1pPr>
              <a:defRPr/>
            </a:lvl1pPr>
          </a:lstStyle>
          <a:p>
            <a:pPr>
              <a:defRPr/>
            </a:pPr>
            <a:fld id="{BA84D409-A351-4621-B816-D08F52A7EF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Speaker’s name</a:t>
            </a:r>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
        <p:nvSpPr>
          <p:cNvPr id="7" name="Slide Number Placeholder 5"/>
          <p:cNvSpPr>
            <a:spLocks noGrp="1"/>
          </p:cNvSpPr>
          <p:nvPr>
            <p:ph type="sldNum" sz="quarter" idx="12"/>
          </p:nvPr>
        </p:nvSpPr>
        <p:spPr/>
        <p:txBody>
          <a:bodyPr/>
          <a:lstStyle>
            <a:lvl1pPr>
              <a:defRPr/>
            </a:lvl1pPr>
          </a:lstStyle>
          <a:p>
            <a:pPr>
              <a:defRPr/>
            </a:pPr>
            <a:fld id="{8B1A5789-A905-403E-A47D-D0C63524DC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Speaker’s name</a:t>
            </a:r>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
        <p:nvSpPr>
          <p:cNvPr id="7" name="Slide Number Placeholder 5"/>
          <p:cNvSpPr>
            <a:spLocks noGrp="1"/>
          </p:cNvSpPr>
          <p:nvPr>
            <p:ph type="sldNum" sz="quarter" idx="12"/>
          </p:nvPr>
        </p:nvSpPr>
        <p:spPr/>
        <p:txBody>
          <a:bodyPr/>
          <a:lstStyle>
            <a:lvl1pPr>
              <a:defRPr/>
            </a:lvl1pPr>
          </a:lstStyle>
          <a:p>
            <a:pPr>
              <a:defRPr/>
            </a:pPr>
            <a:fld id="{A14AD342-1EAE-4C5E-9DEE-ABA4D103E0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0099" y="0"/>
            <a:ext cx="7729563"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Speaker’s name</a:t>
            </a:r>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p:txBody>
          <a:bodyPr/>
          <a:lstStyle>
            <a:lvl1pPr>
              <a:defRPr/>
            </a:lvl1pPr>
          </a:lstStyle>
          <a:p>
            <a:pPr>
              <a:defRPr/>
            </a:pPr>
            <a:fld id="{8CDA778F-170D-47BC-8346-E020F3FF9B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Speaker’s name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BE"/>
              <a:t>Presentation title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 date of presentation  </a:t>
            </a:r>
            <a:fld id="{0DAB1312-DC96-4D15-A3DB-166B409D47A3}" type="slidenum">
              <a:rPr lang="en-US"/>
              <a:pPr>
                <a:defRPr/>
              </a:pPr>
              <a:t>‹#›</a:t>
            </a:fld>
            <a:endParaRPr lang="en-US"/>
          </a:p>
        </p:txBody>
      </p:sp>
      <p:cxnSp>
        <p:nvCxnSpPr>
          <p:cNvPr id="9" name="Straight Connector 8"/>
          <p:cNvCxnSpPr/>
          <p:nvPr/>
        </p:nvCxnSpPr>
        <p:spPr>
          <a:xfrm>
            <a:off x="214313" y="1000125"/>
            <a:ext cx="864393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000125" y="0"/>
            <a:ext cx="7729538" cy="1143000"/>
          </a:xfrm>
          <a:prstGeom prst="rect">
            <a:avLst/>
          </a:prstGeom>
        </p:spPr>
        <p:txBody>
          <a:bodyPr/>
          <a:lstStyle/>
          <a:p>
            <a:pPr algn="ctr">
              <a:defRPr/>
            </a:pPr>
            <a:endParaRPr lang="en-US" sz="4400" dirty="0">
              <a:latin typeface="+mj-lt"/>
              <a:ea typeface="+mj-ea"/>
              <a:cs typeface="+mj-cs"/>
            </a:endParaRPr>
          </a:p>
        </p:txBody>
      </p:sp>
      <p:sp>
        <p:nvSpPr>
          <p:cNvPr id="12" name="Title 1"/>
          <p:cNvSpPr txBox="1">
            <a:spLocks/>
          </p:cNvSpPr>
          <p:nvPr/>
        </p:nvSpPr>
        <p:spPr>
          <a:xfrm>
            <a:off x="1143000" y="0"/>
            <a:ext cx="7729538" cy="928688"/>
          </a:xfrm>
          <a:prstGeom prst="rect">
            <a:avLst/>
          </a:prstGeom>
        </p:spPr>
        <p:txBody>
          <a:bodyPr/>
          <a:lstStyle/>
          <a:p>
            <a:pPr algn="ctr">
              <a:defRPr/>
            </a:pPr>
            <a:endParaRPr lang="en-US" sz="4400" dirty="0">
              <a:latin typeface="+mj-lt"/>
              <a:ea typeface="+mj-ea"/>
              <a:cs typeface="+mj-cs"/>
            </a:endParaRPr>
          </a:p>
        </p:txBody>
      </p:sp>
      <p:pic>
        <p:nvPicPr>
          <p:cNvPr id="1033" name="Picture 10" descr="UIP-nouv_0.tmp"/>
          <p:cNvPicPr>
            <a:picLocks noChangeAspect="1"/>
          </p:cNvPicPr>
          <p:nvPr/>
        </p:nvPicPr>
        <p:blipFill>
          <a:blip r:embed="rId15" cstate="print"/>
          <a:srcRect/>
          <a:stretch>
            <a:fillRect/>
          </a:stretch>
        </p:blipFill>
        <p:spPr bwMode="auto">
          <a:xfrm>
            <a:off x="0" y="0"/>
            <a:ext cx="1143000" cy="949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hyperlink" Target="http://www.grbrail.e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iprail.org/index.php/dossier-menu/policy/activity-4th-railway-package"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3" Type="http://schemas.openxmlformats.org/officeDocument/2006/relationships/image" Target="../media/image18.emf"/><Relationship Id="rId18" Type="http://schemas.openxmlformats.org/officeDocument/2006/relationships/package" Target="../embeddings/Microsoft_Visio_Drawing7661.vsdx"/><Relationship Id="rId26" Type="http://schemas.openxmlformats.org/officeDocument/2006/relationships/package" Target="../embeddings/Microsoft_Visio_Drawing1312125.vsdx"/><Relationship Id="rId39" Type="http://schemas.openxmlformats.org/officeDocument/2006/relationships/package" Target="../embeddings/Microsoft_Visio_Drawing43318.vsdx"/><Relationship Id="rId3" Type="http://schemas.openxmlformats.org/officeDocument/2006/relationships/package" Target="../embeddings/Microsoft_Visio_Drawing211.vsdx"/><Relationship Id="rId21" Type="http://schemas.openxmlformats.org/officeDocument/2006/relationships/package" Target="../embeddings/Microsoft_Visio_Drawing10992.vsdx"/><Relationship Id="rId34" Type="http://schemas.openxmlformats.org/officeDocument/2006/relationships/package" Target="../embeddings/Microsoft_Visio_Drawing13121213.vsdx"/><Relationship Id="rId42" Type="http://schemas.openxmlformats.org/officeDocument/2006/relationships/image" Target="../media/image23.emf"/><Relationship Id="rId47" Type="http://schemas.openxmlformats.org/officeDocument/2006/relationships/package" Target="../embeddings/Microsoft_Visio_Drawing32222.vsdx"/><Relationship Id="rId50" Type="http://schemas.openxmlformats.org/officeDocument/2006/relationships/package" Target="../embeddings/Microsoft_Visio_Drawing35343423.vsdx"/><Relationship Id="rId7" Type="http://schemas.openxmlformats.org/officeDocument/2006/relationships/package" Target="../embeddings/Microsoft_Visio_Drawing433.vsdx"/><Relationship Id="rId12" Type="http://schemas.openxmlformats.org/officeDocument/2006/relationships/package" Target="../embeddings/Microsoft_Visio_Drawing655.vsdx"/><Relationship Id="rId17" Type="http://schemas.openxmlformats.org/officeDocument/2006/relationships/image" Target="../media/image20.emf"/><Relationship Id="rId25" Type="http://schemas.openxmlformats.org/officeDocument/2006/relationships/package" Target="../embeddings/Microsoft_Visio_Drawing1312124.vsdx"/><Relationship Id="rId33" Type="http://schemas.openxmlformats.org/officeDocument/2006/relationships/package" Target="../embeddings/Microsoft_Visio_Drawing13121212.vsdx"/><Relationship Id="rId38" Type="http://schemas.openxmlformats.org/officeDocument/2006/relationships/package" Target="../embeddings/Microsoft_Visio_Drawing43317.vsdx"/><Relationship Id="rId46" Type="http://schemas.openxmlformats.org/officeDocument/2006/relationships/package" Target="../embeddings/Microsoft_Visio_Drawing32221.vsdx"/><Relationship Id="rId2" Type="http://schemas.openxmlformats.org/officeDocument/2006/relationships/slideLayout" Target="../slideLayouts/slideLayout6.xml"/><Relationship Id="rId16" Type="http://schemas.openxmlformats.org/officeDocument/2006/relationships/package" Target="../embeddings/Microsoft_Visio_Drawing877.vsdx"/><Relationship Id="rId20" Type="http://schemas.openxmlformats.org/officeDocument/2006/relationships/image" Target="../media/image21.emf"/><Relationship Id="rId29" Type="http://schemas.openxmlformats.org/officeDocument/2006/relationships/package" Target="../embeddings/Microsoft_Visio_Drawing6558.vsdx"/><Relationship Id="rId41" Type="http://schemas.openxmlformats.org/officeDocument/2006/relationships/package" Target="../embeddings/Microsoft_Visio_Drawing302929.vsdx"/><Relationship Id="rId54" Type="http://schemas.openxmlformats.org/officeDocument/2006/relationships/package" Target="../embeddings/Microsoft_Visio_Drawing35343427.vsdx"/><Relationship Id="rId1" Type="http://schemas.openxmlformats.org/officeDocument/2006/relationships/vmlDrawing" Target="../drawings/vmlDrawing1.vml"/><Relationship Id="rId6" Type="http://schemas.openxmlformats.org/officeDocument/2006/relationships/image" Target="../media/image15.emf"/><Relationship Id="rId11" Type="http://schemas.openxmlformats.org/officeDocument/2006/relationships/image" Target="../media/image26.jpeg"/><Relationship Id="rId24" Type="http://schemas.openxmlformats.org/officeDocument/2006/relationships/image" Target="../media/image22.emf"/><Relationship Id="rId32" Type="http://schemas.openxmlformats.org/officeDocument/2006/relationships/package" Target="../embeddings/Microsoft_Visio_Drawing13121211.vsdx"/><Relationship Id="rId37" Type="http://schemas.openxmlformats.org/officeDocument/2006/relationships/package" Target="../embeddings/Microsoft_Visio_Drawing32216.vsdx"/><Relationship Id="rId40" Type="http://schemas.openxmlformats.org/officeDocument/2006/relationships/package" Target="../embeddings/Microsoft_Visio_Drawing43319.vsdx"/><Relationship Id="rId45" Type="http://schemas.openxmlformats.org/officeDocument/2006/relationships/package" Target="../embeddings/Microsoft_Visio_Drawing30292920.vsdx"/><Relationship Id="rId53" Type="http://schemas.openxmlformats.org/officeDocument/2006/relationships/package" Target="../embeddings/Microsoft_Visio_Drawing35343426.vsdx"/><Relationship Id="rId5" Type="http://schemas.openxmlformats.org/officeDocument/2006/relationships/package" Target="../embeddings/Microsoft_Visio_Drawing322.vsdx"/><Relationship Id="rId15" Type="http://schemas.openxmlformats.org/officeDocument/2006/relationships/image" Target="../media/image19.emf"/><Relationship Id="rId23" Type="http://schemas.openxmlformats.org/officeDocument/2006/relationships/package" Target="../embeddings/Microsoft_Visio_Drawing131212.vsdx"/><Relationship Id="rId28" Type="http://schemas.openxmlformats.org/officeDocument/2006/relationships/package" Target="../embeddings/Microsoft_Visio_Drawing1312127.vsdx"/><Relationship Id="rId36" Type="http://schemas.openxmlformats.org/officeDocument/2006/relationships/package" Target="../embeddings/Microsoft_Visio_Drawing13121215.vsdx"/><Relationship Id="rId49" Type="http://schemas.openxmlformats.org/officeDocument/2006/relationships/image" Target="../media/image25.emf"/><Relationship Id="rId10" Type="http://schemas.openxmlformats.org/officeDocument/2006/relationships/image" Target="../media/image17.emf"/><Relationship Id="rId19" Type="http://schemas.openxmlformats.org/officeDocument/2006/relationships/package" Target="../embeddings/Microsoft_Visio_Drawing1099.vsdx"/><Relationship Id="rId31" Type="http://schemas.openxmlformats.org/officeDocument/2006/relationships/package" Target="../embeddings/Microsoft_Visio_Drawing65510.vsdx"/><Relationship Id="rId44" Type="http://schemas.openxmlformats.org/officeDocument/2006/relationships/image" Target="../media/image24.emf"/><Relationship Id="rId52" Type="http://schemas.openxmlformats.org/officeDocument/2006/relationships/package" Target="../embeddings/Microsoft_Visio_Drawing35343425.vsdx"/><Relationship Id="rId4" Type="http://schemas.openxmlformats.org/officeDocument/2006/relationships/image" Target="../media/image14.emf"/><Relationship Id="rId9" Type="http://schemas.openxmlformats.org/officeDocument/2006/relationships/package" Target="../embeddings/Microsoft_Visio_Drawing544.vsdx"/><Relationship Id="rId14" Type="http://schemas.openxmlformats.org/officeDocument/2006/relationships/package" Target="../embeddings/Microsoft_Visio_Drawing766.vsdx"/><Relationship Id="rId22" Type="http://schemas.openxmlformats.org/officeDocument/2006/relationships/package" Target="../embeddings/Microsoft_Visio_Drawing10993.vsdx"/><Relationship Id="rId27" Type="http://schemas.openxmlformats.org/officeDocument/2006/relationships/package" Target="../embeddings/Microsoft_Visio_Drawing1312126.vsdx"/><Relationship Id="rId30" Type="http://schemas.openxmlformats.org/officeDocument/2006/relationships/package" Target="../embeddings/Microsoft_Visio_Drawing6559.vsdx"/><Relationship Id="rId35" Type="http://schemas.openxmlformats.org/officeDocument/2006/relationships/package" Target="../embeddings/Microsoft_Visio_Drawing13121214.vsdx"/><Relationship Id="rId43" Type="http://schemas.openxmlformats.org/officeDocument/2006/relationships/package" Target="../embeddings/Microsoft_Visio_Drawing313030.vsdx"/><Relationship Id="rId48" Type="http://schemas.openxmlformats.org/officeDocument/2006/relationships/package" Target="../embeddings/Microsoft_Visio_Drawing353434.vsdx"/><Relationship Id="rId8" Type="http://schemas.openxmlformats.org/officeDocument/2006/relationships/image" Target="../media/image16.emf"/><Relationship Id="rId51" Type="http://schemas.openxmlformats.org/officeDocument/2006/relationships/package" Target="../embeddings/Microsoft_Visio_Drawing35343424.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331" t="15934" r="30232" b="9030"/>
          <a:stretch/>
        </p:blipFill>
        <p:spPr bwMode="auto">
          <a:xfrm>
            <a:off x="5868144" y="1412776"/>
            <a:ext cx="2718498" cy="291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92" t="20439" r="19559" b="34708"/>
          <a:stretch/>
        </p:blipFill>
        <p:spPr bwMode="auto">
          <a:xfrm>
            <a:off x="179512" y="1188342"/>
            <a:ext cx="3998030" cy="274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50" t="28111" r="57875" b="35111"/>
          <a:stretch/>
        </p:blipFill>
        <p:spPr bwMode="auto">
          <a:xfrm>
            <a:off x="263112" y="4355379"/>
            <a:ext cx="3345582" cy="217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188" t="25222" r="11687" b="38935"/>
          <a:stretch/>
        </p:blipFill>
        <p:spPr bwMode="auto">
          <a:xfrm>
            <a:off x="4177542" y="4355379"/>
            <a:ext cx="3279516" cy="178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27984" y="1250474"/>
            <a:ext cx="1728192" cy="2031325"/>
          </a:xfrm>
          <a:prstGeom prst="rect">
            <a:avLst/>
          </a:prstGeom>
          <a:noFill/>
        </p:spPr>
        <p:txBody>
          <a:bodyPr wrap="square" rtlCol="0">
            <a:spAutoFit/>
          </a:bodyPr>
          <a:lstStyle/>
          <a:p>
            <a:r>
              <a:rPr lang="en-GB" sz="5400" b="1" dirty="0">
                <a:solidFill>
                  <a:schemeClr val="tx2"/>
                </a:solidFill>
              </a:rPr>
              <a:t>14 </a:t>
            </a:r>
            <a:r>
              <a:rPr lang="en-GB" b="1" dirty="0">
                <a:solidFill>
                  <a:schemeClr val="bg1">
                    <a:lumMod val="65000"/>
                  </a:schemeClr>
                </a:solidFill>
              </a:rPr>
              <a:t>National Associations</a:t>
            </a:r>
            <a:endParaRPr lang="hu-HU" b="1" dirty="0">
              <a:solidFill>
                <a:schemeClr val="bg1">
                  <a:lumMod val="65000"/>
                </a:schemeClr>
              </a:solidFill>
            </a:endParaRPr>
          </a:p>
          <a:p>
            <a:r>
              <a:rPr lang="hu-HU" b="1" dirty="0">
                <a:solidFill>
                  <a:srgbClr val="339966"/>
                </a:solidFill>
              </a:rPr>
              <a:t>Nemzeti</a:t>
            </a:r>
          </a:p>
          <a:p>
            <a:r>
              <a:rPr lang="hu-HU" b="1" dirty="0">
                <a:solidFill>
                  <a:srgbClr val="339966"/>
                </a:solidFill>
              </a:rPr>
              <a:t>Szövetségek</a:t>
            </a:r>
            <a:endParaRPr lang="en-GB" b="1" dirty="0">
              <a:solidFill>
                <a:srgbClr val="339966"/>
              </a:solidFill>
            </a:endParaRPr>
          </a:p>
        </p:txBody>
      </p:sp>
      <p:sp>
        <p:nvSpPr>
          <p:cNvPr id="8" name="Titel 3"/>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de-DE" sz="2800" dirty="0"/>
              <a:t>UIP – International Union of Wagon Keepers</a:t>
            </a:r>
            <a:endParaRPr lang="en-GB" sz="2800" baseline="30000" dirty="0"/>
          </a:p>
        </p:txBody>
      </p:sp>
      <p:sp>
        <p:nvSpPr>
          <p:cNvPr id="2" name="Szövegdoboz 1"/>
          <p:cNvSpPr txBox="1"/>
          <p:nvPr/>
        </p:nvSpPr>
        <p:spPr>
          <a:xfrm>
            <a:off x="4148867" y="6189624"/>
            <a:ext cx="4714938" cy="430887"/>
          </a:xfrm>
          <a:prstGeom prst="rect">
            <a:avLst/>
          </a:prstGeom>
          <a:noFill/>
        </p:spPr>
        <p:txBody>
          <a:bodyPr wrap="square" rtlCol="0">
            <a:spAutoFit/>
          </a:bodyPr>
          <a:lstStyle/>
          <a:p>
            <a:r>
              <a:rPr lang="hu-HU" sz="1100" dirty="0">
                <a:solidFill>
                  <a:srgbClr val="339966"/>
                </a:solidFill>
                <a:latin typeface="Arial" panose="020B0604020202020204" pitchFamily="34" charset="0"/>
                <a:cs typeface="Arial" panose="020B0604020202020204" pitchFamily="34" charset="0"/>
              </a:rPr>
              <a:t>Tagjaink kb. 200.000 vagonnal rendelkeznek, melyek az európai </a:t>
            </a:r>
            <a:r>
              <a:rPr lang="hu-HU" sz="1100" dirty="0" err="1">
                <a:solidFill>
                  <a:srgbClr val="339966"/>
                </a:solidFill>
                <a:latin typeface="Arial" panose="020B0604020202020204" pitchFamily="34" charset="0"/>
                <a:cs typeface="Arial" panose="020B0604020202020204" pitchFamily="34" charset="0"/>
              </a:rPr>
              <a:t>tonnakm</a:t>
            </a:r>
            <a:r>
              <a:rPr lang="hu-HU" sz="1100" dirty="0">
                <a:solidFill>
                  <a:srgbClr val="339966"/>
                </a:solidFill>
                <a:latin typeface="Arial" panose="020B0604020202020204" pitchFamily="34" charset="0"/>
                <a:cs typeface="Arial" panose="020B0604020202020204" pitchFamily="34" charset="0"/>
              </a:rPr>
              <a:t> 50%-át szállítják</a:t>
            </a:r>
          </a:p>
        </p:txBody>
      </p:sp>
      <p:sp>
        <p:nvSpPr>
          <p:cNvPr id="9" name="Szövegdoboz 8"/>
          <p:cNvSpPr txBox="1"/>
          <p:nvPr/>
        </p:nvSpPr>
        <p:spPr>
          <a:xfrm>
            <a:off x="243263" y="3892659"/>
            <a:ext cx="4714938" cy="261610"/>
          </a:xfrm>
          <a:prstGeom prst="rect">
            <a:avLst/>
          </a:prstGeom>
          <a:noFill/>
        </p:spPr>
        <p:txBody>
          <a:bodyPr wrap="square" rtlCol="0">
            <a:spAutoFit/>
          </a:bodyPr>
          <a:lstStyle/>
          <a:p>
            <a:r>
              <a:rPr lang="hu-HU" sz="1100" dirty="0">
                <a:solidFill>
                  <a:srgbClr val="339966"/>
                </a:solidFill>
                <a:latin typeface="Arial" panose="020B0604020202020204" pitchFamily="34" charset="0"/>
                <a:cs typeface="Arial" panose="020B0604020202020204" pitchFamily="34" charset="0"/>
              </a:rPr>
              <a:t>250 vagon üzembentartót és ECM szervezetet képviselünk</a:t>
            </a:r>
          </a:p>
        </p:txBody>
      </p:sp>
    </p:spTree>
    <p:extLst>
      <p:ext uri="{BB962C8B-B14F-4D97-AF65-F5344CB8AC3E}">
        <p14:creationId xmlns:p14="http://schemas.microsoft.com/office/powerpoint/2010/main" val="111065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25D0F1-B05C-4C44-864A-ED718C088918}"/>
              </a:ext>
            </a:extLst>
          </p:cNvPr>
          <p:cNvSpPr/>
          <p:nvPr/>
        </p:nvSpPr>
        <p:spPr>
          <a:xfrm>
            <a:off x="288033" y="1124744"/>
            <a:ext cx="8604447" cy="5401479"/>
          </a:xfrm>
          <a:prstGeom prst="rect">
            <a:avLst/>
          </a:prstGeom>
        </p:spPr>
        <p:txBody>
          <a:bodyPr wrap="square">
            <a:spAutoFit/>
          </a:bodyPr>
          <a:lstStyle/>
          <a:p>
            <a:r>
              <a:rPr lang="sv-SE" sz="1600" b="1" dirty="0">
                <a:latin typeface="+mn-lt"/>
              </a:rPr>
              <a:t>Compared with the former Interop directive 2008/57, TSIs will change </a:t>
            </a:r>
            <a:r>
              <a:rPr lang="sv-SE" sz="1600" b="1" u="sng" dirty="0">
                <a:latin typeface="+mn-lt"/>
              </a:rPr>
              <a:t>in content and structure</a:t>
            </a:r>
            <a:r>
              <a:rPr lang="sv-SE" sz="1600" b="1" dirty="0">
                <a:latin typeface="+mn-lt"/>
              </a:rPr>
              <a:t>!! (cf. Art. 4 §3 Interop directive 2016/797):</a:t>
            </a:r>
            <a:endParaRPr lang="hu-HU" sz="1600" b="1" dirty="0">
              <a:latin typeface="+mn-lt"/>
            </a:endParaRPr>
          </a:p>
          <a:p>
            <a:r>
              <a:rPr lang="hu-HU" sz="1600" b="1" dirty="0">
                <a:solidFill>
                  <a:srgbClr val="339966"/>
                </a:solidFill>
                <a:latin typeface="+mn-lt"/>
              </a:rPr>
              <a:t>A korábbi </a:t>
            </a:r>
            <a:r>
              <a:rPr lang="hu-HU" sz="1600" b="1" dirty="0" err="1">
                <a:solidFill>
                  <a:srgbClr val="339966"/>
                </a:solidFill>
                <a:latin typeface="+mn-lt"/>
              </a:rPr>
              <a:t>interoperabilitási</a:t>
            </a:r>
            <a:r>
              <a:rPr lang="hu-HU" sz="1600" b="1" dirty="0">
                <a:solidFill>
                  <a:srgbClr val="339966"/>
                </a:solidFill>
                <a:latin typeface="+mn-lt"/>
              </a:rPr>
              <a:t> direktívához képest a TSI </a:t>
            </a:r>
            <a:r>
              <a:rPr lang="hu-HU" sz="1600" b="1" u="sng" dirty="0">
                <a:solidFill>
                  <a:srgbClr val="339966"/>
                </a:solidFill>
                <a:latin typeface="+mn-lt"/>
              </a:rPr>
              <a:t>tartalmában és struktúrájában </a:t>
            </a:r>
            <a:r>
              <a:rPr lang="hu-HU" sz="1600" b="1" dirty="0">
                <a:solidFill>
                  <a:srgbClr val="339966"/>
                </a:solidFill>
                <a:latin typeface="+mn-lt"/>
              </a:rPr>
              <a:t>is változik</a:t>
            </a:r>
            <a:endParaRPr lang="sv-SE" sz="1600" b="1" dirty="0">
              <a:solidFill>
                <a:srgbClr val="339966"/>
              </a:solidFill>
              <a:latin typeface="+mn-lt"/>
            </a:endParaRPr>
          </a:p>
          <a:p>
            <a:endParaRPr lang="sv-SE" sz="2000" b="1" dirty="0">
              <a:latin typeface="+mn-lt"/>
            </a:endParaRPr>
          </a:p>
          <a:p>
            <a:pPr marL="285750" indent="-285750">
              <a:spcAft>
                <a:spcPts val="600"/>
              </a:spcAft>
              <a:buClr>
                <a:srgbClr val="FF0000"/>
              </a:buClr>
              <a:buFont typeface="Wingdings" panose="05000000000000000000" pitchFamily="2" charset="2"/>
              <a:buChar char="§"/>
            </a:pPr>
            <a:r>
              <a:rPr lang="de-DE" sz="1400" dirty="0">
                <a:latin typeface="+mn-lt"/>
              </a:rPr>
              <a:t>« (f) </a:t>
            </a:r>
            <a:r>
              <a:rPr lang="en-GB" sz="1400" dirty="0">
                <a:latin typeface="+mn-lt"/>
              </a:rPr>
              <a:t>indicate the strategy... specify </a:t>
            </a:r>
            <a:r>
              <a:rPr lang="en-GB" sz="1400" b="1" dirty="0">
                <a:latin typeface="+mn-lt"/>
              </a:rPr>
              <a:t>the stages to be completed</a:t>
            </a:r>
            <a:r>
              <a:rPr lang="en-GB" sz="1400" dirty="0">
                <a:latin typeface="+mn-lt"/>
              </a:rPr>
              <a:t>, taking into account the </a:t>
            </a:r>
            <a:r>
              <a:rPr lang="en-GB" sz="1400" b="1" dirty="0">
                <a:latin typeface="+mn-lt"/>
              </a:rPr>
              <a:t>estimated costs and benefits</a:t>
            </a:r>
            <a:r>
              <a:rPr lang="en-GB" sz="1400" dirty="0">
                <a:latin typeface="+mn-lt"/>
              </a:rPr>
              <a:t>…. in order to make a </a:t>
            </a:r>
            <a:r>
              <a:rPr lang="en-GB" sz="1400" b="1" dirty="0">
                <a:latin typeface="+mn-lt"/>
              </a:rPr>
              <a:t>gradual transition from the existing situation to the final situation</a:t>
            </a:r>
            <a:r>
              <a:rPr lang="en-GB" sz="1400" dirty="0">
                <a:latin typeface="+mn-lt"/>
              </a:rPr>
              <a:t> in which compliance with the TSI shall be the norm….</a:t>
            </a:r>
            <a:r>
              <a:rPr lang="de-DE" sz="1400" dirty="0">
                <a:latin typeface="+mn-lt"/>
              </a:rPr>
              <a:t>;</a:t>
            </a:r>
            <a:endParaRPr lang="hu-HU" sz="1400" dirty="0">
              <a:latin typeface="+mn-lt"/>
            </a:endParaRPr>
          </a:p>
          <a:p>
            <a:pPr marL="285750" indent="-285750">
              <a:spcAft>
                <a:spcPts val="600"/>
              </a:spcAft>
              <a:buClr>
                <a:schemeClr val="bg1"/>
              </a:buClr>
              <a:buFont typeface="Wingdings" panose="05000000000000000000" pitchFamily="2" charset="2"/>
              <a:buChar char="§"/>
            </a:pPr>
            <a:r>
              <a:rPr lang="hu-HU" sz="1400" dirty="0">
                <a:solidFill>
                  <a:srgbClr val="339966"/>
                </a:solidFill>
                <a:latin typeface="+mn-lt"/>
              </a:rPr>
              <a:t>(f) kijelöli a stratégiát ...</a:t>
            </a:r>
            <a:r>
              <a:rPr lang="hu-HU" sz="1400" b="1" dirty="0">
                <a:solidFill>
                  <a:srgbClr val="339966"/>
                </a:solidFill>
                <a:latin typeface="+mn-lt"/>
              </a:rPr>
              <a:t>meghatározza a szükséges lépéseket </a:t>
            </a:r>
            <a:r>
              <a:rPr lang="hu-HU" sz="1400" dirty="0">
                <a:solidFill>
                  <a:srgbClr val="339966"/>
                </a:solidFill>
                <a:latin typeface="+mn-lt"/>
              </a:rPr>
              <a:t>figyelembe véve </a:t>
            </a:r>
            <a:r>
              <a:rPr lang="hu-HU" sz="1400" b="1" dirty="0">
                <a:solidFill>
                  <a:srgbClr val="339966"/>
                </a:solidFill>
                <a:latin typeface="+mn-lt"/>
              </a:rPr>
              <a:t>a becsült költségeket és hasznot</a:t>
            </a:r>
            <a:r>
              <a:rPr lang="hu-HU" sz="1400" dirty="0">
                <a:solidFill>
                  <a:srgbClr val="339966"/>
                </a:solidFill>
                <a:latin typeface="+mn-lt"/>
              </a:rPr>
              <a:t>…annak érdekében, </a:t>
            </a:r>
            <a:r>
              <a:rPr lang="hu-HU" sz="1400" b="1" dirty="0">
                <a:solidFill>
                  <a:srgbClr val="339966"/>
                </a:solidFill>
                <a:latin typeface="+mn-lt"/>
              </a:rPr>
              <a:t>hogy fokozatossá tegye az átmenetet a meglévő állapotból a végleges állapotba </a:t>
            </a:r>
            <a:r>
              <a:rPr lang="hu-HU" sz="1400" dirty="0">
                <a:solidFill>
                  <a:srgbClr val="339966"/>
                </a:solidFill>
                <a:latin typeface="+mn-lt"/>
              </a:rPr>
              <a:t>melyben a TSI szabványnak való megfelelés a norma…;</a:t>
            </a:r>
            <a:endParaRPr lang="de-DE" sz="1400" dirty="0">
              <a:solidFill>
                <a:srgbClr val="339966"/>
              </a:solidFill>
              <a:latin typeface="+mn-lt"/>
            </a:endParaRPr>
          </a:p>
          <a:p>
            <a:pPr marL="285750" indent="-285750">
              <a:spcAft>
                <a:spcPts val="600"/>
              </a:spcAft>
              <a:buClr>
                <a:srgbClr val="FF0000"/>
              </a:buClr>
              <a:buFont typeface="Wingdings" panose="05000000000000000000" pitchFamily="2" charset="2"/>
              <a:buChar char="§"/>
            </a:pPr>
            <a:r>
              <a:rPr lang="de-DE" sz="1400" dirty="0">
                <a:latin typeface="+mn-lt"/>
              </a:rPr>
              <a:t>(h) </a:t>
            </a:r>
            <a:r>
              <a:rPr lang="en-GB" sz="1400" dirty="0">
                <a:latin typeface="+mn-lt"/>
              </a:rPr>
              <a:t>indicate the </a:t>
            </a:r>
            <a:r>
              <a:rPr lang="en-GB" sz="1400" b="1" dirty="0">
                <a:latin typeface="+mn-lt"/>
              </a:rPr>
              <a:t>provisions applicable to the existing</a:t>
            </a:r>
            <a:r>
              <a:rPr lang="en-GB" sz="1400" dirty="0">
                <a:latin typeface="+mn-lt"/>
              </a:rPr>
              <a:t> subsystems and </a:t>
            </a:r>
            <a:r>
              <a:rPr lang="en-GB" sz="1400" b="1" dirty="0">
                <a:latin typeface="+mn-lt"/>
              </a:rPr>
              <a:t>vehicles</a:t>
            </a:r>
            <a:r>
              <a:rPr lang="en-GB" sz="1400" dirty="0">
                <a:latin typeface="+mn-lt"/>
              </a:rPr>
              <a:t>, in particular </a:t>
            </a:r>
            <a:r>
              <a:rPr lang="en-GB" sz="1400" b="1" dirty="0">
                <a:latin typeface="+mn-lt"/>
              </a:rPr>
              <a:t>in the event of upgrading and renewal</a:t>
            </a:r>
            <a:r>
              <a:rPr lang="en-GB" sz="1400" dirty="0">
                <a:latin typeface="+mn-lt"/>
              </a:rPr>
              <a:t> and, in such cases, the modification work which requires an application for a new authorisation</a:t>
            </a:r>
            <a:r>
              <a:rPr lang="de-DE" sz="1400" dirty="0">
                <a:latin typeface="+mn-lt"/>
              </a:rPr>
              <a:t>;</a:t>
            </a:r>
            <a:endParaRPr lang="hu-HU" sz="1400" dirty="0">
              <a:latin typeface="+mn-lt"/>
            </a:endParaRPr>
          </a:p>
          <a:p>
            <a:pPr marL="285750" indent="-285750">
              <a:spcAft>
                <a:spcPts val="600"/>
              </a:spcAft>
              <a:buClr>
                <a:schemeClr val="bg1"/>
              </a:buClr>
              <a:buFont typeface="Wingdings" panose="05000000000000000000" pitchFamily="2" charset="2"/>
              <a:buChar char="§"/>
            </a:pPr>
            <a:r>
              <a:rPr lang="hu-HU" sz="1400" dirty="0">
                <a:solidFill>
                  <a:srgbClr val="339966"/>
                </a:solidFill>
                <a:latin typeface="+mn-lt"/>
              </a:rPr>
              <a:t>(h) kijelöli a </a:t>
            </a:r>
            <a:r>
              <a:rPr lang="hu-HU" sz="1400" b="1" dirty="0">
                <a:solidFill>
                  <a:srgbClr val="339966"/>
                </a:solidFill>
                <a:latin typeface="+mn-lt"/>
              </a:rPr>
              <a:t>meglévő alrendszerekre és járművekre vonatkozó szabályokat </a:t>
            </a:r>
            <a:r>
              <a:rPr lang="hu-HU" sz="1400" dirty="0">
                <a:solidFill>
                  <a:srgbClr val="339966"/>
                </a:solidFill>
                <a:latin typeface="+mn-lt"/>
              </a:rPr>
              <a:t>különösen </a:t>
            </a:r>
            <a:r>
              <a:rPr lang="hu-HU" sz="1400" b="1" dirty="0">
                <a:solidFill>
                  <a:srgbClr val="339966"/>
                </a:solidFill>
                <a:latin typeface="+mn-lt"/>
              </a:rPr>
              <a:t>az átépítés és felújítás esetére</a:t>
            </a:r>
            <a:r>
              <a:rPr lang="hu-HU" sz="1400" dirty="0">
                <a:solidFill>
                  <a:srgbClr val="339966"/>
                </a:solidFill>
                <a:latin typeface="+mn-lt"/>
              </a:rPr>
              <a:t> és az ilyen esetekben az új engedélyhez szükséges módosításokra;  </a:t>
            </a:r>
            <a:endParaRPr lang="de-DE" sz="1400" dirty="0">
              <a:solidFill>
                <a:srgbClr val="339966"/>
              </a:solidFill>
              <a:latin typeface="+mn-lt"/>
            </a:endParaRPr>
          </a:p>
          <a:p>
            <a:pPr marL="285750" indent="-285750">
              <a:spcAft>
                <a:spcPts val="600"/>
              </a:spcAft>
              <a:buClr>
                <a:srgbClr val="FF0000"/>
              </a:buClr>
              <a:buFont typeface="Wingdings" panose="05000000000000000000" pitchFamily="2" charset="2"/>
              <a:buChar char="§"/>
            </a:pPr>
            <a:r>
              <a:rPr lang="de-DE" sz="1400" dirty="0">
                <a:latin typeface="+mn-lt"/>
              </a:rPr>
              <a:t>(i) </a:t>
            </a:r>
            <a:r>
              <a:rPr lang="en-GB" sz="1400" dirty="0">
                <a:latin typeface="+mn-lt"/>
              </a:rPr>
              <a:t>indicate </a:t>
            </a:r>
            <a:r>
              <a:rPr lang="en-GB" sz="1400" b="1" dirty="0">
                <a:latin typeface="+mn-lt"/>
              </a:rPr>
              <a:t>the parameters of the vehicles… to be checked by the railway undertaking and the procedures to be applied to check those parameters</a:t>
            </a:r>
            <a:r>
              <a:rPr lang="en-GB" sz="1400" dirty="0">
                <a:latin typeface="+mn-lt"/>
              </a:rPr>
              <a:t> after the delivery of the vehicle authorisation for placing on the market and </a:t>
            </a:r>
            <a:r>
              <a:rPr lang="en-GB" sz="1400" b="1" dirty="0">
                <a:latin typeface="+mn-lt"/>
              </a:rPr>
              <a:t>before the first use of the vehicle</a:t>
            </a:r>
            <a:r>
              <a:rPr lang="en-GB" sz="1400" dirty="0">
                <a:latin typeface="+mn-lt"/>
              </a:rPr>
              <a:t> to ensure compatibility between vehicles and the routes on which they are to be operated.</a:t>
            </a:r>
            <a:r>
              <a:rPr lang="de-DE" sz="1400" dirty="0">
                <a:latin typeface="+mn-lt"/>
              </a:rPr>
              <a:t>;»</a:t>
            </a:r>
            <a:endParaRPr lang="hu-HU" sz="1400" dirty="0">
              <a:latin typeface="+mn-lt"/>
            </a:endParaRPr>
          </a:p>
          <a:p>
            <a:pPr marL="285750" indent="-285750">
              <a:spcAft>
                <a:spcPts val="600"/>
              </a:spcAft>
              <a:buClr>
                <a:schemeClr val="bg1"/>
              </a:buClr>
              <a:buFont typeface="Wingdings" panose="05000000000000000000" pitchFamily="2" charset="2"/>
              <a:buChar char="§"/>
            </a:pPr>
            <a:r>
              <a:rPr lang="hu-HU" sz="1400" dirty="0">
                <a:solidFill>
                  <a:srgbClr val="339966"/>
                </a:solidFill>
                <a:latin typeface="+mn-lt"/>
              </a:rPr>
              <a:t>(i) kijelöli a járművek paramétereit…melyeket </a:t>
            </a:r>
            <a:r>
              <a:rPr lang="hu-HU" sz="1400" b="1" dirty="0">
                <a:solidFill>
                  <a:srgbClr val="339966"/>
                </a:solidFill>
                <a:latin typeface="+mn-lt"/>
              </a:rPr>
              <a:t>a vasútvállalatoknak ellenőrizni kell és a forgalomba helyezési engedélyezéshez, illetve az első használat előtti ellenőrzéshez alkalmazandó eljárásokat</a:t>
            </a:r>
            <a:r>
              <a:rPr lang="hu-HU" sz="1400" dirty="0">
                <a:solidFill>
                  <a:srgbClr val="339966"/>
                </a:solidFill>
                <a:latin typeface="+mn-lt"/>
              </a:rPr>
              <a:t>, hogy biztosítsa a járművek és az általuk használt útvonalak egymásnak való megfelelőségét.</a:t>
            </a:r>
            <a:endParaRPr lang="de-DE" sz="1400" dirty="0">
              <a:solidFill>
                <a:srgbClr val="339966"/>
              </a:solidFill>
              <a:latin typeface="+mn-lt"/>
            </a:endParaRPr>
          </a:p>
        </p:txBody>
      </p:sp>
      <p:sp>
        <p:nvSpPr>
          <p:cNvPr id="6" name="Titel 3">
            <a:extLst>
              <a:ext uri="{FF2B5EF4-FFF2-40B4-BE49-F238E27FC236}">
                <a16:creationId xmlns:a16="http://schemas.microsoft.com/office/drawing/2014/main" id="{E3A7FD04-5CF3-4E8C-A251-2E3D2FEF793C}"/>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a:t>
            </a:r>
            <a:r>
              <a:rPr lang="hu-HU" sz="2000" dirty="0"/>
              <a:t> – 4. vasúti csomag</a:t>
            </a:r>
            <a:r>
              <a:rPr lang="en-GB" sz="2000" dirty="0"/>
              <a:t> </a:t>
            </a:r>
          </a:p>
          <a:p>
            <a:r>
              <a:rPr lang="en-GB" sz="2000" dirty="0"/>
              <a:t>Implementing Act – </a:t>
            </a:r>
            <a:r>
              <a:rPr lang="en-GB" sz="2000" dirty="0">
                <a:solidFill>
                  <a:srgbClr val="FF0000"/>
                </a:solidFill>
              </a:rPr>
              <a:t>Revision of TSIs</a:t>
            </a:r>
            <a:endParaRPr lang="hu-HU" sz="2000" dirty="0">
              <a:solidFill>
                <a:srgbClr val="FF0000"/>
              </a:solidFill>
            </a:endParaRPr>
          </a:p>
          <a:p>
            <a:r>
              <a:rPr lang="hu-HU" sz="2000" dirty="0"/>
              <a:t>Végrehajtási rendelet – </a:t>
            </a:r>
            <a:r>
              <a:rPr lang="hu-HU" sz="2000" dirty="0">
                <a:solidFill>
                  <a:srgbClr val="FF0000"/>
                </a:solidFill>
              </a:rPr>
              <a:t>TSI felülvizsgálat</a:t>
            </a:r>
            <a:endParaRPr lang="en-GB" sz="2000" baseline="30000" dirty="0">
              <a:solidFill>
                <a:srgbClr val="FF0000"/>
              </a:solidFill>
            </a:endParaRPr>
          </a:p>
        </p:txBody>
      </p:sp>
    </p:spTree>
    <p:extLst>
      <p:ext uri="{BB962C8B-B14F-4D97-AF65-F5344CB8AC3E}">
        <p14:creationId xmlns:p14="http://schemas.microsoft.com/office/powerpoint/2010/main" val="59840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ext uri="{D42A27DB-BD31-4B8C-83A1-F6EECF244321}">
                <p14:modId xmlns:p14="http://schemas.microsoft.com/office/powerpoint/2010/main" val="859504992"/>
              </p:ext>
            </p:extLst>
          </p:nvPr>
        </p:nvGraphicFramePr>
        <p:xfrm>
          <a:off x="251520" y="1412776"/>
          <a:ext cx="8712968" cy="522732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247963">
                <a:tc>
                  <a:txBody>
                    <a:bodyPr/>
                    <a:lstStyle/>
                    <a:p>
                      <a:r>
                        <a:rPr lang="en-GB" sz="1600" dirty="0"/>
                        <a:t>IOD 2008/57</a:t>
                      </a:r>
                    </a:p>
                  </a:txBody>
                  <a:tcPr/>
                </a:tc>
                <a:tc>
                  <a:txBody>
                    <a:bodyPr/>
                    <a:lstStyle/>
                    <a:p>
                      <a:r>
                        <a:rPr lang="en-GB" sz="1600" dirty="0"/>
                        <a:t>IOD 2016/797</a:t>
                      </a:r>
                    </a:p>
                  </a:txBody>
                  <a:tcPr/>
                </a:tc>
                <a:extLst>
                  <a:ext uri="{0D108BD9-81ED-4DB2-BD59-A6C34878D82A}">
                    <a16:rowId xmlns:a16="http://schemas.microsoft.com/office/drawing/2014/main" val="10000"/>
                  </a:ext>
                </a:extLst>
              </a:tr>
              <a:tr h="744840">
                <a:tc>
                  <a:txBody>
                    <a:bodyPr/>
                    <a:lstStyle/>
                    <a:p>
                      <a:r>
                        <a:rPr lang="en-GB" sz="1400" dirty="0"/>
                        <a:t>Placing in service: all operations to put a subsystem/</a:t>
                      </a:r>
                      <a:r>
                        <a:rPr lang="en-GB" sz="1400" u="sng" dirty="0">
                          <a:solidFill>
                            <a:schemeClr val="tx1">
                              <a:lumMod val="95000"/>
                              <a:lumOff val="5000"/>
                            </a:schemeClr>
                          </a:solidFill>
                        </a:rPr>
                        <a:t>vehicle</a:t>
                      </a:r>
                      <a:r>
                        <a:rPr lang="en-GB" sz="1400" dirty="0"/>
                        <a:t> into its operating state) (Art. 2)</a:t>
                      </a:r>
                      <a:endParaRPr lang="hu-HU" sz="1400" dirty="0"/>
                    </a:p>
                    <a:p>
                      <a:r>
                        <a:rPr lang="hu-HU" sz="1400" dirty="0"/>
                        <a:t>Üzembe helyezés: minden olyan eljárás ami az alrendszer/jármű</a:t>
                      </a:r>
                      <a:r>
                        <a:rPr lang="hu-HU" sz="1400" baseline="0" dirty="0"/>
                        <a:t> üzembe helyezéséhez szükséges</a:t>
                      </a:r>
                      <a:endParaRPr lang="en-GB" sz="1400" dirty="0"/>
                    </a:p>
                  </a:txBody>
                  <a:tcPr/>
                </a:tc>
                <a:tc>
                  <a:txBody>
                    <a:bodyPr/>
                    <a:lstStyle/>
                    <a:p>
                      <a:r>
                        <a:rPr lang="en-GB" sz="1400" dirty="0"/>
                        <a:t>Placing in service: all operations to put a subsystem in its operational service</a:t>
                      </a:r>
                      <a:r>
                        <a:rPr lang="hu-HU" sz="1400" dirty="0"/>
                        <a:t> </a:t>
                      </a:r>
                      <a:r>
                        <a:rPr lang="en-GB" sz="1400" dirty="0"/>
                        <a:t>(Art. 2)</a:t>
                      </a:r>
                      <a:endParaRPr lang="hu-HU" sz="1400" dirty="0"/>
                    </a:p>
                    <a:p>
                      <a:r>
                        <a:rPr lang="hu-HU" sz="1400" dirty="0"/>
                        <a:t>Üzembe helyezés: Minden eljárás  az alrendszer</a:t>
                      </a:r>
                      <a:r>
                        <a:rPr lang="hu-HU" sz="1400" baseline="0" dirty="0"/>
                        <a:t> üzembe helyezésére</a:t>
                      </a:r>
                      <a:endParaRPr lang="en-GB" sz="1400" dirty="0"/>
                    </a:p>
                  </a:txBody>
                  <a:tcPr/>
                </a:tc>
                <a:extLst>
                  <a:ext uri="{0D108BD9-81ED-4DB2-BD59-A6C34878D82A}">
                    <a16:rowId xmlns:a16="http://schemas.microsoft.com/office/drawing/2014/main" val="10001"/>
                  </a:ext>
                </a:extLst>
              </a:tr>
              <a:tr h="664056">
                <a:tc>
                  <a:txBody>
                    <a:bodyPr/>
                    <a:lstStyle/>
                    <a:p>
                      <a:endParaRPr lang="en-GB"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Placing on the market</a:t>
                      </a:r>
                      <a:r>
                        <a:rPr lang="en-GB" sz="1400" dirty="0"/>
                        <a:t>: the first making</a:t>
                      </a:r>
                      <a:r>
                        <a:rPr lang="en-GB" sz="1400" baseline="0" dirty="0"/>
                        <a:t> available on the EU market of </a:t>
                      </a:r>
                      <a:r>
                        <a:rPr lang="en-GB" sz="1400" dirty="0"/>
                        <a:t>an IC, subsystem or </a:t>
                      </a:r>
                      <a:r>
                        <a:rPr lang="en-GB" sz="1400" dirty="0">
                          <a:solidFill>
                            <a:schemeClr val="tx1"/>
                          </a:solidFill>
                        </a:rPr>
                        <a:t>vehicle </a:t>
                      </a:r>
                      <a:r>
                        <a:rPr lang="en-GB" sz="1400" dirty="0"/>
                        <a:t>ready to function in its operating state (Art. 2)</a:t>
                      </a:r>
                      <a:endParaRPr lang="hu-HU"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hu-HU" sz="1400" dirty="0">
                          <a:solidFill>
                            <a:srgbClr val="FF0000"/>
                          </a:solidFill>
                        </a:rPr>
                        <a:t>Piacra helyezés</a:t>
                      </a:r>
                      <a:r>
                        <a:rPr lang="hu-HU" sz="1400" dirty="0"/>
                        <a:t>: Egy üzemképes alrendszer vagy jármű első EU piacra  való</a:t>
                      </a:r>
                      <a:r>
                        <a:rPr lang="hu-HU" sz="1400" baseline="0" dirty="0"/>
                        <a:t> bevezetése</a:t>
                      </a:r>
                      <a:endParaRPr lang="en-GB" sz="1400" dirty="0"/>
                    </a:p>
                  </a:txBody>
                  <a:tcPr/>
                </a:tc>
                <a:extLst>
                  <a:ext uri="{0D108BD9-81ED-4DB2-BD59-A6C34878D82A}">
                    <a16:rowId xmlns:a16="http://schemas.microsoft.com/office/drawing/2014/main" val="10002"/>
                  </a:ext>
                </a:extLst>
              </a:tr>
              <a:tr h="921574">
                <a:tc>
                  <a:txBody>
                    <a:bodyPr/>
                    <a:lstStyle/>
                    <a:p>
                      <a:r>
                        <a:rPr lang="en-GB" sz="1400" dirty="0"/>
                        <a:t>The NSA shall </a:t>
                      </a:r>
                      <a:r>
                        <a:rPr lang="en-GB" sz="1400" u="sng" kern="1200" dirty="0">
                          <a:solidFill>
                            <a:schemeClr val="tx1">
                              <a:lumMod val="95000"/>
                              <a:lumOff val="5000"/>
                            </a:schemeClr>
                          </a:solidFill>
                          <a:latin typeface="+mn-lt"/>
                          <a:ea typeface="+mn-ea"/>
                          <a:cs typeface="+mn-cs"/>
                        </a:rPr>
                        <a:t>place into service </a:t>
                      </a:r>
                      <a:r>
                        <a:rPr lang="en-GB" sz="1400" dirty="0"/>
                        <a:t>the vehicles before they can be used</a:t>
                      </a:r>
                      <a:r>
                        <a:rPr lang="en-GB" sz="1400" baseline="0" dirty="0"/>
                        <a:t> on its network (Art. 21)</a:t>
                      </a:r>
                      <a:endParaRPr lang="hu-HU" sz="1400" baseline="0" dirty="0"/>
                    </a:p>
                    <a:p>
                      <a:r>
                        <a:rPr lang="hu-HU" sz="1400" baseline="0" dirty="0"/>
                        <a:t>A járműveket a nemzeti közlekedési hatóság helyezi üzembe a hálózatán történő használat előtt</a:t>
                      </a:r>
                      <a:endParaRPr lang="en-GB"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The NSAs </a:t>
                      </a:r>
                      <a:r>
                        <a:rPr lang="en-GB" sz="1400" dirty="0">
                          <a:solidFill>
                            <a:srgbClr val="FF0000"/>
                          </a:solidFill>
                        </a:rPr>
                        <a:t>or the Agency </a:t>
                      </a:r>
                      <a:r>
                        <a:rPr lang="en-GB" sz="1400" dirty="0"/>
                        <a:t>shall </a:t>
                      </a:r>
                      <a:r>
                        <a:rPr lang="en-GB" sz="1400" dirty="0">
                          <a:solidFill>
                            <a:srgbClr val="FF0000"/>
                          </a:solidFill>
                        </a:rPr>
                        <a:t>place on the market</a:t>
                      </a:r>
                      <a:r>
                        <a:rPr lang="en-GB" sz="1400" dirty="0"/>
                        <a:t> the </a:t>
                      </a:r>
                      <a:r>
                        <a:rPr lang="en-GB" sz="1400" kern="1200" dirty="0">
                          <a:solidFill>
                            <a:schemeClr val="tx1"/>
                          </a:solidFill>
                          <a:latin typeface="+mn-lt"/>
                          <a:ea typeface="+mn-ea"/>
                          <a:cs typeface="+mn-cs"/>
                        </a:rPr>
                        <a:t>vehicles</a:t>
                      </a:r>
                      <a:r>
                        <a:rPr lang="en-GB" sz="1400" baseline="0" dirty="0">
                          <a:solidFill>
                            <a:schemeClr val="tx1"/>
                          </a:solidFill>
                        </a:rPr>
                        <a:t> </a:t>
                      </a:r>
                      <a:r>
                        <a:rPr lang="en-GB" sz="1400" baseline="0" dirty="0"/>
                        <a:t>(Art. 21)</a:t>
                      </a:r>
                      <a:endParaRPr lang="hu-HU" sz="14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hu-HU" sz="1400" baseline="0" dirty="0"/>
                        <a:t>A nemzeti közlekedési hatóság vagy az </a:t>
                      </a:r>
                      <a:r>
                        <a:rPr lang="hu-HU" sz="1400" baseline="0" dirty="0">
                          <a:solidFill>
                            <a:srgbClr val="FF0000"/>
                          </a:solidFill>
                        </a:rPr>
                        <a:t>ERA</a:t>
                      </a:r>
                      <a:r>
                        <a:rPr lang="hu-HU" sz="1400" baseline="0" dirty="0"/>
                        <a:t> engedélyezi a járművek  </a:t>
                      </a:r>
                      <a:r>
                        <a:rPr lang="hu-HU" sz="1400" baseline="0" dirty="0">
                          <a:solidFill>
                            <a:srgbClr val="FF0000"/>
                          </a:solidFill>
                        </a:rPr>
                        <a:t>piacra helyezését</a:t>
                      </a:r>
                      <a:endParaRPr lang="en-GB" sz="1400" dirty="0">
                        <a:solidFill>
                          <a:srgbClr val="FF0000"/>
                        </a:solidFill>
                      </a:endParaRPr>
                    </a:p>
                  </a:txBody>
                  <a:tcPr/>
                </a:tc>
                <a:extLst>
                  <a:ext uri="{0D108BD9-81ED-4DB2-BD59-A6C34878D82A}">
                    <a16:rowId xmlns:a16="http://schemas.microsoft.com/office/drawing/2014/main" val="10003"/>
                  </a:ext>
                </a:extLst>
              </a:tr>
              <a:tr h="145112">
                <a:tc>
                  <a:txBody>
                    <a:bodyPr/>
                    <a:lstStyle/>
                    <a:p>
                      <a:endParaRPr lang="en-GB" sz="1400"/>
                    </a:p>
                  </a:txBody>
                  <a:tcPr/>
                </a:tc>
                <a:tc>
                  <a:txBody>
                    <a:bodyPr/>
                    <a:lstStyle/>
                    <a:p>
                      <a:r>
                        <a:rPr lang="en-GB" sz="1400" dirty="0">
                          <a:solidFill>
                            <a:srgbClr val="FF0000"/>
                          </a:solidFill>
                        </a:rPr>
                        <a:t>Checks by the RU before the use </a:t>
                      </a:r>
                      <a:r>
                        <a:rPr lang="en-GB" sz="1400" dirty="0"/>
                        <a:t>of authorised </a:t>
                      </a:r>
                      <a:r>
                        <a:rPr lang="en-GB" sz="1400" kern="1200" dirty="0">
                          <a:solidFill>
                            <a:schemeClr val="tx1"/>
                          </a:solidFill>
                          <a:latin typeface="+mn-lt"/>
                          <a:ea typeface="+mn-ea"/>
                          <a:cs typeface="+mn-cs"/>
                        </a:rPr>
                        <a:t>vehicles</a:t>
                      </a:r>
                      <a:r>
                        <a:rPr lang="en-GB" sz="1400" dirty="0">
                          <a:solidFill>
                            <a:schemeClr val="tx1"/>
                          </a:solidFill>
                        </a:rPr>
                        <a:t> </a:t>
                      </a:r>
                      <a:r>
                        <a:rPr lang="en-GB" sz="1400" dirty="0"/>
                        <a:t>(Art. 23)</a:t>
                      </a:r>
                      <a:endParaRPr lang="hu-HU" sz="1400" dirty="0"/>
                    </a:p>
                    <a:p>
                      <a:r>
                        <a:rPr lang="hu-HU" sz="1400" dirty="0"/>
                        <a:t>Az engedélyezett járművek vasútvállalatok általi ellenőrzése a használat előtt</a:t>
                      </a:r>
                      <a:endParaRPr lang="en-GB" sz="1400" dirty="0"/>
                    </a:p>
                  </a:txBody>
                  <a:tcPr/>
                </a:tc>
                <a:extLst>
                  <a:ext uri="{0D108BD9-81ED-4DB2-BD59-A6C34878D82A}">
                    <a16:rowId xmlns:a16="http://schemas.microsoft.com/office/drawing/2014/main" val="10004"/>
                  </a:ext>
                </a:extLst>
              </a:tr>
              <a:tr h="1002332">
                <a:tc>
                  <a:txBody>
                    <a:bodyPr/>
                    <a:lstStyle/>
                    <a:p>
                      <a:r>
                        <a:rPr lang="en-GB" sz="1400" dirty="0"/>
                        <a:t>The register of infrastructure indicates the main features of each subsystem and their correlation with the TSIs (Art.</a:t>
                      </a:r>
                      <a:r>
                        <a:rPr lang="en-GB" sz="1400" baseline="0" dirty="0"/>
                        <a:t> 35)</a:t>
                      </a:r>
                      <a:endParaRPr lang="hu-HU" sz="1400" baseline="0" dirty="0"/>
                    </a:p>
                    <a:p>
                      <a:r>
                        <a:rPr lang="hu-HU" sz="1250" baseline="0" dirty="0"/>
                        <a:t>Az infrastruktúra regiszter tartalmazza minden alrendszer főbb paramétereit és a </a:t>
                      </a:r>
                      <a:r>
                        <a:rPr lang="hu-HU" sz="1250" baseline="0" dirty="0" err="1"/>
                        <a:t>TSI-nek</a:t>
                      </a:r>
                      <a:r>
                        <a:rPr lang="hu-HU" sz="1250" baseline="0" dirty="0"/>
                        <a:t> való megfelelőségét</a:t>
                      </a:r>
                      <a:endParaRPr lang="en-GB" sz="1250" dirty="0"/>
                    </a:p>
                  </a:txBody>
                  <a:tcPr/>
                </a:tc>
                <a:tc>
                  <a:txBody>
                    <a:bodyPr/>
                    <a:lstStyle/>
                    <a:p>
                      <a:r>
                        <a:rPr lang="en-GB" sz="1400" dirty="0"/>
                        <a:t>The register of infrastructure shall be used to </a:t>
                      </a:r>
                      <a:r>
                        <a:rPr lang="en-GB" sz="1400" dirty="0">
                          <a:solidFill>
                            <a:srgbClr val="FF0000"/>
                          </a:solidFill>
                        </a:rPr>
                        <a:t>check the vehicle/network compatibility</a:t>
                      </a:r>
                      <a:r>
                        <a:rPr lang="en-GB" sz="1400" dirty="0"/>
                        <a:t> (Art. 49)</a:t>
                      </a:r>
                      <a:endParaRPr lang="hu-HU" sz="1400" dirty="0"/>
                    </a:p>
                    <a:p>
                      <a:r>
                        <a:rPr lang="hu-HU" sz="1400" dirty="0"/>
                        <a:t>Az infrastruktúra regiszter</a:t>
                      </a:r>
                      <a:r>
                        <a:rPr lang="hu-HU" sz="1400" baseline="0" dirty="0"/>
                        <a:t>t a jármű-hálózat megfelelés ellenőrzésére kell használni. </a:t>
                      </a:r>
                      <a:endParaRPr lang="en-GB" sz="1400" dirty="0"/>
                    </a:p>
                  </a:txBody>
                  <a:tcPr/>
                </a:tc>
                <a:extLst>
                  <a:ext uri="{0D108BD9-81ED-4DB2-BD59-A6C34878D82A}">
                    <a16:rowId xmlns:a16="http://schemas.microsoft.com/office/drawing/2014/main" val="10005"/>
                  </a:ext>
                </a:extLst>
              </a:tr>
            </a:tbl>
          </a:graphicData>
        </a:graphic>
      </p:graphicFrame>
      <p:sp>
        <p:nvSpPr>
          <p:cNvPr id="8" name="Rechteck 7"/>
          <p:cNvSpPr/>
          <p:nvPr/>
        </p:nvSpPr>
        <p:spPr>
          <a:xfrm>
            <a:off x="395536" y="1052736"/>
            <a:ext cx="7217040" cy="400110"/>
          </a:xfrm>
          <a:prstGeom prst="rect">
            <a:avLst/>
          </a:prstGeom>
        </p:spPr>
        <p:txBody>
          <a:bodyPr wrap="none">
            <a:spAutoFit/>
          </a:bodyPr>
          <a:lstStyle/>
          <a:p>
            <a:pPr marL="0" indent="0">
              <a:buNone/>
            </a:pPr>
            <a:r>
              <a:rPr lang="en-US" sz="2000" b="1" dirty="0"/>
              <a:t>Legal base and its evolution</a:t>
            </a:r>
            <a:r>
              <a:rPr lang="hu-HU" sz="2000" b="1" dirty="0"/>
              <a:t> / jogi alap és annak fejlődése</a:t>
            </a:r>
            <a:endParaRPr lang="en-US" sz="2000" b="1" dirty="0"/>
          </a:p>
        </p:txBody>
      </p:sp>
      <p:sp>
        <p:nvSpPr>
          <p:cNvPr id="9" name="Titel 3">
            <a:extLst>
              <a:ext uri="{FF2B5EF4-FFF2-40B4-BE49-F238E27FC236}">
                <a16:creationId xmlns:a16="http://schemas.microsoft.com/office/drawing/2014/main" id="{732D92AD-6809-4FE6-A074-9A4AD6536233}"/>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a:t>
            </a:r>
            <a:r>
              <a:rPr lang="hu-HU" sz="2000" dirty="0"/>
              <a:t>– 4. vasúti csomag</a:t>
            </a:r>
            <a:r>
              <a:rPr lang="en-GB" sz="2000" dirty="0"/>
              <a:t> </a:t>
            </a:r>
          </a:p>
          <a:p>
            <a:r>
              <a:rPr lang="en-GB" sz="2000" dirty="0"/>
              <a:t>Implementing Act – </a:t>
            </a:r>
            <a:r>
              <a:rPr lang="en-GB" sz="2000" dirty="0">
                <a:solidFill>
                  <a:srgbClr val="FF0000"/>
                </a:solidFill>
              </a:rPr>
              <a:t>Revision of TSIs</a:t>
            </a:r>
            <a:endParaRPr lang="hu-HU" sz="2000" dirty="0">
              <a:solidFill>
                <a:srgbClr val="FF0000"/>
              </a:solidFill>
            </a:endParaRPr>
          </a:p>
          <a:p>
            <a:r>
              <a:rPr lang="hu-HU" sz="2000" dirty="0"/>
              <a:t>Végrehajtási rendelet – </a:t>
            </a:r>
            <a:r>
              <a:rPr lang="hu-HU" sz="2000" dirty="0">
                <a:solidFill>
                  <a:srgbClr val="FF0000"/>
                </a:solidFill>
              </a:rPr>
              <a:t>TSI felülvizsgálat</a:t>
            </a:r>
            <a:endParaRPr lang="en-GB" sz="2000" baseline="30000" dirty="0">
              <a:solidFill>
                <a:srgbClr val="FF0000"/>
              </a:solidFill>
            </a:endParaRPr>
          </a:p>
        </p:txBody>
      </p:sp>
    </p:spTree>
    <p:extLst>
      <p:ext uri="{BB962C8B-B14F-4D97-AF65-F5344CB8AC3E}">
        <p14:creationId xmlns:p14="http://schemas.microsoft.com/office/powerpoint/2010/main" val="166887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05F0A2E4-47F6-40BA-9D27-4F0BBB4212BC}" type="slidenum">
              <a:rPr lang="en-US" smtClean="0">
                <a:solidFill>
                  <a:prstClr val="black">
                    <a:tint val="75000"/>
                  </a:prstClr>
                </a:solidFill>
              </a:rPr>
              <a:pPr/>
              <a:t>12</a:t>
            </a:fld>
            <a:endParaRPr lang="en-US">
              <a:solidFill>
                <a:prstClr val="black">
                  <a:tint val="75000"/>
                </a:prstClr>
              </a:solidFill>
            </a:endParaRPr>
          </a:p>
        </p:txBody>
      </p:sp>
      <p:sp>
        <p:nvSpPr>
          <p:cNvPr id="6" name="Rechteck 5"/>
          <p:cNvSpPr/>
          <p:nvPr/>
        </p:nvSpPr>
        <p:spPr>
          <a:xfrm>
            <a:off x="323528" y="4108079"/>
            <a:ext cx="8524976" cy="1231106"/>
          </a:xfrm>
          <a:prstGeom prst="rect">
            <a:avLst/>
          </a:prstGeom>
          <a:solidFill>
            <a:schemeClr val="bg1">
              <a:lumMod val="75000"/>
            </a:schemeClr>
          </a:solidFill>
          <a:ln w="25400">
            <a:solidFill>
              <a:srgbClr val="C00000"/>
            </a:solidFill>
          </a:ln>
        </p:spPr>
        <p:txBody>
          <a:bodyPr wrap="square">
            <a:spAutoFit/>
          </a:bodyPr>
          <a:lstStyle/>
          <a:p>
            <a:pPr algn="just"/>
            <a:r>
              <a:rPr lang="en-US" sz="1200" b="1" dirty="0">
                <a:latin typeface="+mn-lt"/>
              </a:rPr>
              <a:t>Route </a:t>
            </a:r>
            <a:r>
              <a:rPr lang="en-US" sz="1200" dirty="0">
                <a:latin typeface="+mn-lt"/>
              </a:rPr>
              <a:t>(OPE TSI and TAF TSIs glossaries):</a:t>
            </a:r>
          </a:p>
          <a:p>
            <a:pPr marL="285750" indent="-285750" algn="just">
              <a:buFont typeface="Arial" panose="020B0604020202020204" pitchFamily="34" charset="0"/>
              <a:buChar char="•"/>
            </a:pPr>
            <a:r>
              <a:rPr lang="en-US" sz="1200" dirty="0">
                <a:latin typeface="+mn-lt"/>
              </a:rPr>
              <a:t>The particular section or sections of line</a:t>
            </a:r>
          </a:p>
          <a:p>
            <a:pPr marL="285750" indent="-285750" algn="just">
              <a:buFont typeface="Arial" panose="020B0604020202020204" pitchFamily="34" charset="0"/>
              <a:buChar char="•"/>
            </a:pPr>
            <a:r>
              <a:rPr lang="en-US" sz="1200" dirty="0">
                <a:latin typeface="+mn-lt"/>
              </a:rPr>
              <a:t>The geographical way to be taken from a starting point to a point of destination</a:t>
            </a:r>
            <a:r>
              <a:rPr lang="en-US" sz="1400" dirty="0">
                <a:latin typeface="+mn-lt"/>
              </a:rPr>
              <a:t>.</a:t>
            </a:r>
            <a:endParaRPr lang="hu-HU" sz="1400" dirty="0">
              <a:latin typeface="+mn-lt"/>
            </a:endParaRPr>
          </a:p>
          <a:p>
            <a:pPr algn="just"/>
            <a:r>
              <a:rPr lang="hu-HU" sz="1200" b="1" dirty="0">
                <a:solidFill>
                  <a:srgbClr val="339966"/>
                </a:solidFill>
                <a:latin typeface="+mn-lt"/>
              </a:rPr>
              <a:t>Útvonal </a:t>
            </a:r>
            <a:r>
              <a:rPr lang="hu-HU" sz="1200" dirty="0">
                <a:solidFill>
                  <a:srgbClr val="339966"/>
                </a:solidFill>
                <a:latin typeface="+mn-lt"/>
              </a:rPr>
              <a:t>(OPE TSI és TAF TSI szótár):</a:t>
            </a:r>
          </a:p>
          <a:p>
            <a:pPr marL="171450" indent="-171450" algn="just">
              <a:buFont typeface="Arial" panose="020B0604020202020204" pitchFamily="34" charset="0"/>
              <a:buChar char="•"/>
            </a:pPr>
            <a:r>
              <a:rPr lang="hu-HU" sz="1200" dirty="0">
                <a:solidFill>
                  <a:srgbClr val="339966"/>
                </a:solidFill>
                <a:latin typeface="+mn-lt"/>
              </a:rPr>
              <a:t>Az adott szakasz vagy útvonal szakasz</a:t>
            </a:r>
          </a:p>
          <a:p>
            <a:pPr marL="171450" indent="-171450" algn="just">
              <a:buFont typeface="Arial" panose="020B0604020202020204" pitchFamily="34" charset="0"/>
              <a:buChar char="•"/>
            </a:pPr>
            <a:r>
              <a:rPr lang="hu-HU" sz="1200" dirty="0">
                <a:solidFill>
                  <a:srgbClr val="339966"/>
                </a:solidFill>
                <a:latin typeface="+mn-lt"/>
              </a:rPr>
              <a:t>A földrajzi út a kiindulási helytől a célpontig</a:t>
            </a:r>
            <a:endParaRPr lang="en-US" sz="1400" dirty="0">
              <a:solidFill>
                <a:srgbClr val="339966"/>
              </a:solidFill>
              <a:latin typeface="+mn-lt"/>
            </a:endParaRPr>
          </a:p>
        </p:txBody>
      </p:sp>
      <p:sp>
        <p:nvSpPr>
          <p:cNvPr id="7" name="Rechteck 6"/>
          <p:cNvSpPr/>
          <p:nvPr/>
        </p:nvSpPr>
        <p:spPr>
          <a:xfrm>
            <a:off x="309512" y="1347382"/>
            <a:ext cx="8524976" cy="2677656"/>
          </a:xfrm>
          <a:prstGeom prst="rect">
            <a:avLst/>
          </a:prstGeom>
          <a:solidFill>
            <a:schemeClr val="bg1">
              <a:lumMod val="75000"/>
            </a:schemeClr>
          </a:solidFill>
          <a:ln w="25400">
            <a:solidFill>
              <a:srgbClr val="C00000"/>
            </a:solidFill>
          </a:ln>
        </p:spPr>
        <p:txBody>
          <a:bodyPr wrap="square">
            <a:spAutoFit/>
          </a:bodyPr>
          <a:lstStyle/>
          <a:p>
            <a:pPr algn="just"/>
            <a:r>
              <a:rPr lang="en-US" sz="1200" b="1" dirty="0">
                <a:latin typeface="+mn-lt"/>
              </a:rPr>
              <a:t>Area of use of a vehicle</a:t>
            </a:r>
          </a:p>
          <a:p>
            <a:pPr marL="285750" indent="-285750" algn="just">
              <a:buFont typeface="Arial" panose="020B0604020202020204" pitchFamily="34" charset="0"/>
              <a:buChar char="•"/>
            </a:pPr>
            <a:r>
              <a:rPr lang="en-US" sz="1200" dirty="0">
                <a:latin typeface="+mn-lt"/>
              </a:rPr>
              <a:t>More than one MS, and one or more networks</a:t>
            </a:r>
          </a:p>
          <a:p>
            <a:pPr marL="285750" indent="-285750" algn="just">
              <a:buFont typeface="Arial" panose="020B0604020202020204" pitchFamily="34" charset="0"/>
              <a:buChar char="•"/>
            </a:pPr>
            <a:r>
              <a:rPr lang="en-US" sz="1200" dirty="0">
                <a:latin typeface="+mn-lt"/>
              </a:rPr>
              <a:t>Is specified by the applicant in its application</a:t>
            </a:r>
          </a:p>
          <a:p>
            <a:pPr marL="285750" indent="-285750" algn="just">
              <a:buFont typeface="Arial" panose="020B0604020202020204" pitchFamily="34" charset="0"/>
              <a:buChar char="•"/>
            </a:pPr>
            <a:r>
              <a:rPr lang="en-US" sz="1200" dirty="0">
                <a:latin typeface="+mn-lt"/>
              </a:rPr>
              <a:t>Mentioned in the </a:t>
            </a:r>
            <a:r>
              <a:rPr lang="en-US" sz="1200" dirty="0" err="1">
                <a:latin typeface="+mn-lt"/>
              </a:rPr>
              <a:t>authorisation</a:t>
            </a:r>
            <a:r>
              <a:rPr lang="en-US" sz="1200" dirty="0">
                <a:latin typeface="+mn-lt"/>
              </a:rPr>
              <a:t>:</a:t>
            </a:r>
          </a:p>
          <a:p>
            <a:pPr lvl="1"/>
            <a:r>
              <a:rPr lang="en-US" sz="1200" dirty="0">
                <a:latin typeface="+mn-lt"/>
              </a:rPr>
              <a:t>The MS(s) and the values of the parameters related to the </a:t>
            </a:r>
            <a:r>
              <a:rPr lang="en-US" sz="1200" b="1" dirty="0">
                <a:latin typeface="+mn-lt"/>
              </a:rPr>
              <a:t>technical compatibility</a:t>
            </a:r>
            <a:r>
              <a:rPr lang="en-US" sz="1200" dirty="0">
                <a:latin typeface="+mn-lt"/>
              </a:rPr>
              <a:t> 	between the vehicle and the </a:t>
            </a:r>
            <a:r>
              <a:rPr lang="hu-HU" sz="1200" dirty="0">
                <a:latin typeface="+mn-lt"/>
              </a:rPr>
              <a:t>  </a:t>
            </a:r>
            <a:r>
              <a:rPr lang="en-US" sz="1200" dirty="0">
                <a:latin typeface="+mn-lt"/>
              </a:rPr>
              <a:t>networks of the area of use (e.g. Voltage, track gauge etc.)</a:t>
            </a:r>
          </a:p>
          <a:p>
            <a:pPr marL="285750" indent="-285750">
              <a:buFont typeface="Arial" panose="020B0604020202020204" pitchFamily="34" charset="0"/>
              <a:buChar char="•"/>
            </a:pPr>
            <a:r>
              <a:rPr lang="en-US" sz="1200" b="1" dirty="0">
                <a:latin typeface="+mn-lt"/>
              </a:rPr>
              <a:t>Not</a:t>
            </a:r>
            <a:r>
              <a:rPr lang="en-US" sz="1200" dirty="0">
                <a:latin typeface="+mn-lt"/>
              </a:rPr>
              <a:t> to be mentioned in the </a:t>
            </a:r>
            <a:r>
              <a:rPr lang="en-US" sz="1200" dirty="0" err="1">
                <a:latin typeface="+mn-lt"/>
              </a:rPr>
              <a:t>authorisation</a:t>
            </a:r>
            <a:r>
              <a:rPr lang="en-US" sz="1200" dirty="0">
                <a:latin typeface="+mn-lt"/>
              </a:rPr>
              <a:t>: </a:t>
            </a:r>
            <a:endParaRPr lang="hu-HU" sz="1200" dirty="0">
              <a:latin typeface="+mn-lt"/>
            </a:endParaRPr>
          </a:p>
          <a:p>
            <a:pPr lvl="1"/>
            <a:r>
              <a:rPr lang="en-US" sz="1200" b="1" dirty="0">
                <a:latin typeface="+mn-lt"/>
              </a:rPr>
              <a:t>List of networks</a:t>
            </a:r>
            <a:r>
              <a:rPr lang="en-US" sz="1200" dirty="0">
                <a:latin typeface="+mn-lt"/>
              </a:rPr>
              <a:t> (is verified at the </a:t>
            </a:r>
            <a:r>
              <a:rPr lang="en-US" sz="1200" dirty="0" err="1">
                <a:latin typeface="+mn-lt"/>
              </a:rPr>
              <a:t>authorisation</a:t>
            </a:r>
            <a:r>
              <a:rPr lang="en-US" sz="1200" dirty="0">
                <a:latin typeface="+mn-lt"/>
              </a:rPr>
              <a:t> stage according to Art 21.3 of IOD 	‘technical compatibility of the vehicle with the network(s) in the area of use’.</a:t>
            </a:r>
            <a:endParaRPr lang="hu-HU" sz="1200" dirty="0">
              <a:latin typeface="+mn-lt"/>
            </a:endParaRPr>
          </a:p>
          <a:p>
            <a:r>
              <a:rPr lang="hu-HU" sz="1200" b="1" dirty="0">
                <a:solidFill>
                  <a:srgbClr val="339966"/>
                </a:solidFill>
                <a:latin typeface="+mn-lt"/>
              </a:rPr>
              <a:t>A jármű használati területe</a:t>
            </a:r>
          </a:p>
          <a:p>
            <a:pPr marL="171450" indent="-171450">
              <a:buFont typeface="Arial" panose="020B0604020202020204" pitchFamily="34" charset="0"/>
              <a:buChar char="•"/>
            </a:pPr>
            <a:r>
              <a:rPr lang="hu-HU" sz="1200" dirty="0">
                <a:solidFill>
                  <a:srgbClr val="339966"/>
                </a:solidFill>
                <a:latin typeface="+mn-lt"/>
              </a:rPr>
              <a:t>Több mint egy tagállam és egy vagy több hálózat</a:t>
            </a:r>
          </a:p>
          <a:p>
            <a:pPr marL="171450" indent="-171450">
              <a:buFont typeface="Arial" panose="020B0604020202020204" pitchFamily="34" charset="0"/>
              <a:buChar char="•"/>
            </a:pPr>
            <a:r>
              <a:rPr lang="hu-HU" sz="1200" dirty="0">
                <a:solidFill>
                  <a:srgbClr val="339966"/>
                </a:solidFill>
                <a:latin typeface="+mn-lt"/>
              </a:rPr>
              <a:t>Az engedélykérelmet benyújtó által kerül meghatározásra</a:t>
            </a:r>
          </a:p>
          <a:p>
            <a:pPr marL="171450" indent="-171450">
              <a:buFont typeface="Arial" panose="020B0604020202020204" pitchFamily="34" charset="0"/>
              <a:buChar char="•"/>
            </a:pPr>
            <a:r>
              <a:rPr lang="hu-HU" sz="1200" dirty="0">
                <a:solidFill>
                  <a:srgbClr val="339966"/>
                </a:solidFill>
                <a:latin typeface="+mn-lt"/>
              </a:rPr>
              <a:t>Az engedély tartalmazza: a tagállamokat és a műszaki megfelelőség paramétereit (jármű és hálózat között – pl.: feszültség, nyomtáv)</a:t>
            </a:r>
          </a:p>
          <a:p>
            <a:pPr marL="171450" indent="-171450">
              <a:buFont typeface="Arial" panose="020B0604020202020204" pitchFamily="34" charset="0"/>
              <a:buChar char="•"/>
            </a:pPr>
            <a:r>
              <a:rPr lang="hu-HU" sz="1200" b="1" dirty="0">
                <a:solidFill>
                  <a:srgbClr val="339966"/>
                </a:solidFill>
                <a:latin typeface="+mn-lt"/>
              </a:rPr>
              <a:t>Nem</a:t>
            </a:r>
            <a:r>
              <a:rPr lang="hu-HU" sz="1200" dirty="0">
                <a:solidFill>
                  <a:srgbClr val="339966"/>
                </a:solidFill>
                <a:latin typeface="+mn-lt"/>
              </a:rPr>
              <a:t> szerepel az engedélyben: </a:t>
            </a:r>
            <a:r>
              <a:rPr lang="hu-HU" sz="1200" b="1" dirty="0">
                <a:solidFill>
                  <a:srgbClr val="339966"/>
                </a:solidFill>
                <a:latin typeface="+mn-lt"/>
              </a:rPr>
              <a:t>Hálózatok listája </a:t>
            </a:r>
            <a:r>
              <a:rPr lang="hu-HU" sz="1200" dirty="0">
                <a:solidFill>
                  <a:srgbClr val="339966"/>
                </a:solidFill>
                <a:latin typeface="+mn-lt"/>
              </a:rPr>
              <a:t>(a használati területen lévő hálózatokkal való műszaki megfelelőség)</a:t>
            </a:r>
          </a:p>
        </p:txBody>
      </p:sp>
      <p:sp>
        <p:nvSpPr>
          <p:cNvPr id="8" name="Rechteck 7"/>
          <p:cNvSpPr/>
          <p:nvPr/>
        </p:nvSpPr>
        <p:spPr>
          <a:xfrm>
            <a:off x="323528" y="1008828"/>
            <a:ext cx="2900153" cy="338554"/>
          </a:xfrm>
          <a:prstGeom prst="rect">
            <a:avLst/>
          </a:prstGeom>
        </p:spPr>
        <p:txBody>
          <a:bodyPr wrap="none">
            <a:spAutoFit/>
          </a:bodyPr>
          <a:lstStyle/>
          <a:p>
            <a:pPr marL="0" indent="0">
              <a:buNone/>
            </a:pPr>
            <a:r>
              <a:rPr lang="en-US" sz="1600" b="1" dirty="0"/>
              <a:t>New concepts</a:t>
            </a:r>
            <a:r>
              <a:rPr lang="hu-HU" sz="1600" b="1" dirty="0"/>
              <a:t> – Új irányelv</a:t>
            </a:r>
            <a:r>
              <a:rPr lang="en-US" sz="1600" b="1" dirty="0"/>
              <a:t>:</a:t>
            </a:r>
          </a:p>
        </p:txBody>
      </p:sp>
      <p:sp>
        <p:nvSpPr>
          <p:cNvPr id="9" name="Rechteck 8"/>
          <p:cNvSpPr/>
          <p:nvPr/>
        </p:nvSpPr>
        <p:spPr>
          <a:xfrm>
            <a:off x="309512" y="5485851"/>
            <a:ext cx="8524976" cy="1200329"/>
          </a:xfrm>
          <a:prstGeom prst="rect">
            <a:avLst/>
          </a:prstGeom>
          <a:solidFill>
            <a:schemeClr val="bg1">
              <a:lumMod val="75000"/>
            </a:schemeClr>
          </a:solidFill>
          <a:ln w="25400">
            <a:solidFill>
              <a:srgbClr val="C00000"/>
            </a:solidFill>
          </a:ln>
        </p:spPr>
        <p:txBody>
          <a:bodyPr wrap="square">
            <a:spAutoFit/>
          </a:bodyPr>
          <a:lstStyle/>
          <a:p>
            <a:pPr algn="just"/>
            <a:r>
              <a:rPr lang="en-US" sz="1200" b="1" dirty="0">
                <a:latin typeface="+mn-lt"/>
              </a:rPr>
              <a:t>KEEP IN MIND:</a:t>
            </a:r>
          </a:p>
          <a:p>
            <a:pPr marL="285750" indent="-285750" algn="just">
              <a:buFont typeface="Arial" panose="020B0604020202020204" pitchFamily="34" charset="0"/>
              <a:buChar char="•"/>
            </a:pPr>
            <a:r>
              <a:rPr lang="en-US" sz="1200" dirty="0">
                <a:latin typeface="+mn-lt"/>
              </a:rPr>
              <a:t>Vehicle-Network compatibility is checked at </a:t>
            </a:r>
            <a:r>
              <a:rPr lang="en-US" sz="1200" dirty="0" err="1">
                <a:latin typeface="+mn-lt"/>
              </a:rPr>
              <a:t>authorisation</a:t>
            </a:r>
            <a:r>
              <a:rPr lang="en-US" sz="1200" dirty="0">
                <a:latin typeface="+mn-lt"/>
              </a:rPr>
              <a:t> stage</a:t>
            </a:r>
          </a:p>
          <a:p>
            <a:pPr marL="285750" indent="-285750" algn="just">
              <a:buFont typeface="Arial" panose="020B0604020202020204" pitchFamily="34" charset="0"/>
              <a:buChar char="•"/>
            </a:pPr>
            <a:r>
              <a:rPr lang="en-US" sz="1200" dirty="0">
                <a:latin typeface="+mn-lt"/>
              </a:rPr>
              <a:t>Vehicle-Route compatibility is checked, after the </a:t>
            </a:r>
            <a:r>
              <a:rPr lang="en-US" sz="1200" dirty="0" err="1">
                <a:latin typeface="+mn-lt"/>
              </a:rPr>
              <a:t>authorisation</a:t>
            </a:r>
            <a:r>
              <a:rPr lang="en-US" sz="1200" dirty="0">
                <a:latin typeface="+mn-lt"/>
              </a:rPr>
              <a:t> and before the use of the vehicle by the Railway Undertaking </a:t>
            </a:r>
            <a:endParaRPr lang="hu-HU" sz="1200" dirty="0">
              <a:latin typeface="+mn-lt"/>
            </a:endParaRPr>
          </a:p>
          <a:p>
            <a:pPr algn="just"/>
            <a:r>
              <a:rPr lang="hu-HU" sz="1200" b="1" dirty="0">
                <a:solidFill>
                  <a:srgbClr val="339966"/>
                </a:solidFill>
                <a:latin typeface="+mn-lt"/>
              </a:rPr>
              <a:t>FONTOS MEGJEGYEZNI:</a:t>
            </a:r>
          </a:p>
          <a:p>
            <a:pPr marL="171450" indent="-171450" algn="just">
              <a:buFont typeface="Arial" panose="020B0604020202020204" pitchFamily="34" charset="0"/>
              <a:buChar char="•"/>
            </a:pPr>
            <a:r>
              <a:rPr lang="hu-HU" sz="1200" dirty="0">
                <a:solidFill>
                  <a:srgbClr val="339966"/>
                </a:solidFill>
                <a:latin typeface="+mn-lt"/>
              </a:rPr>
              <a:t>A jármű-hálózat megfelelőség az engedélyezési eljárás során kerül ellenőrzésre</a:t>
            </a:r>
          </a:p>
          <a:p>
            <a:pPr marL="171450" indent="-171450" algn="just">
              <a:buFont typeface="Arial" panose="020B0604020202020204" pitchFamily="34" charset="0"/>
              <a:buChar char="•"/>
            </a:pPr>
            <a:r>
              <a:rPr lang="hu-HU" sz="1200" dirty="0">
                <a:solidFill>
                  <a:srgbClr val="339966"/>
                </a:solidFill>
                <a:latin typeface="+mn-lt"/>
              </a:rPr>
              <a:t>A jármű-útvonal megfelelőség az engedélyezés után és a vasúttársaság általi használat előtt kerül ellenőrzésre</a:t>
            </a:r>
            <a:endParaRPr lang="en-US" sz="1200" dirty="0">
              <a:solidFill>
                <a:srgbClr val="339966"/>
              </a:solidFill>
              <a:latin typeface="+mn-lt"/>
            </a:endParaRPr>
          </a:p>
        </p:txBody>
      </p:sp>
      <p:sp>
        <p:nvSpPr>
          <p:cNvPr id="10" name="Titel 3">
            <a:extLst>
              <a:ext uri="{FF2B5EF4-FFF2-40B4-BE49-F238E27FC236}">
                <a16:creationId xmlns:a16="http://schemas.microsoft.com/office/drawing/2014/main" id="{3DECEFD5-CCB2-4631-909A-CB577516BAEA}"/>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a:t>
            </a:r>
            <a:r>
              <a:rPr lang="hu-HU" sz="2000" dirty="0"/>
              <a:t>– 4. vasúti csomag</a:t>
            </a:r>
            <a:r>
              <a:rPr lang="en-GB" sz="2000" dirty="0"/>
              <a:t> </a:t>
            </a:r>
          </a:p>
          <a:p>
            <a:r>
              <a:rPr lang="en-GB" sz="2000" dirty="0"/>
              <a:t>Implementing Act – </a:t>
            </a:r>
            <a:r>
              <a:rPr lang="en-GB" sz="2000" dirty="0">
                <a:solidFill>
                  <a:srgbClr val="FF0000"/>
                </a:solidFill>
              </a:rPr>
              <a:t>Revision of TSIs</a:t>
            </a:r>
            <a:endParaRPr lang="hu-HU" sz="2000" dirty="0">
              <a:solidFill>
                <a:srgbClr val="FF0000"/>
              </a:solidFill>
            </a:endParaRPr>
          </a:p>
          <a:p>
            <a:r>
              <a:rPr lang="hu-HU" sz="2000" dirty="0"/>
              <a:t>Végrehajtási rendelet – </a:t>
            </a:r>
            <a:r>
              <a:rPr lang="hu-HU" sz="2000" dirty="0">
                <a:solidFill>
                  <a:srgbClr val="FF0000"/>
                </a:solidFill>
              </a:rPr>
              <a:t>TSI felülvizsgálat</a:t>
            </a:r>
            <a:endParaRPr lang="en-GB" sz="2000" baseline="30000" dirty="0">
              <a:solidFill>
                <a:srgbClr val="FF0000"/>
              </a:solidFill>
            </a:endParaRPr>
          </a:p>
        </p:txBody>
      </p:sp>
    </p:spTree>
    <p:extLst>
      <p:ext uri="{BB962C8B-B14F-4D97-AF65-F5344CB8AC3E}">
        <p14:creationId xmlns:p14="http://schemas.microsoft.com/office/powerpoint/2010/main" val="2745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DB15A3-67E8-408B-9E40-FC6691698565}"/>
              </a:ext>
            </a:extLst>
          </p:cNvPr>
          <p:cNvPicPr>
            <a:picLocks noChangeAspect="1"/>
          </p:cNvPicPr>
          <p:nvPr/>
        </p:nvPicPr>
        <p:blipFill>
          <a:blip r:embed="rId2"/>
          <a:stretch>
            <a:fillRect/>
          </a:stretch>
        </p:blipFill>
        <p:spPr>
          <a:xfrm>
            <a:off x="395537" y="1700808"/>
            <a:ext cx="5256584" cy="2798351"/>
          </a:xfrm>
          <a:prstGeom prst="rect">
            <a:avLst/>
          </a:prstGeom>
        </p:spPr>
      </p:pic>
      <p:sp>
        <p:nvSpPr>
          <p:cNvPr id="2" name="Textfeld 1"/>
          <p:cNvSpPr txBox="1"/>
          <p:nvPr/>
        </p:nvSpPr>
        <p:spPr>
          <a:xfrm>
            <a:off x="3419872" y="2420888"/>
            <a:ext cx="2376264" cy="276999"/>
          </a:xfrm>
          <a:prstGeom prst="rect">
            <a:avLst/>
          </a:prstGeom>
          <a:solidFill>
            <a:schemeClr val="bg1"/>
          </a:solidFill>
        </p:spPr>
        <p:txBody>
          <a:bodyPr wrap="square" rtlCol="0">
            <a:spAutoFit/>
          </a:bodyPr>
          <a:lstStyle/>
          <a:p>
            <a:pPr algn="ctr"/>
            <a:r>
              <a:rPr lang="de-DE" sz="1200" b="1" dirty="0"/>
              <a:t>Sep 2017 – May 2018</a:t>
            </a:r>
          </a:p>
        </p:txBody>
      </p:sp>
      <p:sp>
        <p:nvSpPr>
          <p:cNvPr id="14" name="Textfeld 13"/>
          <p:cNvSpPr txBox="1"/>
          <p:nvPr/>
        </p:nvSpPr>
        <p:spPr>
          <a:xfrm>
            <a:off x="3419872" y="3167390"/>
            <a:ext cx="2376264" cy="261610"/>
          </a:xfrm>
          <a:prstGeom prst="rect">
            <a:avLst/>
          </a:prstGeom>
          <a:solidFill>
            <a:schemeClr val="bg1"/>
          </a:solidFill>
        </p:spPr>
        <p:txBody>
          <a:bodyPr wrap="square" rtlCol="0">
            <a:spAutoFit/>
          </a:bodyPr>
          <a:lstStyle>
            <a:defPPr>
              <a:defRPr lang="en-US"/>
            </a:defPPr>
            <a:lvl1pPr>
              <a:defRPr sz="1400" b="1"/>
            </a:lvl1pPr>
          </a:lstStyle>
          <a:p>
            <a:pPr algn="ctr"/>
            <a:r>
              <a:rPr lang="de-DE" sz="1100" dirty="0"/>
              <a:t>June 2018 Final </a:t>
            </a:r>
            <a:r>
              <a:rPr lang="de-DE" sz="1100" dirty="0" err="1"/>
              <a:t>draft</a:t>
            </a:r>
            <a:endParaRPr lang="de-DE" sz="1100" dirty="0"/>
          </a:p>
        </p:txBody>
      </p:sp>
      <p:sp>
        <p:nvSpPr>
          <p:cNvPr id="15" name="Textfeld 14"/>
          <p:cNvSpPr txBox="1"/>
          <p:nvPr/>
        </p:nvSpPr>
        <p:spPr>
          <a:xfrm>
            <a:off x="207526" y="4650944"/>
            <a:ext cx="5588610" cy="1477328"/>
          </a:xfrm>
          <a:prstGeom prst="rect">
            <a:avLst/>
          </a:prstGeom>
          <a:solidFill>
            <a:schemeClr val="bg1"/>
          </a:solidFill>
          <a:ln w="25400">
            <a:noFill/>
          </a:ln>
        </p:spPr>
        <p:txBody>
          <a:bodyPr wrap="square" rtlCol="0">
            <a:spAutoFit/>
          </a:bodyPr>
          <a:lstStyle>
            <a:defPPr>
              <a:defRPr lang="en-US"/>
            </a:defPPr>
            <a:lvl1pPr>
              <a:defRPr sz="1400" b="1"/>
            </a:lvl1pPr>
          </a:lstStyle>
          <a:p>
            <a:pPr marL="285750" indent="-285750">
              <a:spcBef>
                <a:spcPts val="600"/>
              </a:spcBef>
              <a:spcAft>
                <a:spcPts val="600"/>
              </a:spcAft>
              <a:buClr>
                <a:srgbClr val="FF0000"/>
              </a:buClr>
              <a:buFont typeface="Wingdings" panose="05000000000000000000" pitchFamily="2" charset="2"/>
              <a:buChar char="§"/>
            </a:pPr>
            <a:r>
              <a:rPr lang="en-US" b="0" dirty="0">
                <a:latin typeface="+mn-lt"/>
              </a:rPr>
              <a:t>November 2018 (RISC83): Presentation of Draft Commission Implementing Acts</a:t>
            </a:r>
            <a:r>
              <a:rPr lang="hu-HU" b="0" dirty="0">
                <a:latin typeface="+mn-lt"/>
              </a:rPr>
              <a:t> – </a:t>
            </a:r>
            <a:r>
              <a:rPr lang="hu-HU" b="0" dirty="0">
                <a:solidFill>
                  <a:srgbClr val="339966"/>
                </a:solidFill>
                <a:latin typeface="+mn-lt"/>
              </a:rPr>
              <a:t>A végrehajtási rendelet tervezet benyújtása</a:t>
            </a:r>
            <a:endParaRPr lang="en-US" b="0" dirty="0">
              <a:solidFill>
                <a:srgbClr val="339966"/>
              </a:solidFill>
              <a:latin typeface="+mn-lt"/>
            </a:endParaRPr>
          </a:p>
          <a:p>
            <a:pPr marL="285750" indent="-285750">
              <a:spcBef>
                <a:spcPts val="600"/>
              </a:spcBef>
              <a:spcAft>
                <a:spcPts val="0"/>
              </a:spcAft>
              <a:buClr>
                <a:srgbClr val="FF0000"/>
              </a:buClr>
              <a:buFont typeface="Wingdings" panose="05000000000000000000" pitchFamily="2" charset="2"/>
              <a:buChar char="§"/>
            </a:pPr>
            <a:r>
              <a:rPr lang="en-US" b="0" dirty="0">
                <a:latin typeface="+mn-lt"/>
              </a:rPr>
              <a:t>January 2019 (RISC84): Vote on the Commission Implementing acts</a:t>
            </a:r>
            <a:endParaRPr lang="hu-HU" b="0" dirty="0">
              <a:latin typeface="+mn-lt"/>
            </a:endParaRPr>
          </a:p>
          <a:p>
            <a:pPr marL="285750" indent="-285750">
              <a:spcBef>
                <a:spcPts val="0"/>
              </a:spcBef>
              <a:spcAft>
                <a:spcPts val="600"/>
              </a:spcAft>
              <a:buClr>
                <a:srgbClr val="FF0000"/>
              </a:buClr>
              <a:buFont typeface="Wingdings" panose="05000000000000000000" pitchFamily="2" charset="2"/>
              <a:buChar char="§"/>
            </a:pPr>
            <a:r>
              <a:rPr lang="hu-HU" b="0" dirty="0">
                <a:latin typeface="+mn-lt"/>
              </a:rPr>
              <a:t>                                           </a:t>
            </a:r>
            <a:r>
              <a:rPr lang="hu-HU" b="0" dirty="0">
                <a:solidFill>
                  <a:srgbClr val="339966"/>
                </a:solidFill>
                <a:latin typeface="+mn-lt"/>
              </a:rPr>
              <a:t>Bizottsági szavazás a végrehajtási rendeletről</a:t>
            </a:r>
            <a:endParaRPr lang="en-US" b="0" dirty="0">
              <a:solidFill>
                <a:srgbClr val="339966"/>
              </a:solidFill>
              <a:latin typeface="+mn-lt"/>
            </a:endParaRPr>
          </a:p>
          <a:p>
            <a:pPr marL="285750" indent="-285750">
              <a:spcBef>
                <a:spcPts val="600"/>
              </a:spcBef>
              <a:spcAft>
                <a:spcPts val="600"/>
              </a:spcAft>
              <a:buClr>
                <a:srgbClr val="FF0000"/>
              </a:buClr>
              <a:buFont typeface="Wingdings" panose="05000000000000000000" pitchFamily="2" charset="2"/>
              <a:buChar char="§"/>
            </a:pPr>
            <a:r>
              <a:rPr lang="en-US" b="0" dirty="0">
                <a:latin typeface="+mn-lt"/>
              </a:rPr>
              <a:t>Approx. June 2019: entry into force</a:t>
            </a:r>
            <a:r>
              <a:rPr lang="hu-HU" b="0" dirty="0">
                <a:latin typeface="+mn-lt"/>
              </a:rPr>
              <a:t> – </a:t>
            </a:r>
            <a:r>
              <a:rPr lang="hu-HU" b="0" dirty="0">
                <a:solidFill>
                  <a:srgbClr val="339966"/>
                </a:solidFill>
                <a:latin typeface="+mn-lt"/>
              </a:rPr>
              <a:t>Hatályba lépés</a:t>
            </a:r>
            <a:endParaRPr lang="en-US" b="0" dirty="0">
              <a:solidFill>
                <a:srgbClr val="339966"/>
              </a:solidFill>
              <a:latin typeface="+mn-lt"/>
            </a:endParaRPr>
          </a:p>
        </p:txBody>
      </p:sp>
      <p:sp>
        <p:nvSpPr>
          <p:cNvPr id="5" name="Pfeil nach unten 4"/>
          <p:cNvSpPr/>
          <p:nvPr/>
        </p:nvSpPr>
        <p:spPr>
          <a:xfrm>
            <a:off x="3398168" y="2996952"/>
            <a:ext cx="576064"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806095" y="1109643"/>
            <a:ext cx="3158393" cy="2308324"/>
          </a:xfrm>
          <a:prstGeom prst="rect">
            <a:avLst/>
          </a:prstGeom>
          <a:ln w="25400">
            <a:solidFill>
              <a:srgbClr val="C00000"/>
            </a:solidFill>
          </a:ln>
        </p:spPr>
        <p:txBody>
          <a:bodyPr wrap="square">
            <a:spAutoFit/>
          </a:bodyPr>
          <a:lstStyle/>
          <a:p>
            <a:r>
              <a:rPr lang="en-US" sz="1200" b="1" dirty="0"/>
              <a:t>Subgroup 1</a:t>
            </a:r>
            <a:r>
              <a:rPr lang="en-US" sz="1200" dirty="0"/>
              <a:t> will identify the technical parameters of the</a:t>
            </a:r>
            <a:r>
              <a:rPr lang="hu-HU" sz="1200" dirty="0"/>
              <a:t> </a:t>
            </a:r>
            <a:r>
              <a:rPr lang="en-US" sz="1200" dirty="0"/>
              <a:t>vehicles to be checked by the railway undertaking for the </a:t>
            </a:r>
            <a:r>
              <a:rPr lang="en-US" sz="1200" b="1" dirty="0"/>
              <a:t>route compatibility</a:t>
            </a:r>
            <a:r>
              <a:rPr lang="en-US" sz="1200" dirty="0"/>
              <a:t>, and the procedures to be applied to check those parameters, in accordance with the Article 4.3 (</a:t>
            </a:r>
            <a:r>
              <a:rPr lang="en-US" sz="1200" dirty="0" err="1"/>
              <a:t>i</a:t>
            </a:r>
            <a:r>
              <a:rPr lang="en-US" sz="1200" dirty="0"/>
              <a:t>) of the Interoperability Directive.</a:t>
            </a:r>
            <a:endParaRPr lang="hu-HU" sz="1200" dirty="0"/>
          </a:p>
          <a:p>
            <a:r>
              <a:rPr lang="hu-HU" sz="1200" dirty="0">
                <a:solidFill>
                  <a:srgbClr val="339966"/>
                </a:solidFill>
              </a:rPr>
              <a:t>Az </a:t>
            </a:r>
            <a:r>
              <a:rPr lang="hu-HU" sz="1200" b="1" dirty="0">
                <a:solidFill>
                  <a:srgbClr val="339966"/>
                </a:solidFill>
              </a:rPr>
              <a:t>1. alcsoport  </a:t>
            </a:r>
            <a:r>
              <a:rPr lang="hu-HU" sz="1200" dirty="0">
                <a:solidFill>
                  <a:srgbClr val="339966"/>
                </a:solidFill>
              </a:rPr>
              <a:t>meghatározza a járművek vasútvállalat által ellenőrizendő műszaki paramétereit az </a:t>
            </a:r>
            <a:r>
              <a:rPr lang="hu-HU" sz="1200" b="1" dirty="0">
                <a:solidFill>
                  <a:srgbClr val="339966"/>
                </a:solidFill>
              </a:rPr>
              <a:t>útvonal kompatibilitáshoz </a:t>
            </a:r>
            <a:r>
              <a:rPr lang="hu-HU" sz="1200" dirty="0">
                <a:solidFill>
                  <a:srgbClr val="339966"/>
                </a:solidFill>
              </a:rPr>
              <a:t>és az alkalmazandó ellenőrzési eljárásokat a direktíva 4.3. pontjával összhangban.</a:t>
            </a:r>
            <a:endParaRPr lang="de-DE" sz="1200" dirty="0">
              <a:solidFill>
                <a:srgbClr val="339966"/>
              </a:solidFill>
            </a:endParaRPr>
          </a:p>
        </p:txBody>
      </p:sp>
      <p:sp>
        <p:nvSpPr>
          <p:cNvPr id="18" name="Rechteck 17"/>
          <p:cNvSpPr/>
          <p:nvPr/>
        </p:nvSpPr>
        <p:spPr>
          <a:xfrm>
            <a:off x="5806095" y="3509714"/>
            <a:ext cx="3158394" cy="3231654"/>
          </a:xfrm>
          <a:prstGeom prst="rect">
            <a:avLst/>
          </a:prstGeom>
          <a:ln w="25400">
            <a:solidFill>
              <a:schemeClr val="tx1"/>
            </a:solidFill>
          </a:ln>
        </p:spPr>
        <p:txBody>
          <a:bodyPr wrap="square">
            <a:spAutoFit/>
          </a:bodyPr>
          <a:lstStyle/>
          <a:p>
            <a:r>
              <a:rPr lang="en-US" sz="1200" b="1" dirty="0"/>
              <a:t>Subgroup 2</a:t>
            </a:r>
            <a:r>
              <a:rPr lang="en-US" sz="1200" dirty="0"/>
              <a:t> will indicate the provisions applicable to the existing subsystems and vehicles, in particular in the event of </a:t>
            </a:r>
            <a:r>
              <a:rPr lang="en-US" sz="1200" b="1" dirty="0"/>
              <a:t>upgrading and renewal </a:t>
            </a:r>
            <a:r>
              <a:rPr lang="en-US" sz="1200" dirty="0"/>
              <a:t>and, in such cases, the </a:t>
            </a:r>
            <a:r>
              <a:rPr lang="en-US" sz="1200" b="1" dirty="0"/>
              <a:t>modifications requiring an application for a new </a:t>
            </a:r>
            <a:r>
              <a:rPr lang="en-US" sz="1200" b="1" dirty="0" err="1"/>
              <a:t>authorisation</a:t>
            </a:r>
            <a:r>
              <a:rPr lang="en-US" sz="1200" dirty="0"/>
              <a:t>, in accordance with Article 4.3 (h) of the Interoperability Directive. This will cover the identification of the Basic Design Characteristics</a:t>
            </a:r>
            <a:r>
              <a:rPr lang="en-US" sz="1200" b="1" dirty="0"/>
              <a:t>.</a:t>
            </a:r>
            <a:endParaRPr lang="hu-HU" sz="1200" b="1" dirty="0"/>
          </a:p>
          <a:p>
            <a:r>
              <a:rPr lang="hu-HU" sz="1200" b="1" dirty="0">
                <a:solidFill>
                  <a:srgbClr val="339966"/>
                </a:solidFill>
              </a:rPr>
              <a:t>A 2. alcsoport </a:t>
            </a:r>
            <a:r>
              <a:rPr lang="hu-HU" sz="1200" dirty="0">
                <a:solidFill>
                  <a:srgbClr val="339966"/>
                </a:solidFill>
              </a:rPr>
              <a:t>meghatározza a meglévő alrendszerek és járművekre alkalmazandó előírásokat, különösen az átépítés vagy felújítás esetére, ha az új engedélyezési eljárást tesz szükségessé a direktíva 4.3. pontjával összhangban. Ez tartalmazza az alap tervezési paramétereket.</a:t>
            </a:r>
            <a:endParaRPr lang="de-DE" sz="1200" b="1" dirty="0">
              <a:solidFill>
                <a:srgbClr val="339966"/>
              </a:solidFill>
            </a:endParaRPr>
          </a:p>
        </p:txBody>
      </p:sp>
      <p:sp>
        <p:nvSpPr>
          <p:cNvPr id="10" name="Rechteck 9"/>
          <p:cNvSpPr/>
          <p:nvPr/>
        </p:nvSpPr>
        <p:spPr>
          <a:xfrm>
            <a:off x="395536" y="1084674"/>
            <a:ext cx="5024581" cy="584775"/>
          </a:xfrm>
          <a:prstGeom prst="rect">
            <a:avLst/>
          </a:prstGeom>
        </p:spPr>
        <p:txBody>
          <a:bodyPr wrap="none">
            <a:spAutoFit/>
          </a:bodyPr>
          <a:lstStyle/>
          <a:p>
            <a:pPr marL="0" indent="0">
              <a:buNone/>
            </a:pPr>
            <a:r>
              <a:rPr lang="en-US" sz="2000" b="1" dirty="0"/>
              <a:t>Revision of TSI WAG and TSI LOC&amp;PAS</a:t>
            </a:r>
            <a:endParaRPr lang="hu-HU" sz="2000" b="1" dirty="0"/>
          </a:p>
          <a:p>
            <a:pPr marL="0" indent="0">
              <a:buNone/>
            </a:pPr>
            <a:r>
              <a:rPr lang="hu-HU" sz="1200" b="1" dirty="0">
                <a:solidFill>
                  <a:srgbClr val="339966"/>
                </a:solidFill>
              </a:rPr>
              <a:t>A vagon TSI és a mozdony és személyszállítási TSI felülvizsgálata</a:t>
            </a:r>
            <a:endParaRPr lang="en-US" sz="1200" b="1" dirty="0">
              <a:solidFill>
                <a:srgbClr val="339966"/>
              </a:solidFill>
            </a:endParaRPr>
          </a:p>
        </p:txBody>
      </p:sp>
      <p:sp>
        <p:nvSpPr>
          <p:cNvPr id="12" name="Titel 3">
            <a:extLst>
              <a:ext uri="{FF2B5EF4-FFF2-40B4-BE49-F238E27FC236}">
                <a16:creationId xmlns:a16="http://schemas.microsoft.com/office/drawing/2014/main" id="{83638F79-A0F6-4CE6-AA89-D4D7D1760894}"/>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a:t>
            </a:r>
            <a:r>
              <a:rPr lang="hu-HU" sz="2000" dirty="0"/>
              <a:t>– 4. vasúti csomag</a:t>
            </a:r>
            <a:r>
              <a:rPr lang="en-GB" sz="2000" dirty="0"/>
              <a:t> </a:t>
            </a:r>
          </a:p>
          <a:p>
            <a:r>
              <a:rPr lang="en-GB" sz="2000" dirty="0"/>
              <a:t>Implementing Act – </a:t>
            </a:r>
            <a:r>
              <a:rPr lang="en-GB" sz="2000" dirty="0">
                <a:solidFill>
                  <a:srgbClr val="FF0000"/>
                </a:solidFill>
              </a:rPr>
              <a:t>Revision of TSIs</a:t>
            </a:r>
            <a:endParaRPr lang="hu-HU" sz="2000" dirty="0">
              <a:solidFill>
                <a:srgbClr val="FF0000"/>
              </a:solidFill>
            </a:endParaRPr>
          </a:p>
          <a:p>
            <a:r>
              <a:rPr lang="hu-HU" sz="2000" dirty="0"/>
              <a:t>Végrehajtási rendelet – </a:t>
            </a:r>
            <a:r>
              <a:rPr lang="hu-HU" sz="2000" dirty="0">
                <a:solidFill>
                  <a:srgbClr val="FF0000"/>
                </a:solidFill>
              </a:rPr>
              <a:t>TSI felülvizsgálat</a:t>
            </a:r>
            <a:endParaRPr lang="en-GB" sz="2000" baseline="30000" dirty="0">
              <a:solidFill>
                <a:srgbClr val="FF0000"/>
              </a:solidFill>
            </a:endParaRPr>
          </a:p>
        </p:txBody>
      </p:sp>
    </p:spTree>
    <p:extLst>
      <p:ext uri="{BB962C8B-B14F-4D97-AF65-F5344CB8AC3E}">
        <p14:creationId xmlns:p14="http://schemas.microsoft.com/office/powerpoint/2010/main" val="405487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1052736"/>
            <a:ext cx="8928992" cy="6001643"/>
          </a:xfrm>
          <a:prstGeom prst="rect">
            <a:avLst/>
          </a:prstGeom>
        </p:spPr>
        <p:txBody>
          <a:bodyPr wrap="square">
            <a:spAutoFit/>
          </a:bodyPr>
          <a:lstStyle/>
          <a:p>
            <a:pPr algn="ctr">
              <a:spcBef>
                <a:spcPts val="1800"/>
              </a:spcBef>
              <a:spcAft>
                <a:spcPts val="600"/>
              </a:spcAft>
            </a:pPr>
            <a:r>
              <a:rPr lang="en-GB" sz="1200" b="1" dirty="0">
                <a:latin typeface="+mj-lt"/>
                <a:ea typeface="Calibri" panose="020F0502020204030204" pitchFamily="34" charset="0"/>
              </a:rPr>
              <a:t>Article 5</a:t>
            </a:r>
            <a:r>
              <a:rPr lang="hu-HU" sz="1200" b="1" dirty="0">
                <a:latin typeface="+mj-lt"/>
                <a:ea typeface="Calibri" panose="020F0502020204030204" pitchFamily="34" charset="0"/>
              </a:rPr>
              <a:t> </a:t>
            </a:r>
            <a:r>
              <a:rPr lang="en-GB" sz="1200" b="1" dirty="0">
                <a:latin typeface="+mj-lt"/>
                <a:ea typeface="Calibri" panose="020F0502020204030204" pitchFamily="34" charset="0"/>
              </a:rPr>
              <a:t>Specific objectives applicable to WAG TSI</a:t>
            </a:r>
            <a:r>
              <a:rPr lang="hu-HU" sz="1200" b="1" dirty="0">
                <a:latin typeface="+mj-lt"/>
                <a:ea typeface="Calibri" panose="020F0502020204030204" pitchFamily="34" charset="0"/>
              </a:rPr>
              <a:t> – </a:t>
            </a:r>
            <a:r>
              <a:rPr lang="hu-HU" sz="1200" b="1" dirty="0">
                <a:solidFill>
                  <a:srgbClr val="339966"/>
                </a:solidFill>
                <a:latin typeface="+mj-lt"/>
                <a:ea typeface="Calibri" panose="020F0502020204030204" pitchFamily="34" charset="0"/>
              </a:rPr>
              <a:t>A vagon TSI különleges céljai</a:t>
            </a:r>
            <a:endParaRPr lang="en-GB" sz="1200" b="1" dirty="0">
              <a:solidFill>
                <a:srgbClr val="339966"/>
              </a:solidFill>
              <a:latin typeface="+mj-lt"/>
              <a:ea typeface="Calibri" panose="020F0502020204030204" pitchFamily="34" charset="0"/>
            </a:endParaRPr>
          </a:p>
          <a:p>
            <a:pPr marL="342900" lvl="0" indent="-342900" algn="just">
              <a:spcBef>
                <a:spcPts val="600"/>
              </a:spcBef>
              <a:spcAft>
                <a:spcPts val="0"/>
              </a:spcAft>
              <a:buFont typeface="+mj-lt"/>
              <a:buAutoNum type="arabicPeriod"/>
              <a:tabLst>
                <a:tab pos="539750" algn="l"/>
              </a:tabLst>
            </a:pPr>
            <a:r>
              <a:rPr lang="en-GB" sz="1200" dirty="0">
                <a:latin typeface="+mj-lt"/>
                <a:ea typeface="Calibri" panose="020F0502020204030204" pitchFamily="34" charset="0"/>
              </a:rPr>
              <a:t>Without prejudice to Article 21(16) of Directive (EU) 2016/797, Regulation (EU) No 321/2013 (‘WAG TSI’) shall include the vehicles to be authorised and operated on rail networks within the Union with a track gauge of 1520 mm.</a:t>
            </a:r>
            <a:endParaRPr lang="hu-HU" sz="1200" dirty="0">
              <a:latin typeface="+mj-lt"/>
              <a:ea typeface="Calibri" panose="020F0502020204030204" pitchFamily="34" charset="0"/>
            </a:endParaRPr>
          </a:p>
          <a:p>
            <a:pPr lvl="1" algn="just">
              <a:spcBef>
                <a:spcPts val="0"/>
              </a:spcBef>
              <a:spcAft>
                <a:spcPts val="600"/>
              </a:spcAft>
              <a:tabLst>
                <a:tab pos="539750" algn="l"/>
              </a:tabLst>
            </a:pPr>
            <a:r>
              <a:rPr lang="hu-HU" sz="1100" dirty="0">
                <a:solidFill>
                  <a:srgbClr val="339966"/>
                </a:solidFill>
                <a:latin typeface="+mj-lt"/>
                <a:ea typeface="Calibri" panose="020F0502020204030204" pitchFamily="34" charset="0"/>
              </a:rPr>
              <a:t>A 2016/797 direktíva 21(16) bekezdésére való tekintet nélkül a vagon TSI tartalmazza az EU területén engedélyezett és használt, 1520 mm nyomtávú járműveket.</a:t>
            </a:r>
            <a:endParaRPr lang="en-GB" sz="1100" dirty="0">
              <a:solidFill>
                <a:srgbClr val="339966"/>
              </a:solidFill>
              <a:latin typeface="+mj-lt"/>
              <a:ea typeface="Calibri" panose="020F0502020204030204" pitchFamily="34" charset="0"/>
            </a:endParaRPr>
          </a:p>
          <a:p>
            <a:pPr marL="342900" lvl="0" indent="-342900" algn="just">
              <a:spcBef>
                <a:spcPts val="600"/>
              </a:spcBef>
              <a:spcAft>
                <a:spcPts val="0"/>
              </a:spcAft>
              <a:buFont typeface="+mj-lt"/>
              <a:buAutoNum type="arabicPeriod"/>
              <a:tabLst>
                <a:tab pos="539750" algn="l"/>
              </a:tabLst>
            </a:pPr>
            <a:r>
              <a:rPr lang="en-GB" sz="1200" dirty="0">
                <a:latin typeface="+mj-lt"/>
                <a:ea typeface="Calibri" panose="020F0502020204030204" pitchFamily="34" charset="0"/>
              </a:rPr>
              <a:t>The provisions of the WAG TSI on automatic variable gauge systems, including in terms of technical specifications and conformity assessment procedures, shall be reviewed.</a:t>
            </a:r>
            <a:endParaRPr lang="hu-HU" sz="1200" dirty="0">
              <a:latin typeface="+mj-lt"/>
              <a:ea typeface="Calibri" panose="020F0502020204030204" pitchFamily="34" charset="0"/>
            </a:endParaRPr>
          </a:p>
          <a:p>
            <a:pPr lvl="1" algn="just">
              <a:spcBef>
                <a:spcPts val="0"/>
              </a:spcBef>
              <a:spcAft>
                <a:spcPts val="600"/>
              </a:spcAft>
              <a:tabLst>
                <a:tab pos="539750" algn="l"/>
              </a:tabLst>
            </a:pPr>
            <a:r>
              <a:rPr lang="hu-HU" sz="1100" dirty="0">
                <a:solidFill>
                  <a:srgbClr val="339966"/>
                </a:solidFill>
                <a:latin typeface="+mj-lt"/>
              </a:rPr>
              <a:t>A vagon TSI előírásait a állítható nyomtávú rendszerekre, beleértve ezek műszaki előírásait és megfelelőségi vizsgálati eljárásait át kell világítani.</a:t>
            </a:r>
            <a:endParaRPr lang="fr-FR" sz="1100" dirty="0">
              <a:solidFill>
                <a:srgbClr val="339966"/>
              </a:solidFill>
              <a:latin typeface="+mj-lt"/>
            </a:endParaRPr>
          </a:p>
          <a:p>
            <a:pPr marL="342900" lvl="0" indent="-342900" algn="just">
              <a:spcBef>
                <a:spcPts val="600"/>
              </a:spcBef>
              <a:spcAft>
                <a:spcPts val="0"/>
              </a:spcAft>
              <a:buFont typeface="+mj-lt"/>
              <a:buAutoNum type="arabicPeriod"/>
              <a:tabLst>
                <a:tab pos="539750" algn="l"/>
              </a:tabLst>
            </a:pPr>
            <a:r>
              <a:rPr lang="en-GB" sz="1200" dirty="0">
                <a:latin typeface="+mj-lt"/>
                <a:ea typeface="Calibri" panose="020F0502020204030204" pitchFamily="34" charset="0"/>
              </a:rPr>
              <a:t>The WAG TSI shall include provisions to increase flexibility and efficiency in train composition and the development of intermodal transport. </a:t>
            </a:r>
            <a:r>
              <a:rPr lang="en-GB" sz="1200" b="1" dirty="0">
                <a:latin typeface="+mj-lt"/>
                <a:ea typeface="Calibri" panose="020F0502020204030204" pitchFamily="34" charset="0"/>
              </a:rPr>
              <a:t>Provisions on automatic coupling shall be included </a:t>
            </a:r>
            <a:r>
              <a:rPr lang="en-GB" sz="1200" dirty="0">
                <a:latin typeface="+mj-lt"/>
                <a:ea typeface="Calibri" panose="020F0502020204030204" pitchFamily="34" charset="0"/>
              </a:rPr>
              <a:t>where appropriate.</a:t>
            </a:r>
            <a:endParaRPr lang="hu-HU" sz="1200" dirty="0">
              <a:latin typeface="+mj-lt"/>
              <a:ea typeface="Calibri" panose="020F0502020204030204" pitchFamily="34" charset="0"/>
            </a:endParaRPr>
          </a:p>
          <a:p>
            <a:pPr lvl="1" algn="just">
              <a:spcBef>
                <a:spcPts val="0"/>
              </a:spcBef>
              <a:spcAft>
                <a:spcPts val="600"/>
              </a:spcAft>
              <a:tabLst>
                <a:tab pos="539750" algn="l"/>
              </a:tabLst>
            </a:pPr>
            <a:r>
              <a:rPr lang="hu-HU" sz="1100" dirty="0">
                <a:solidFill>
                  <a:srgbClr val="339966"/>
                </a:solidFill>
                <a:latin typeface="+mj-lt"/>
                <a:ea typeface="Calibri" panose="020F0502020204030204" pitchFamily="34" charset="0"/>
              </a:rPr>
              <a:t>A vagon TSI-</a:t>
            </a:r>
            <a:r>
              <a:rPr lang="hu-HU" sz="1100" dirty="0" err="1">
                <a:solidFill>
                  <a:srgbClr val="339966"/>
                </a:solidFill>
                <a:latin typeface="+mj-lt"/>
                <a:ea typeface="Calibri" panose="020F0502020204030204" pitchFamily="34" charset="0"/>
              </a:rPr>
              <a:t>nek</a:t>
            </a:r>
            <a:r>
              <a:rPr lang="hu-HU" sz="1100" dirty="0">
                <a:solidFill>
                  <a:srgbClr val="339966"/>
                </a:solidFill>
                <a:latin typeface="+mj-lt"/>
                <a:ea typeface="Calibri" panose="020F0502020204030204" pitchFamily="34" charset="0"/>
              </a:rPr>
              <a:t> tartalmaznia kell a vonatösszeállítás hatékonyságát és rugalmasságát növelő rendelkezéseket és az intermodális szállítás fejlesztését. </a:t>
            </a:r>
            <a:r>
              <a:rPr lang="hu-HU" sz="1100" b="1" dirty="0">
                <a:solidFill>
                  <a:srgbClr val="339966"/>
                </a:solidFill>
                <a:latin typeface="+mj-lt"/>
                <a:ea typeface="Calibri" panose="020F0502020204030204" pitchFamily="34" charset="0"/>
              </a:rPr>
              <a:t>Az automata csatolásra vonatkozó rendelkezéseket </a:t>
            </a:r>
            <a:r>
              <a:rPr lang="hu-HU" sz="1100" dirty="0">
                <a:solidFill>
                  <a:srgbClr val="339966"/>
                </a:solidFill>
                <a:latin typeface="+mj-lt"/>
                <a:ea typeface="Calibri" panose="020F0502020204030204" pitchFamily="34" charset="0"/>
              </a:rPr>
              <a:t>is tartalmaznia kell, ahol lehetséges.</a:t>
            </a:r>
            <a:endParaRPr lang="en-GB" sz="1100" dirty="0">
              <a:solidFill>
                <a:srgbClr val="339966"/>
              </a:solidFill>
              <a:latin typeface="+mj-lt"/>
              <a:ea typeface="Calibri" panose="020F0502020204030204" pitchFamily="34" charset="0"/>
            </a:endParaRPr>
          </a:p>
          <a:p>
            <a:pPr marL="342900" lvl="0" indent="-342900" algn="just">
              <a:spcBef>
                <a:spcPts val="600"/>
              </a:spcBef>
              <a:spcAft>
                <a:spcPts val="0"/>
              </a:spcAft>
              <a:buFont typeface="+mj-lt"/>
              <a:buAutoNum type="arabicPeriod"/>
              <a:tabLst>
                <a:tab pos="539750" algn="l"/>
              </a:tabLst>
            </a:pPr>
            <a:r>
              <a:rPr lang="en-GB" sz="1200" dirty="0">
                <a:latin typeface="+mj-lt"/>
                <a:ea typeface="Calibri" panose="020F0502020204030204" pitchFamily="34" charset="0"/>
              </a:rPr>
              <a:t>The WAG TSI shall ensure consistency and avoid any overlap with the Regulations concerning the International Carriage of Dangerous Goods by Rail (‘RID’) as regards technical requirements applicable to vehicles. The </a:t>
            </a:r>
            <a:r>
              <a:rPr lang="en-GB" sz="1200" b="1" dirty="0">
                <a:latin typeface="+mj-lt"/>
                <a:ea typeface="Calibri" panose="020F0502020204030204" pitchFamily="34" charset="0"/>
              </a:rPr>
              <a:t>inclusion of the derailment detection function</a:t>
            </a:r>
            <a:r>
              <a:rPr lang="en-GB" sz="1200" dirty="0">
                <a:latin typeface="+mj-lt"/>
                <a:ea typeface="Calibri" panose="020F0502020204030204" pitchFamily="34" charset="0"/>
              </a:rPr>
              <a:t> shall be considered in terms of </a:t>
            </a:r>
            <a:r>
              <a:rPr lang="en-GB" sz="1200" b="1" dirty="0">
                <a:latin typeface="+mj-lt"/>
                <a:ea typeface="Calibri" panose="020F0502020204030204" pitchFamily="34" charset="0"/>
              </a:rPr>
              <a:t>technical requirements, operational aspects and conformity assessment procedures</a:t>
            </a:r>
            <a:r>
              <a:rPr lang="en-GB" sz="1200" dirty="0">
                <a:latin typeface="+mj-lt"/>
                <a:ea typeface="Calibri" panose="020F0502020204030204" pitchFamily="34" charset="0"/>
              </a:rPr>
              <a:t>.</a:t>
            </a:r>
            <a:endParaRPr lang="hu-HU" sz="1200" dirty="0">
              <a:latin typeface="+mj-lt"/>
              <a:ea typeface="Calibri" panose="020F0502020204030204" pitchFamily="34" charset="0"/>
            </a:endParaRPr>
          </a:p>
          <a:p>
            <a:pPr lvl="1" algn="just">
              <a:spcBef>
                <a:spcPts val="0"/>
              </a:spcBef>
              <a:spcAft>
                <a:spcPts val="600"/>
              </a:spcAft>
              <a:tabLst>
                <a:tab pos="539750" algn="l"/>
              </a:tabLst>
            </a:pPr>
            <a:r>
              <a:rPr lang="hu-HU" sz="1100" dirty="0">
                <a:solidFill>
                  <a:srgbClr val="339966"/>
                </a:solidFill>
                <a:latin typeface="+mj-lt"/>
                <a:ea typeface="Calibri" panose="020F0502020204030204" pitchFamily="34" charset="0"/>
              </a:rPr>
              <a:t>A vagon TSI-</a:t>
            </a:r>
            <a:r>
              <a:rPr lang="hu-HU" sz="1100" dirty="0" err="1">
                <a:solidFill>
                  <a:srgbClr val="339966"/>
                </a:solidFill>
                <a:latin typeface="+mj-lt"/>
                <a:ea typeface="Calibri" panose="020F0502020204030204" pitchFamily="34" charset="0"/>
              </a:rPr>
              <a:t>nek</a:t>
            </a:r>
            <a:r>
              <a:rPr lang="hu-HU" sz="1100" dirty="0">
                <a:solidFill>
                  <a:srgbClr val="339966"/>
                </a:solidFill>
                <a:latin typeface="+mj-lt"/>
                <a:ea typeface="Calibri" panose="020F0502020204030204" pitchFamily="34" charset="0"/>
              </a:rPr>
              <a:t> biztosítania kell az összhangot a RID-el és a járművek műszaki követelményeire vonatkozó RID szabályokkal való lehetséges átfedések elkerülését. </a:t>
            </a:r>
            <a:r>
              <a:rPr lang="hu-HU" sz="1100" b="1" dirty="0">
                <a:solidFill>
                  <a:srgbClr val="339966"/>
                </a:solidFill>
                <a:latin typeface="+mj-lt"/>
                <a:ea typeface="Calibri" panose="020F0502020204030204" pitchFamily="34" charset="0"/>
              </a:rPr>
              <a:t>A kisiklásérzékelő funkciót figyelembe kell venni a műszaki előírások, működési feltételek és megfelelőség vizsgálati folyamatok során</a:t>
            </a:r>
            <a:r>
              <a:rPr lang="hu-HU" sz="1100" dirty="0">
                <a:solidFill>
                  <a:srgbClr val="339966"/>
                </a:solidFill>
                <a:latin typeface="+mj-lt"/>
                <a:ea typeface="Calibri" panose="020F0502020204030204" pitchFamily="34" charset="0"/>
              </a:rPr>
              <a:t>.</a:t>
            </a:r>
            <a:endParaRPr lang="en-GB" sz="1100" dirty="0">
              <a:solidFill>
                <a:srgbClr val="339966"/>
              </a:solidFill>
              <a:latin typeface="+mj-lt"/>
              <a:ea typeface="Calibri" panose="020F0502020204030204" pitchFamily="34" charset="0"/>
            </a:endParaRPr>
          </a:p>
          <a:p>
            <a:pPr marL="342900" lvl="0" indent="-342900" algn="just">
              <a:spcBef>
                <a:spcPts val="600"/>
              </a:spcBef>
              <a:spcAft>
                <a:spcPts val="0"/>
              </a:spcAft>
              <a:buFont typeface="+mj-lt"/>
              <a:buAutoNum type="arabicPeriod"/>
              <a:tabLst>
                <a:tab pos="539750" algn="l"/>
              </a:tabLst>
            </a:pPr>
            <a:r>
              <a:rPr lang="en-GB" sz="1200" dirty="0">
                <a:latin typeface="+mj-lt"/>
                <a:ea typeface="Calibri" panose="020F0502020204030204" pitchFamily="34" charset="0"/>
              </a:rPr>
              <a:t>The WAG TSI shall include requirements improving the identification of freight wagons. The use of contactless technologies and related standards shall be included where appropriate..</a:t>
            </a:r>
            <a:endParaRPr lang="hu-HU" sz="1200" dirty="0">
              <a:latin typeface="+mj-lt"/>
              <a:ea typeface="Calibri" panose="020F0502020204030204" pitchFamily="34" charset="0"/>
            </a:endParaRPr>
          </a:p>
          <a:p>
            <a:pPr lvl="1" algn="just">
              <a:spcBef>
                <a:spcPts val="0"/>
              </a:spcBef>
              <a:spcAft>
                <a:spcPts val="600"/>
              </a:spcAft>
              <a:tabLst>
                <a:tab pos="539750" algn="l"/>
              </a:tabLst>
            </a:pPr>
            <a:r>
              <a:rPr lang="hu-HU" sz="1100" dirty="0">
                <a:solidFill>
                  <a:srgbClr val="339966"/>
                </a:solidFill>
                <a:latin typeface="+mj-lt"/>
              </a:rPr>
              <a:t>A vagon TSI-</a:t>
            </a:r>
            <a:r>
              <a:rPr lang="hu-HU" sz="1100" dirty="0" err="1">
                <a:solidFill>
                  <a:srgbClr val="339966"/>
                </a:solidFill>
                <a:latin typeface="+mj-lt"/>
              </a:rPr>
              <a:t>nek</a:t>
            </a:r>
            <a:r>
              <a:rPr lang="hu-HU" sz="1100" dirty="0">
                <a:solidFill>
                  <a:srgbClr val="339966"/>
                </a:solidFill>
                <a:latin typeface="+mj-lt"/>
              </a:rPr>
              <a:t> tartalmaznia kell előírásokat a vagonok azonosításának fejlesztéséről. Az érintésmentes technológiák és vonatkozó szabványokat a TSI-</a:t>
            </a:r>
            <a:r>
              <a:rPr lang="hu-HU" sz="1100" dirty="0" err="1">
                <a:solidFill>
                  <a:srgbClr val="339966"/>
                </a:solidFill>
                <a:latin typeface="+mj-lt"/>
              </a:rPr>
              <a:t>nek</a:t>
            </a:r>
            <a:r>
              <a:rPr lang="hu-HU" sz="1100" dirty="0">
                <a:solidFill>
                  <a:srgbClr val="339966"/>
                </a:solidFill>
                <a:latin typeface="+mj-lt"/>
              </a:rPr>
              <a:t> tartalmaznia kell, ahol lehetséges.</a:t>
            </a:r>
            <a:endParaRPr lang="en-GB" sz="1100" dirty="0">
              <a:solidFill>
                <a:srgbClr val="339966"/>
              </a:solidFill>
              <a:latin typeface="+mj-lt"/>
            </a:endParaRPr>
          </a:p>
          <a:p>
            <a:pPr marL="342900" lvl="0" indent="-342900" algn="just">
              <a:spcBef>
                <a:spcPts val="600"/>
              </a:spcBef>
              <a:spcAft>
                <a:spcPts val="0"/>
              </a:spcAft>
              <a:buFont typeface="+mj-lt"/>
              <a:buAutoNum type="arabicPeriod"/>
              <a:tabLst>
                <a:tab pos="539750" algn="l"/>
              </a:tabLst>
            </a:pPr>
            <a:r>
              <a:rPr lang="en-GB" sz="1200" dirty="0">
                <a:latin typeface="+mj-lt"/>
                <a:ea typeface="Calibri" panose="020F0502020204030204" pitchFamily="34" charset="0"/>
              </a:rPr>
              <a:t>The WAG TSI shall take into account changes in the procedure for placing mobile subsystems on the market, as provided for in Articles 20 to 26 of Directive (EU) 2016/797, including </a:t>
            </a:r>
            <a:r>
              <a:rPr lang="en-GB" sz="1200" b="1" dirty="0">
                <a:latin typeface="+mj-lt"/>
                <a:ea typeface="Calibri" panose="020F0502020204030204" pitchFamily="34" charset="0"/>
              </a:rPr>
              <a:t>the checks before the first use of authorised vehicles mentioned in Articles 4(3)(i) and 23 of that Directive</a:t>
            </a:r>
            <a:r>
              <a:rPr lang="en-GB" sz="1200" dirty="0">
                <a:latin typeface="+mj-lt"/>
                <a:ea typeface="Calibri" panose="020F0502020204030204" pitchFamily="34" charset="0"/>
              </a:rPr>
              <a:t>.</a:t>
            </a:r>
            <a:endParaRPr lang="hu-HU" sz="1200" dirty="0">
              <a:latin typeface="+mj-lt"/>
              <a:ea typeface="Calibri" panose="020F0502020204030204" pitchFamily="34" charset="0"/>
            </a:endParaRPr>
          </a:p>
          <a:p>
            <a:pPr lvl="1" algn="just">
              <a:spcBef>
                <a:spcPts val="0"/>
              </a:spcBef>
              <a:spcAft>
                <a:spcPts val="600"/>
              </a:spcAft>
              <a:tabLst>
                <a:tab pos="539750" algn="l"/>
              </a:tabLst>
            </a:pPr>
            <a:r>
              <a:rPr lang="hu-HU" sz="1100" dirty="0">
                <a:solidFill>
                  <a:srgbClr val="339966"/>
                </a:solidFill>
                <a:effectLst/>
                <a:latin typeface="+mj-lt"/>
                <a:ea typeface="Calibri" panose="020F0502020204030204" pitchFamily="34" charset="0"/>
              </a:rPr>
              <a:t>A </a:t>
            </a:r>
            <a:r>
              <a:rPr lang="hu-HU" sz="1100" dirty="0">
                <a:solidFill>
                  <a:srgbClr val="339966"/>
                </a:solidFill>
                <a:latin typeface="+mj-lt"/>
                <a:ea typeface="Calibri" panose="020F0502020204030204" pitchFamily="34" charset="0"/>
              </a:rPr>
              <a:t>vagon TSI-</a:t>
            </a:r>
            <a:r>
              <a:rPr lang="hu-HU" sz="1100" dirty="0" err="1">
                <a:solidFill>
                  <a:srgbClr val="339966"/>
                </a:solidFill>
                <a:latin typeface="+mj-lt"/>
                <a:ea typeface="Calibri" panose="020F0502020204030204" pitchFamily="34" charset="0"/>
              </a:rPr>
              <a:t>nek</a:t>
            </a:r>
            <a:r>
              <a:rPr lang="hu-HU" sz="1100" dirty="0">
                <a:solidFill>
                  <a:srgbClr val="339966"/>
                </a:solidFill>
                <a:latin typeface="+mj-lt"/>
                <a:ea typeface="Calibri" panose="020F0502020204030204" pitchFamily="34" charset="0"/>
              </a:rPr>
              <a:t> figyelembe kell vennie a mobil alrendszerek piacra lépését is, beleértve az engedélyezett járművek első használatba vétele előtti ellenőrzését is.</a:t>
            </a:r>
            <a:endParaRPr lang="en-GB" sz="1100" dirty="0">
              <a:solidFill>
                <a:srgbClr val="339966"/>
              </a:solidFill>
              <a:effectLst/>
              <a:latin typeface="+mj-lt"/>
              <a:ea typeface="Calibri" panose="020F0502020204030204" pitchFamily="34" charset="0"/>
            </a:endParaRPr>
          </a:p>
        </p:txBody>
      </p:sp>
      <p:sp>
        <p:nvSpPr>
          <p:cNvPr id="4" name="Titel 1">
            <a:extLst>
              <a:ext uri="{FF2B5EF4-FFF2-40B4-BE49-F238E27FC236}">
                <a16:creationId xmlns:a16="http://schemas.microsoft.com/office/drawing/2014/main" id="{E88CD0A5-F08D-4F85-AABE-D0D02F151909}"/>
              </a:ext>
            </a:extLst>
          </p:cNvPr>
          <p:cNvSpPr txBox="1">
            <a:spLocks/>
          </p:cNvSpPr>
          <p:nvPr/>
        </p:nvSpPr>
        <p:spPr bwMode="auto">
          <a:xfrm>
            <a:off x="1143000" y="0"/>
            <a:ext cx="7729538" cy="928688"/>
          </a:xfrm>
          <a:prstGeom prst="rect">
            <a:avLst/>
          </a:prstGeom>
          <a:ln>
            <a:miter lim="800000"/>
            <a:headEnd/>
            <a:tailEnd/>
          </a:ln>
        </p:spPr>
        <p:txBody>
          <a:bodyPr anchor="b"/>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defRPr/>
            </a:pPr>
            <a:r>
              <a:rPr lang="en-GB" sz="2000" b="1" dirty="0">
                <a:latin typeface="+mn-lt"/>
              </a:rPr>
              <a:t>4</a:t>
            </a:r>
            <a:r>
              <a:rPr lang="en-GB" sz="2000" b="1" baseline="30000" dirty="0">
                <a:latin typeface="+mn-lt"/>
              </a:rPr>
              <a:t>th</a:t>
            </a:r>
            <a:r>
              <a:rPr lang="en-GB" sz="2000" b="1" dirty="0">
                <a:latin typeface="+mn-lt"/>
              </a:rPr>
              <a:t> Railway Package</a:t>
            </a:r>
            <a:r>
              <a:rPr lang="hu-HU" sz="2000" b="1" dirty="0">
                <a:latin typeface="+mn-lt"/>
              </a:rPr>
              <a:t> </a:t>
            </a:r>
            <a:r>
              <a:rPr lang="hu-HU" sz="2000" b="1" dirty="0"/>
              <a:t>– 4. vasúti csomag</a:t>
            </a:r>
            <a:r>
              <a:rPr lang="en-GB" sz="2000" b="1" dirty="0"/>
              <a:t> </a:t>
            </a:r>
            <a:endParaRPr lang="en-GB" sz="2000" b="1" dirty="0">
              <a:latin typeface="+mn-lt"/>
            </a:endParaRPr>
          </a:p>
          <a:p>
            <a:pPr algn="l">
              <a:defRPr/>
            </a:pPr>
            <a:r>
              <a:rPr lang="de-DE" sz="2000" b="1" dirty="0">
                <a:latin typeface="+mn-lt"/>
              </a:rPr>
              <a:t>Delegated Act – </a:t>
            </a:r>
            <a:r>
              <a:rPr lang="de-DE" sz="2000" b="1" dirty="0">
                <a:solidFill>
                  <a:srgbClr val="FF0000"/>
                </a:solidFill>
                <a:latin typeface="+mn-lt"/>
              </a:rPr>
              <a:t>Specific objectives for all TSIs</a:t>
            </a:r>
            <a:r>
              <a:rPr lang="hu-HU" sz="2000" b="1" dirty="0">
                <a:solidFill>
                  <a:srgbClr val="FF0000"/>
                </a:solidFill>
                <a:latin typeface="+mn-lt"/>
              </a:rPr>
              <a:t> – A vagon TSI céljai</a:t>
            </a:r>
            <a:endParaRPr lang="de-DE" sz="2000" b="1" dirty="0">
              <a:solidFill>
                <a:srgbClr val="FF0000"/>
              </a:solidFill>
              <a:latin typeface="+mn-lt"/>
            </a:endParaRPr>
          </a:p>
        </p:txBody>
      </p:sp>
    </p:spTree>
    <p:extLst>
      <p:ext uri="{BB962C8B-B14F-4D97-AF65-F5344CB8AC3E}">
        <p14:creationId xmlns:p14="http://schemas.microsoft.com/office/powerpoint/2010/main" val="50878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p:nvPr/>
        </p:nvPicPr>
        <p:blipFill>
          <a:blip r:embed="rId3"/>
          <a:stretch>
            <a:fillRect/>
          </a:stretch>
        </p:blipFill>
        <p:spPr>
          <a:xfrm>
            <a:off x="185351" y="1252317"/>
            <a:ext cx="8785653" cy="5263977"/>
          </a:xfrm>
          <a:prstGeom prst="rect">
            <a:avLst/>
          </a:prstGeom>
        </p:spPr>
      </p:pic>
      <p:sp>
        <p:nvSpPr>
          <p:cNvPr id="4" name="Titel 3">
            <a:extLst>
              <a:ext uri="{FF2B5EF4-FFF2-40B4-BE49-F238E27FC236}">
                <a16:creationId xmlns:a16="http://schemas.microsoft.com/office/drawing/2014/main" id="{12DF4A11-7A11-4777-8201-38D3474F09B8}"/>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a:t>
            </a:r>
            <a:r>
              <a:rPr lang="hu-HU" sz="2000" dirty="0"/>
              <a:t>– 4. vasúti csomag</a:t>
            </a:r>
            <a:r>
              <a:rPr lang="en-GB" sz="2000" dirty="0"/>
              <a:t> </a:t>
            </a:r>
          </a:p>
          <a:p>
            <a:r>
              <a:rPr lang="en-GB" sz="2000" dirty="0"/>
              <a:t>Development phases of the OSS</a:t>
            </a:r>
            <a:r>
              <a:rPr lang="hu-HU" sz="2000" dirty="0"/>
              <a:t> – Egyablakos rendszer kifejlesztése</a:t>
            </a:r>
            <a:endParaRPr lang="en-GB" sz="2000" baseline="30000" dirty="0"/>
          </a:p>
        </p:txBody>
      </p:sp>
    </p:spTree>
    <p:extLst>
      <p:ext uri="{BB962C8B-B14F-4D97-AF65-F5344CB8AC3E}">
        <p14:creationId xmlns:p14="http://schemas.microsoft.com/office/powerpoint/2010/main" val="126929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20EFFBC9-BD78-43C9-8BC1-BB772B77DA68}"/>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a:t>
            </a:r>
            <a:r>
              <a:rPr lang="hu-HU" sz="2000" dirty="0"/>
              <a:t>– 4. vasúti csomag</a:t>
            </a:r>
            <a:r>
              <a:rPr lang="en-GB" sz="2000" dirty="0"/>
              <a:t> </a:t>
            </a:r>
          </a:p>
          <a:p>
            <a:r>
              <a:rPr lang="en-GB" sz="2000" dirty="0"/>
              <a:t>Board of Appeal</a:t>
            </a:r>
            <a:r>
              <a:rPr lang="hu-HU" sz="2000" dirty="0"/>
              <a:t> – Fellebbezési tanács</a:t>
            </a:r>
            <a:endParaRPr lang="en-GB" sz="2000" baseline="30000" dirty="0"/>
          </a:p>
        </p:txBody>
      </p:sp>
      <p:sp>
        <p:nvSpPr>
          <p:cNvPr id="7" name="Content Placeholder 3">
            <a:extLst>
              <a:ext uri="{FF2B5EF4-FFF2-40B4-BE49-F238E27FC236}">
                <a16:creationId xmlns:a16="http://schemas.microsoft.com/office/drawing/2014/main" id="{CC701085-9B77-4747-AF1F-F26F3C3D2247}"/>
              </a:ext>
            </a:extLst>
          </p:cNvPr>
          <p:cNvSpPr>
            <a:spLocks noGrp="1"/>
          </p:cNvSpPr>
          <p:nvPr>
            <p:ph idx="1"/>
          </p:nvPr>
        </p:nvSpPr>
        <p:spPr>
          <a:xfrm>
            <a:off x="251520" y="2204864"/>
            <a:ext cx="8604446" cy="4680520"/>
          </a:xfrm>
        </p:spPr>
        <p:txBody>
          <a:bodyPr>
            <a:normAutofit lnSpcReduction="10000"/>
          </a:bodyPr>
          <a:lstStyle/>
          <a:p>
            <a:pPr defTabSz="914400">
              <a:spcBef>
                <a:spcPts val="600"/>
              </a:spcBef>
              <a:spcAft>
                <a:spcPts val="0"/>
              </a:spcAft>
              <a:buClr>
                <a:srgbClr val="FF0000"/>
              </a:buClr>
              <a:buFont typeface="Wingdings" panose="05000000000000000000" pitchFamily="2" charset="2"/>
              <a:buChar char="§"/>
            </a:pPr>
            <a:r>
              <a:rPr lang="fr-BE" sz="1600" b="1" u="sng" dirty="0" err="1"/>
              <a:t>Review</a:t>
            </a:r>
            <a:r>
              <a:rPr lang="fr-BE" sz="1600" b="1" u="sng" dirty="0"/>
              <a:t>:</a:t>
            </a:r>
            <a:r>
              <a:rPr lang="fr-BE" sz="1600" b="1" dirty="0"/>
              <a:t> </a:t>
            </a:r>
            <a:r>
              <a:rPr lang="fr-BE" sz="1600" dirty="0"/>
              <a:t>administrative </a:t>
            </a:r>
            <a:r>
              <a:rPr lang="fr-BE" sz="1600" dirty="0" err="1"/>
              <a:t>review</a:t>
            </a:r>
            <a:r>
              <a:rPr lang="fr-BE" sz="1600" dirty="0"/>
              <a:t> </a:t>
            </a:r>
            <a:r>
              <a:rPr lang="fr-BE" sz="1600" dirty="0" err="1"/>
              <a:t>is</a:t>
            </a:r>
            <a:r>
              <a:rPr lang="fr-BE" sz="1600" dirty="0"/>
              <a:t> a </a:t>
            </a:r>
            <a:r>
              <a:rPr lang="fr-BE" sz="1600" dirty="0" err="1"/>
              <a:t>pre-condition</a:t>
            </a:r>
            <a:r>
              <a:rPr lang="fr-BE" sz="1600" dirty="0"/>
              <a:t> for  the introduction of an </a:t>
            </a:r>
            <a:r>
              <a:rPr lang="fr-BE" sz="1600" dirty="0" err="1"/>
              <a:t>appeal</a:t>
            </a:r>
            <a:r>
              <a:rPr lang="fr-BE" sz="1600" dirty="0"/>
              <a:t> to the </a:t>
            </a:r>
            <a:r>
              <a:rPr lang="fr-BE" sz="1600" dirty="0" err="1"/>
              <a:t>BoA</a:t>
            </a:r>
            <a:r>
              <a:rPr lang="fr-BE" sz="1600" dirty="0"/>
              <a:t> (art.21§11 IOD, 19§5 IOD  and 10§12 RSD). This </a:t>
            </a:r>
            <a:r>
              <a:rPr lang="fr-BE" sz="1600" dirty="0" err="1"/>
              <a:t>review</a:t>
            </a:r>
            <a:r>
              <a:rPr lang="fr-BE" sz="1600" dirty="0"/>
              <a:t> </a:t>
            </a:r>
            <a:r>
              <a:rPr lang="fr-BE" sz="1600" dirty="0" err="1"/>
              <a:t>is</a:t>
            </a:r>
            <a:r>
              <a:rPr lang="fr-BE" sz="1600" dirty="0"/>
              <a:t> applicable to the </a:t>
            </a:r>
            <a:r>
              <a:rPr lang="fr-BE" sz="1600" dirty="0" err="1"/>
              <a:t>applicant</a:t>
            </a:r>
            <a:r>
              <a:rPr lang="fr-BE" sz="1600" dirty="0"/>
              <a:t>/</a:t>
            </a:r>
            <a:r>
              <a:rPr lang="fr-BE" sz="1600" dirty="0" err="1"/>
              <a:t>appellant</a:t>
            </a:r>
            <a:r>
              <a:rPr lang="fr-BE" sz="1600" dirty="0"/>
              <a:t> </a:t>
            </a:r>
            <a:r>
              <a:rPr lang="fr-BE" sz="1600" dirty="0" err="1"/>
              <a:t>only</a:t>
            </a:r>
            <a:r>
              <a:rPr lang="fr-BE" sz="1600" dirty="0"/>
              <a:t> ! Not to the third/party appelant not involved in the decision on autorisation or certification.</a:t>
            </a:r>
            <a:endParaRPr lang="hu-HU" sz="1600" dirty="0"/>
          </a:p>
          <a:p>
            <a:pPr defTabSz="914400">
              <a:spcBef>
                <a:spcPts val="600"/>
              </a:spcBef>
              <a:spcAft>
                <a:spcPts val="1200"/>
              </a:spcAft>
              <a:buClr>
                <a:schemeClr val="bg1"/>
              </a:buClr>
              <a:buFont typeface="Wingdings" panose="05000000000000000000" pitchFamily="2" charset="2"/>
              <a:buChar char="§"/>
            </a:pPr>
            <a:r>
              <a:rPr lang="hu-HU" sz="1600" dirty="0">
                <a:solidFill>
                  <a:srgbClr val="339966"/>
                </a:solidFill>
              </a:rPr>
              <a:t>Felülvizsgálat: Csak a kérelmező kérésére a fellebbezést megelőzően a panasz adminisztratív ellenőrzésére.  Harmadik felek számára nem vehető igénybe.</a:t>
            </a:r>
            <a:endParaRPr lang="fr-BE" sz="1600" dirty="0">
              <a:solidFill>
                <a:srgbClr val="339966"/>
              </a:solidFill>
            </a:endParaRPr>
          </a:p>
          <a:p>
            <a:pPr defTabSz="914400">
              <a:spcBef>
                <a:spcPts val="600"/>
              </a:spcBef>
              <a:spcAft>
                <a:spcPts val="0"/>
              </a:spcAft>
              <a:buClr>
                <a:srgbClr val="FF0000"/>
              </a:buClr>
              <a:buFont typeface="Wingdings" panose="05000000000000000000" pitchFamily="2" charset="2"/>
              <a:buChar char="§"/>
            </a:pPr>
            <a:r>
              <a:rPr lang="fr-BE" sz="1600" b="1" u="sng" dirty="0" err="1"/>
              <a:t>Appeal</a:t>
            </a:r>
            <a:r>
              <a:rPr lang="fr-BE" sz="1600" b="1" u="sng" dirty="0"/>
              <a:t>:</a:t>
            </a:r>
            <a:r>
              <a:rPr lang="fr-BE" sz="1600" b="1" dirty="0"/>
              <a:t> </a:t>
            </a:r>
            <a:r>
              <a:rPr lang="fr-BE" sz="1600" dirty="0" err="1"/>
              <a:t>appeal</a:t>
            </a:r>
            <a:r>
              <a:rPr lang="fr-BE" sz="1600" dirty="0"/>
              <a:t>  </a:t>
            </a:r>
            <a:r>
              <a:rPr lang="fr-BE" sz="1600" dirty="0" err="1"/>
              <a:t>before</a:t>
            </a:r>
            <a:r>
              <a:rPr lang="fr-BE" sz="1600" dirty="0"/>
              <a:t> the </a:t>
            </a:r>
            <a:r>
              <a:rPr lang="fr-BE" sz="1600" dirty="0" err="1"/>
              <a:t>Agency’s</a:t>
            </a:r>
            <a:r>
              <a:rPr lang="fr-BE" sz="1600" dirty="0"/>
              <a:t> Board(s) of </a:t>
            </a:r>
            <a:r>
              <a:rPr lang="fr-BE" sz="1600" dirty="0" err="1"/>
              <a:t>Appeal</a:t>
            </a:r>
            <a:r>
              <a:rPr lang="fr-BE" sz="1600" dirty="0"/>
              <a:t> by an </a:t>
            </a:r>
            <a:r>
              <a:rPr lang="fr-BE" sz="1600" dirty="0" err="1"/>
              <a:t>applicant</a:t>
            </a:r>
            <a:r>
              <a:rPr lang="fr-BE" sz="1600" dirty="0"/>
              <a:t> or a </a:t>
            </a:r>
            <a:r>
              <a:rPr lang="fr-BE" sz="1600" dirty="0" err="1"/>
              <a:t>person</a:t>
            </a:r>
            <a:r>
              <a:rPr lang="fr-BE" sz="1600" dirty="0"/>
              <a:t> </a:t>
            </a:r>
            <a:r>
              <a:rPr lang="fr-BE" sz="1600" dirty="0" err="1"/>
              <a:t>individually</a:t>
            </a:r>
            <a:r>
              <a:rPr lang="fr-BE" sz="1600" dirty="0"/>
              <a:t> </a:t>
            </a:r>
            <a:r>
              <a:rPr lang="fr-BE" sz="1600" dirty="0" err="1"/>
              <a:t>concerned</a:t>
            </a:r>
            <a:r>
              <a:rPr lang="fr-BE" sz="1600" dirty="0"/>
              <a:t> </a:t>
            </a:r>
            <a:r>
              <a:rPr lang="fr-BE" sz="1600" dirty="0" err="1"/>
              <a:t>against</a:t>
            </a:r>
            <a:r>
              <a:rPr lang="fr-BE" sz="1600" dirty="0"/>
              <a:t> a </a:t>
            </a:r>
            <a:r>
              <a:rPr lang="fr-BE" sz="1600" dirty="0" err="1"/>
              <a:t>decision</a:t>
            </a:r>
            <a:r>
              <a:rPr lang="fr-BE" sz="1600" dirty="0"/>
              <a:t> of, or by a </a:t>
            </a:r>
            <a:r>
              <a:rPr lang="fr-BE" sz="1600" dirty="0" err="1"/>
              <a:t>failure</a:t>
            </a:r>
            <a:r>
              <a:rPr lang="fr-BE" sz="1600" dirty="0"/>
              <a:t> to </a:t>
            </a:r>
            <a:r>
              <a:rPr lang="fr-BE" sz="1600" dirty="0" err="1"/>
              <a:t>act</a:t>
            </a:r>
            <a:r>
              <a:rPr lang="fr-BE" sz="1600" dirty="0"/>
              <a:t> by, the Agency</a:t>
            </a:r>
            <a:r>
              <a:rPr lang="de-CH" sz="1600" dirty="0"/>
              <a:t>. </a:t>
            </a:r>
            <a:r>
              <a:rPr lang="fr-BE" sz="1600" dirty="0"/>
              <a:t>3-months deadline for the BoA to issue its findings.</a:t>
            </a:r>
            <a:endParaRPr lang="hu-HU" sz="1600" dirty="0"/>
          </a:p>
          <a:p>
            <a:pPr defTabSz="914400">
              <a:spcBef>
                <a:spcPts val="600"/>
              </a:spcBef>
              <a:spcAft>
                <a:spcPts val="1200"/>
              </a:spcAft>
              <a:buClr>
                <a:schemeClr val="bg1"/>
              </a:buClr>
              <a:buFont typeface="Wingdings" panose="05000000000000000000" pitchFamily="2" charset="2"/>
              <a:buChar char="§"/>
            </a:pPr>
            <a:r>
              <a:rPr lang="hu-HU" sz="1600" dirty="0">
                <a:solidFill>
                  <a:srgbClr val="339966"/>
                </a:solidFill>
              </a:rPr>
              <a:t>Fellebbezés: Kérelmező nyújtja be a döntés vitatása vagy a 3 hónapos határidő túllépése miatt</a:t>
            </a:r>
            <a:endParaRPr lang="fr-BE" sz="1600" dirty="0">
              <a:solidFill>
                <a:srgbClr val="339966"/>
              </a:solidFill>
            </a:endParaRPr>
          </a:p>
          <a:p>
            <a:pPr defTabSz="914400">
              <a:spcBef>
                <a:spcPts val="600"/>
              </a:spcBef>
              <a:spcAft>
                <a:spcPts val="0"/>
              </a:spcAft>
              <a:buClr>
                <a:srgbClr val="FF0000"/>
              </a:buClr>
              <a:buFont typeface="Wingdings" panose="05000000000000000000" pitchFamily="2" charset="2"/>
              <a:buChar char="§"/>
            </a:pPr>
            <a:r>
              <a:rPr lang="fr-BE" sz="1600" b="1" u="sng" dirty="0"/>
              <a:t>Arbitration:</a:t>
            </a:r>
            <a:r>
              <a:rPr lang="fr-BE" sz="1600" dirty="0"/>
              <a:t> in cases of disagreement with NSAs on negative assessment autorisation and certification (IOD art.21, 26 and RSD art.10, 17) </a:t>
            </a:r>
            <a:endParaRPr lang="hu-HU" sz="1600" dirty="0"/>
          </a:p>
          <a:p>
            <a:pPr defTabSz="914400">
              <a:spcBef>
                <a:spcPts val="600"/>
              </a:spcBef>
              <a:spcAft>
                <a:spcPts val="1200"/>
              </a:spcAft>
              <a:buClr>
                <a:schemeClr val="bg1"/>
              </a:buClr>
              <a:buFont typeface="Wingdings" panose="05000000000000000000" pitchFamily="2" charset="2"/>
              <a:buChar char="§"/>
            </a:pPr>
            <a:r>
              <a:rPr lang="hu-HU" sz="1600" dirty="0">
                <a:solidFill>
                  <a:srgbClr val="339966"/>
                </a:solidFill>
              </a:rPr>
              <a:t>Egyeztetés: ERA és a nemzeti hatóságok közötti engedélyezési vita megoldására</a:t>
            </a:r>
            <a:endParaRPr lang="fr-BE" sz="1600" dirty="0">
              <a:solidFill>
                <a:srgbClr val="339966"/>
              </a:solidFill>
            </a:endParaRPr>
          </a:p>
          <a:p>
            <a:pPr defTabSz="914400">
              <a:spcBef>
                <a:spcPts val="600"/>
              </a:spcBef>
              <a:spcAft>
                <a:spcPts val="0"/>
              </a:spcAft>
              <a:buClr>
                <a:srgbClr val="FF0000"/>
              </a:buClr>
              <a:buFont typeface="Wingdings" panose="05000000000000000000" pitchFamily="2" charset="2"/>
              <a:buChar char="§"/>
            </a:pPr>
            <a:r>
              <a:rPr lang="fr-BE" sz="1600" b="1" u="sng" dirty="0"/>
              <a:t>Action in the ECJ:</a:t>
            </a:r>
            <a:r>
              <a:rPr lang="fr-BE" sz="1600" dirty="0"/>
              <a:t>  actions for annulment or failure to act towards the Court of Justice of the European Union as last resort,  after appeal procedure</a:t>
            </a:r>
            <a:endParaRPr lang="hu-HU" sz="1600" dirty="0"/>
          </a:p>
          <a:p>
            <a:pPr defTabSz="914400">
              <a:spcBef>
                <a:spcPts val="600"/>
              </a:spcBef>
              <a:spcAft>
                <a:spcPts val="1200"/>
              </a:spcAft>
              <a:buClr>
                <a:schemeClr val="bg1"/>
              </a:buClr>
              <a:buFont typeface="Wingdings" panose="05000000000000000000" pitchFamily="2" charset="2"/>
              <a:buChar char="§"/>
            </a:pPr>
            <a:r>
              <a:rPr lang="hu-HU" sz="1600" dirty="0">
                <a:solidFill>
                  <a:srgbClr val="339966"/>
                </a:solidFill>
              </a:rPr>
              <a:t>Európai bírósági eljárás: Végső megoldás a fellebbezés után </a:t>
            </a:r>
            <a:endParaRPr lang="fr-BE" sz="1600" dirty="0">
              <a:solidFill>
                <a:srgbClr val="339966"/>
              </a:solidFill>
            </a:endParaRPr>
          </a:p>
        </p:txBody>
      </p:sp>
      <p:sp>
        <p:nvSpPr>
          <p:cNvPr id="9" name="Rectangle 8">
            <a:extLst>
              <a:ext uri="{FF2B5EF4-FFF2-40B4-BE49-F238E27FC236}">
                <a16:creationId xmlns:a16="http://schemas.microsoft.com/office/drawing/2014/main" id="{F47EB9DC-33E4-4D55-9C13-4DF0657316CC}"/>
              </a:ext>
            </a:extLst>
          </p:cNvPr>
          <p:cNvSpPr/>
          <p:nvPr/>
        </p:nvSpPr>
        <p:spPr>
          <a:xfrm>
            <a:off x="301406" y="1052736"/>
            <a:ext cx="8604447" cy="1077218"/>
          </a:xfrm>
          <a:prstGeom prst="rect">
            <a:avLst/>
          </a:prstGeom>
        </p:spPr>
        <p:txBody>
          <a:bodyPr wrap="square">
            <a:spAutoFit/>
          </a:bodyPr>
          <a:lstStyle/>
          <a:p>
            <a:r>
              <a:rPr lang="en-GB" sz="1600" b="1" dirty="0">
                <a:latin typeface="+mn-lt"/>
              </a:rPr>
              <a:t>3 types of remedy against Agency’s decisions on authorisation, certification and ERTMS track side approval: Review, Appeal and Arbitration</a:t>
            </a:r>
            <a:endParaRPr lang="hu-HU" sz="1600" b="1" dirty="0">
              <a:latin typeface="+mn-lt"/>
            </a:endParaRPr>
          </a:p>
          <a:p>
            <a:r>
              <a:rPr lang="hu-HU" sz="1600" dirty="0">
                <a:solidFill>
                  <a:srgbClr val="339966"/>
                </a:solidFill>
                <a:latin typeface="+mn-lt"/>
              </a:rPr>
              <a:t>3 féle jogorvoslati lehetőség az ERA engedélyezési , tanúsítási és ERTMS engedélyezésével kapcsolatban: Felülvizsgálat, Fellebbezés, Egyeztetés</a:t>
            </a:r>
            <a:endParaRPr lang="de-DE" sz="1400" dirty="0">
              <a:solidFill>
                <a:srgbClr val="339966"/>
              </a:solidFill>
              <a:latin typeface="+mn-lt"/>
            </a:endParaRPr>
          </a:p>
        </p:txBody>
      </p:sp>
    </p:spTree>
    <p:extLst>
      <p:ext uri="{BB962C8B-B14F-4D97-AF65-F5344CB8AC3E}">
        <p14:creationId xmlns:p14="http://schemas.microsoft.com/office/powerpoint/2010/main" val="308854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20EFFBC9-BD78-43C9-8BC1-BB772B77DA68}"/>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a:t>
            </a:r>
            <a:r>
              <a:rPr lang="hu-HU" sz="2000" dirty="0"/>
              <a:t>– 4. vasúti csomag</a:t>
            </a:r>
            <a:r>
              <a:rPr lang="en-GB" sz="2000" dirty="0"/>
              <a:t> </a:t>
            </a:r>
          </a:p>
          <a:p>
            <a:r>
              <a:rPr lang="en-GB" sz="2000" dirty="0"/>
              <a:t>Board of Appeal – Procedural stages</a:t>
            </a:r>
            <a:r>
              <a:rPr lang="hu-HU" sz="2000" dirty="0"/>
              <a:t> – Fellebbezési tanács – Eljárási rend</a:t>
            </a:r>
            <a:endParaRPr lang="en-GB" sz="2000" baseline="30000" dirty="0"/>
          </a:p>
        </p:txBody>
      </p:sp>
      <p:pic>
        <p:nvPicPr>
          <p:cNvPr id="8" name="Picture 7">
            <a:extLst>
              <a:ext uri="{FF2B5EF4-FFF2-40B4-BE49-F238E27FC236}">
                <a16:creationId xmlns:a16="http://schemas.microsoft.com/office/drawing/2014/main" id="{C95B2805-26B2-4568-BEF8-E4E10F876E19}"/>
              </a:ext>
            </a:extLst>
          </p:cNvPr>
          <p:cNvPicPr>
            <a:picLocks noChangeAspect="1"/>
          </p:cNvPicPr>
          <p:nvPr/>
        </p:nvPicPr>
        <p:blipFill rotWithShape="1">
          <a:blip r:embed="rId2">
            <a:extLst>
              <a:ext uri="{28A0092B-C50C-407E-A947-70E740481C1C}">
                <a14:useLocalDpi xmlns:a14="http://schemas.microsoft.com/office/drawing/2010/main" val="0"/>
              </a:ext>
            </a:extLst>
          </a:blip>
          <a:srcRect t="4851" b="32151"/>
          <a:stretch/>
        </p:blipFill>
        <p:spPr>
          <a:xfrm>
            <a:off x="107504" y="1125166"/>
            <a:ext cx="4864244" cy="4320480"/>
          </a:xfrm>
          <a:prstGeom prst="rect">
            <a:avLst/>
          </a:prstGeom>
        </p:spPr>
      </p:pic>
      <p:pic>
        <p:nvPicPr>
          <p:cNvPr id="10" name="Picture 9">
            <a:extLst>
              <a:ext uri="{FF2B5EF4-FFF2-40B4-BE49-F238E27FC236}">
                <a16:creationId xmlns:a16="http://schemas.microsoft.com/office/drawing/2014/main" id="{4858F653-4B4F-4F80-AB64-9B175AD3D574}"/>
              </a:ext>
            </a:extLst>
          </p:cNvPr>
          <p:cNvPicPr>
            <a:picLocks noChangeAspect="1"/>
          </p:cNvPicPr>
          <p:nvPr/>
        </p:nvPicPr>
        <p:blipFill rotWithShape="1">
          <a:blip r:embed="rId2">
            <a:extLst>
              <a:ext uri="{28A0092B-C50C-407E-A947-70E740481C1C}">
                <a14:useLocalDpi xmlns:a14="http://schemas.microsoft.com/office/drawing/2010/main" val="0"/>
              </a:ext>
            </a:extLst>
          </a:blip>
          <a:srcRect t="66395"/>
          <a:stretch/>
        </p:blipFill>
        <p:spPr>
          <a:xfrm>
            <a:off x="4288801" y="4292674"/>
            <a:ext cx="4864244" cy="2304678"/>
          </a:xfrm>
          <a:prstGeom prst="rect">
            <a:avLst/>
          </a:prstGeom>
        </p:spPr>
      </p:pic>
      <p:sp>
        <p:nvSpPr>
          <p:cNvPr id="16" name="Rectangle 15">
            <a:extLst>
              <a:ext uri="{FF2B5EF4-FFF2-40B4-BE49-F238E27FC236}">
                <a16:creationId xmlns:a16="http://schemas.microsoft.com/office/drawing/2014/main" id="{1942FCE1-DBE1-4083-AFEE-D35E1B90AFF4}"/>
              </a:ext>
            </a:extLst>
          </p:cNvPr>
          <p:cNvSpPr/>
          <p:nvPr/>
        </p:nvSpPr>
        <p:spPr>
          <a:xfrm>
            <a:off x="2573575" y="5333169"/>
            <a:ext cx="6848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a:t>
            </a:r>
          </a:p>
        </p:txBody>
      </p:sp>
      <p:sp>
        <p:nvSpPr>
          <p:cNvPr id="17" name="Rectangle 16">
            <a:extLst>
              <a:ext uri="{FF2B5EF4-FFF2-40B4-BE49-F238E27FC236}">
                <a16:creationId xmlns:a16="http://schemas.microsoft.com/office/drawing/2014/main" id="{1D41BFBD-CF5D-403F-8FC5-B52E2ACEED40}"/>
              </a:ext>
            </a:extLst>
          </p:cNvPr>
          <p:cNvSpPr/>
          <p:nvPr/>
        </p:nvSpPr>
        <p:spPr>
          <a:xfrm>
            <a:off x="6948264" y="3369344"/>
            <a:ext cx="68480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a:t>
            </a:r>
          </a:p>
        </p:txBody>
      </p:sp>
      <p:sp>
        <p:nvSpPr>
          <p:cNvPr id="18" name="Rectangle 17">
            <a:extLst>
              <a:ext uri="{FF2B5EF4-FFF2-40B4-BE49-F238E27FC236}">
                <a16:creationId xmlns:a16="http://schemas.microsoft.com/office/drawing/2014/main" id="{F7C5CF2E-CF41-4305-B06A-018F38FEDDC6}"/>
              </a:ext>
            </a:extLst>
          </p:cNvPr>
          <p:cNvSpPr/>
          <p:nvPr/>
        </p:nvSpPr>
        <p:spPr>
          <a:xfrm>
            <a:off x="5244713" y="1125166"/>
            <a:ext cx="3575760" cy="2693045"/>
          </a:xfrm>
          <a:prstGeom prst="rect">
            <a:avLst/>
          </a:prstGeom>
        </p:spPr>
        <p:txBody>
          <a:bodyPr wrap="square">
            <a:spAutoFit/>
          </a:bodyPr>
          <a:lstStyle/>
          <a:p>
            <a:pPr algn="just" defTabSz="914400">
              <a:spcBef>
                <a:spcPts val="600"/>
              </a:spcBef>
              <a:spcAft>
                <a:spcPts val="1200"/>
              </a:spcAft>
              <a:buClr>
                <a:srgbClr val="6699CC"/>
              </a:buClr>
            </a:pPr>
            <a:r>
              <a:rPr lang="fr-BE" sz="1400" dirty="0">
                <a:latin typeface="+mn-lt"/>
              </a:rPr>
              <a:t>*</a:t>
            </a:r>
            <a:r>
              <a:rPr lang="fr-BE" sz="1400" b="1" dirty="0" err="1">
                <a:latin typeface="+mn-lt"/>
              </a:rPr>
              <a:t>Interlocutory</a:t>
            </a:r>
            <a:r>
              <a:rPr lang="fr-BE" sz="1400" b="1" dirty="0">
                <a:latin typeface="+mn-lt"/>
              </a:rPr>
              <a:t> </a:t>
            </a:r>
            <a:r>
              <a:rPr lang="fr-BE" sz="1400" b="1" dirty="0" err="1">
                <a:latin typeface="+mn-lt"/>
              </a:rPr>
              <a:t>revision</a:t>
            </a:r>
            <a:r>
              <a:rPr lang="fr-BE" sz="1400" dirty="0">
                <a:latin typeface="+mn-lt"/>
              </a:rPr>
              <a:t>: </a:t>
            </a:r>
            <a:r>
              <a:rPr lang="en-GB" sz="1400" dirty="0">
                <a:latin typeface="+mn-lt"/>
              </a:rPr>
              <a:t>If the Ex. Dir considers an appeal to be admissible and well founded, it must rectify the Agency’s  decision. After 1 month, Ex. Dir ceases to be responsible for the matter, matter is remitted to the board of appeal without delay.</a:t>
            </a:r>
            <a:endParaRPr lang="hu-HU" sz="1400" dirty="0">
              <a:latin typeface="+mn-lt"/>
            </a:endParaRPr>
          </a:p>
          <a:p>
            <a:pPr algn="just" defTabSz="914400">
              <a:spcBef>
                <a:spcPts val="600"/>
              </a:spcBef>
              <a:spcAft>
                <a:spcPts val="1200"/>
              </a:spcAft>
              <a:buClr>
                <a:srgbClr val="6699CC"/>
              </a:buClr>
            </a:pPr>
            <a:r>
              <a:rPr lang="hu-HU" sz="1400" b="1" dirty="0">
                <a:solidFill>
                  <a:srgbClr val="339966"/>
                </a:solidFill>
                <a:latin typeface="+mn-lt"/>
              </a:rPr>
              <a:t>Előzetes felülvizsgálat</a:t>
            </a:r>
            <a:r>
              <a:rPr lang="hu-HU" sz="1400" dirty="0">
                <a:solidFill>
                  <a:srgbClr val="339966"/>
                </a:solidFill>
                <a:latin typeface="+mn-lt"/>
              </a:rPr>
              <a:t>: Az 1. hónapban az ERA igazgatója bírálja el és ha indokolt, akkor módosítja az ERA határozatot. Az 1. hónap után  az ügyek a fellebbezési tanács elé kerülnek.</a:t>
            </a:r>
            <a:endParaRPr lang="en-GB" sz="1400" dirty="0">
              <a:solidFill>
                <a:srgbClr val="339966"/>
              </a:solidFill>
              <a:latin typeface="+mn-lt"/>
            </a:endParaRPr>
          </a:p>
        </p:txBody>
      </p:sp>
      <p:sp>
        <p:nvSpPr>
          <p:cNvPr id="19" name="TextBox 18">
            <a:extLst>
              <a:ext uri="{FF2B5EF4-FFF2-40B4-BE49-F238E27FC236}">
                <a16:creationId xmlns:a16="http://schemas.microsoft.com/office/drawing/2014/main" id="{C4EE52DE-6BFF-4DA1-B682-72E9313B468A}"/>
              </a:ext>
            </a:extLst>
          </p:cNvPr>
          <p:cNvSpPr txBox="1"/>
          <p:nvPr/>
        </p:nvSpPr>
        <p:spPr>
          <a:xfrm flipH="1">
            <a:off x="0" y="2534899"/>
            <a:ext cx="216024" cy="369332"/>
          </a:xfrm>
          <a:prstGeom prst="rect">
            <a:avLst/>
          </a:prstGeom>
          <a:noFill/>
        </p:spPr>
        <p:txBody>
          <a:bodyPr wrap="square" rtlCol="0">
            <a:spAutoFit/>
          </a:bodyPr>
          <a:lstStyle/>
          <a:p>
            <a:r>
              <a:rPr lang="de-CH" dirty="0"/>
              <a:t>*</a:t>
            </a:r>
            <a:endParaRPr lang="en-GB" dirty="0"/>
          </a:p>
        </p:txBody>
      </p:sp>
    </p:spTree>
    <p:extLst>
      <p:ext uri="{BB962C8B-B14F-4D97-AF65-F5344CB8AC3E}">
        <p14:creationId xmlns:p14="http://schemas.microsoft.com/office/powerpoint/2010/main" val="403538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20EFFBC9-BD78-43C9-8BC1-BB772B77DA68}"/>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a:t>
            </a:r>
            <a:r>
              <a:rPr lang="hu-HU" sz="2000" dirty="0"/>
              <a:t>– 4. vasúti csomag</a:t>
            </a:r>
            <a:r>
              <a:rPr lang="en-GB" sz="2000" dirty="0"/>
              <a:t> </a:t>
            </a:r>
          </a:p>
          <a:p>
            <a:r>
              <a:rPr lang="en-GB" sz="2000" dirty="0"/>
              <a:t>Board of Appeal – Arbitration</a:t>
            </a:r>
            <a:r>
              <a:rPr lang="hu-HU" sz="2000" dirty="0"/>
              <a:t> – Fellebbezési tanács - Egyeztetés</a:t>
            </a:r>
            <a:endParaRPr lang="en-GB" sz="2000" baseline="30000" dirty="0"/>
          </a:p>
        </p:txBody>
      </p:sp>
      <p:pic>
        <p:nvPicPr>
          <p:cNvPr id="9" name="Picture 8">
            <a:extLst>
              <a:ext uri="{FF2B5EF4-FFF2-40B4-BE49-F238E27FC236}">
                <a16:creationId xmlns:a16="http://schemas.microsoft.com/office/drawing/2014/main" id="{2C5A821A-0902-4F3E-9AF9-08FADC84371D}"/>
              </a:ext>
            </a:extLst>
          </p:cNvPr>
          <p:cNvPicPr>
            <a:picLocks noChangeAspect="1"/>
          </p:cNvPicPr>
          <p:nvPr/>
        </p:nvPicPr>
        <p:blipFill rotWithShape="1">
          <a:blip r:embed="rId2"/>
          <a:srcRect t="9406"/>
          <a:stretch/>
        </p:blipFill>
        <p:spPr>
          <a:xfrm>
            <a:off x="323528" y="1164427"/>
            <a:ext cx="5777430" cy="5504933"/>
          </a:xfrm>
          <a:prstGeom prst="rect">
            <a:avLst/>
          </a:prstGeom>
        </p:spPr>
      </p:pic>
      <p:sp>
        <p:nvSpPr>
          <p:cNvPr id="11" name="Rectangle 10">
            <a:extLst>
              <a:ext uri="{FF2B5EF4-FFF2-40B4-BE49-F238E27FC236}">
                <a16:creationId xmlns:a16="http://schemas.microsoft.com/office/drawing/2014/main" id="{B469A627-0870-4D4A-8699-50EC073CA207}"/>
              </a:ext>
            </a:extLst>
          </p:cNvPr>
          <p:cNvSpPr/>
          <p:nvPr/>
        </p:nvSpPr>
        <p:spPr>
          <a:xfrm>
            <a:off x="6539330" y="1213276"/>
            <a:ext cx="2353150" cy="2308324"/>
          </a:xfrm>
          <a:prstGeom prst="rect">
            <a:avLst/>
          </a:prstGeom>
        </p:spPr>
        <p:txBody>
          <a:bodyPr wrap="square">
            <a:spAutoFit/>
          </a:bodyPr>
          <a:lstStyle/>
          <a:p>
            <a:r>
              <a:rPr lang="en-GB" b="1" dirty="0">
                <a:solidFill>
                  <a:srgbClr val="000000"/>
                </a:solidFill>
                <a:latin typeface="Calibri" panose="020F0502020204030204" pitchFamily="34" charset="0"/>
                <a:cs typeface="Calibri" panose="020F0502020204030204" pitchFamily="34" charset="0"/>
              </a:rPr>
              <a:t>Arbitration:</a:t>
            </a:r>
          </a:p>
          <a:p>
            <a:r>
              <a:rPr lang="en-GB" dirty="0">
                <a:solidFill>
                  <a:srgbClr val="000000"/>
                </a:solidFill>
                <a:latin typeface="Calibri" panose="020F0502020204030204" pitchFamily="34" charset="0"/>
                <a:cs typeface="Calibri" panose="020F0502020204030204" pitchFamily="34" charset="0"/>
              </a:rPr>
              <a:t>Upon request of the national safety authority (NSA) !</a:t>
            </a:r>
            <a:endParaRPr lang="hu-HU" dirty="0">
              <a:solidFill>
                <a:srgbClr val="000000"/>
              </a:solidFill>
              <a:latin typeface="Calibri" panose="020F0502020204030204" pitchFamily="34" charset="0"/>
              <a:cs typeface="Calibri" panose="020F0502020204030204" pitchFamily="34" charset="0"/>
            </a:endParaRPr>
          </a:p>
          <a:p>
            <a:endParaRPr lang="hu-HU" dirty="0">
              <a:solidFill>
                <a:srgbClr val="000000"/>
              </a:solidFill>
              <a:latin typeface="Calibri" panose="020F0502020204030204" pitchFamily="34" charset="0"/>
              <a:cs typeface="Calibri" panose="020F0502020204030204" pitchFamily="34" charset="0"/>
            </a:endParaRPr>
          </a:p>
          <a:p>
            <a:r>
              <a:rPr lang="hu-HU" b="1" dirty="0">
                <a:solidFill>
                  <a:srgbClr val="339966"/>
                </a:solidFill>
                <a:latin typeface="Calibri" panose="020F0502020204030204" pitchFamily="34" charset="0"/>
                <a:cs typeface="Calibri" panose="020F0502020204030204" pitchFamily="34" charset="0"/>
              </a:rPr>
              <a:t>Egyeztetés:</a:t>
            </a:r>
          </a:p>
          <a:p>
            <a:r>
              <a:rPr lang="hu-HU" dirty="0">
                <a:solidFill>
                  <a:srgbClr val="339966"/>
                </a:solidFill>
                <a:latin typeface="Calibri" panose="020F0502020204030204" pitchFamily="34" charset="0"/>
                <a:cs typeface="Calibri" panose="020F0502020204030204" pitchFamily="34" charset="0"/>
              </a:rPr>
              <a:t>A nemzeti közlekedési hatóságok kérésére !</a:t>
            </a:r>
            <a:endParaRPr lang="en-GB" dirty="0">
              <a:solidFill>
                <a:srgbClr val="3399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302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B3952336-43D4-4D94-B4CC-DB2BC0DDECFD}"/>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 technical pillar</a:t>
            </a:r>
            <a:r>
              <a:rPr lang="hu-HU" sz="2000" dirty="0"/>
              <a:t> – 4. vasúti csomag – műszaki pillér</a:t>
            </a:r>
            <a:endParaRPr lang="en-GB" sz="2000" dirty="0"/>
          </a:p>
          <a:p>
            <a:r>
              <a:rPr lang="en-GB" sz="2000" dirty="0"/>
              <a:t>The next phases : state of play</a:t>
            </a:r>
            <a:r>
              <a:rPr lang="hu-HU" sz="2000" dirty="0"/>
              <a:t> – Következő fázis: dolgok állása</a:t>
            </a:r>
            <a:endParaRPr lang="en-GB" sz="2000" baseline="30000" dirty="0"/>
          </a:p>
        </p:txBody>
      </p:sp>
      <p:sp>
        <p:nvSpPr>
          <p:cNvPr id="16" name="Content Placeholder 3">
            <a:extLst>
              <a:ext uri="{FF2B5EF4-FFF2-40B4-BE49-F238E27FC236}">
                <a16:creationId xmlns:a16="http://schemas.microsoft.com/office/drawing/2014/main" id="{307BA52E-B0BF-4948-BF73-137AE7E0ED66}"/>
              </a:ext>
            </a:extLst>
          </p:cNvPr>
          <p:cNvSpPr>
            <a:spLocks noGrp="1"/>
          </p:cNvSpPr>
          <p:nvPr>
            <p:ph idx="1"/>
          </p:nvPr>
        </p:nvSpPr>
        <p:spPr>
          <a:xfrm>
            <a:off x="251520" y="4271496"/>
            <a:ext cx="8638204" cy="2586887"/>
          </a:xfrm>
        </p:spPr>
        <p:txBody>
          <a:bodyPr>
            <a:noAutofit/>
          </a:bodyPr>
          <a:lstStyle/>
          <a:p>
            <a:pPr marL="0" indent="0">
              <a:buNone/>
            </a:pPr>
            <a:r>
              <a:rPr lang="en-US" sz="1300" b="1" dirty="0"/>
              <a:t>Learning cases</a:t>
            </a:r>
          </a:p>
          <a:p>
            <a:pPr marL="0" indent="0" algn="just">
              <a:buNone/>
            </a:pPr>
            <a:r>
              <a:rPr lang="en-GB" sz="1300" dirty="0"/>
              <a:t>ERA project to facilitate the handover of projects from NSAs to ERA for those projects changing the authorising entity during the change of regime.</a:t>
            </a:r>
            <a:endParaRPr lang="hu-HU" sz="1300" dirty="0"/>
          </a:p>
          <a:p>
            <a:pPr marL="0" indent="0" algn="just">
              <a:buNone/>
            </a:pPr>
            <a:r>
              <a:rPr lang="hu-HU" sz="1300" b="1" dirty="0">
                <a:solidFill>
                  <a:srgbClr val="339966"/>
                </a:solidFill>
              </a:rPr>
              <a:t>Esettanulmányok</a:t>
            </a:r>
          </a:p>
          <a:p>
            <a:pPr marL="0" indent="0" algn="just">
              <a:buNone/>
            </a:pPr>
            <a:r>
              <a:rPr lang="hu-HU" sz="1300" dirty="0">
                <a:solidFill>
                  <a:srgbClr val="339966"/>
                </a:solidFill>
              </a:rPr>
              <a:t>ERA projekt a Nemzeti Közlekedési Hatóságok projektjeinek ERA felé történő átadásának elősegítésére az átállás alatt.</a:t>
            </a:r>
            <a:endParaRPr lang="en-US" sz="1300" dirty="0">
              <a:solidFill>
                <a:srgbClr val="339966"/>
              </a:solidFill>
            </a:endParaRPr>
          </a:p>
          <a:p>
            <a:pPr marL="0" indent="0">
              <a:buNone/>
            </a:pPr>
            <a:r>
              <a:rPr lang="en-US" sz="1300" b="1" dirty="0"/>
              <a:t>Shadow running</a:t>
            </a:r>
          </a:p>
          <a:p>
            <a:pPr marL="0" indent="0" algn="just">
              <a:buNone/>
            </a:pPr>
            <a:r>
              <a:rPr lang="en-GB" sz="1300" dirty="0"/>
              <a:t>ERA project </a:t>
            </a:r>
            <a:r>
              <a:rPr lang="en-US" sz="1300" dirty="0"/>
              <a:t>for fine-tuning the processes, procedures and tools developed. This will be done on a few real cases with applicants and NSAs in parallel / in addition to their current processes (between July 2018 and the 16th of June 2019)</a:t>
            </a:r>
            <a:endParaRPr lang="hu-HU" sz="1300" dirty="0"/>
          </a:p>
          <a:p>
            <a:pPr marL="0" indent="0" algn="just">
              <a:buNone/>
            </a:pPr>
            <a:r>
              <a:rPr lang="hu-HU" sz="1300" b="1" dirty="0">
                <a:solidFill>
                  <a:srgbClr val="339966"/>
                </a:solidFill>
              </a:rPr>
              <a:t>Árnyék üzem</a:t>
            </a:r>
          </a:p>
          <a:p>
            <a:pPr marL="0" indent="0" algn="just">
              <a:buNone/>
            </a:pPr>
            <a:r>
              <a:rPr lang="hu-HU" sz="1300" dirty="0">
                <a:solidFill>
                  <a:srgbClr val="339966"/>
                </a:solidFill>
              </a:rPr>
              <a:t>Az ERA projektje a kifejlesztett folyamatok, eljárások és eszközök finomhangolására. Egyes konkrét ügyekkel párhuzamosan fog az ERA és a nemzeti hatóságok  foglalkozni (2018 július és 2019 június 16 között)</a:t>
            </a:r>
            <a:endParaRPr lang="en-US" sz="1300" dirty="0">
              <a:solidFill>
                <a:srgbClr val="339966"/>
              </a:solidFill>
            </a:endParaRPr>
          </a:p>
        </p:txBody>
      </p:sp>
      <p:sp>
        <p:nvSpPr>
          <p:cNvPr id="18" name="Rectangle 135">
            <a:extLst>
              <a:ext uri="{FF2B5EF4-FFF2-40B4-BE49-F238E27FC236}">
                <a16:creationId xmlns:a16="http://schemas.microsoft.com/office/drawing/2014/main" id="{7A1CCF16-9F45-4A46-AF23-AD23369D0490}"/>
              </a:ext>
            </a:extLst>
          </p:cNvPr>
          <p:cNvSpPr>
            <a:spLocks noChangeArrowheads="1"/>
          </p:cNvSpPr>
          <p:nvPr/>
        </p:nvSpPr>
        <p:spPr bwMode="auto">
          <a:xfrm>
            <a:off x="7546282" y="2510894"/>
            <a:ext cx="1254110" cy="477418"/>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a:latin typeface="Calibri" pitchFamily="-111" charset="0"/>
            </a:endParaRPr>
          </a:p>
        </p:txBody>
      </p:sp>
      <p:sp>
        <p:nvSpPr>
          <p:cNvPr id="19" name="Rectangle 135">
            <a:extLst>
              <a:ext uri="{FF2B5EF4-FFF2-40B4-BE49-F238E27FC236}">
                <a16:creationId xmlns:a16="http://schemas.microsoft.com/office/drawing/2014/main" id="{C427D675-5A79-491D-A64A-B69DDA2A5CF1}"/>
              </a:ext>
            </a:extLst>
          </p:cNvPr>
          <p:cNvSpPr>
            <a:spLocks noChangeArrowheads="1"/>
          </p:cNvSpPr>
          <p:nvPr/>
        </p:nvSpPr>
        <p:spPr bwMode="auto">
          <a:xfrm>
            <a:off x="338656" y="2510894"/>
            <a:ext cx="7079376" cy="477418"/>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a:latin typeface="Calibri" pitchFamily="-111" charset="0"/>
            </a:endParaRPr>
          </a:p>
        </p:txBody>
      </p:sp>
      <p:sp>
        <p:nvSpPr>
          <p:cNvPr id="20" name="Pentagon 104">
            <a:extLst>
              <a:ext uri="{FF2B5EF4-FFF2-40B4-BE49-F238E27FC236}">
                <a16:creationId xmlns:a16="http://schemas.microsoft.com/office/drawing/2014/main" id="{D41F833E-B998-41B7-8919-1E4562E9C9A3}"/>
              </a:ext>
            </a:extLst>
          </p:cNvPr>
          <p:cNvSpPr>
            <a:spLocks noChangeArrowheads="1"/>
          </p:cNvSpPr>
          <p:nvPr/>
        </p:nvSpPr>
        <p:spPr bwMode="auto">
          <a:xfrm>
            <a:off x="7539903" y="2295590"/>
            <a:ext cx="1457325" cy="457200"/>
          </a:xfrm>
          <a:prstGeom prst="homePlate">
            <a:avLst>
              <a:gd name="adj" fmla="val 4031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indent="-342900" algn="ctr" defTabSz="914400">
              <a:buFont typeface="Calibri" pitchFamily="-111" charset="0"/>
              <a:buAutoNum type="arabicPeriod"/>
            </a:pPr>
            <a:endParaRPr lang="en-US" noProof="1">
              <a:latin typeface="Calibri" pitchFamily="-111" charset="0"/>
            </a:endParaRPr>
          </a:p>
        </p:txBody>
      </p:sp>
      <p:sp>
        <p:nvSpPr>
          <p:cNvPr id="21" name="Rectangle 445">
            <a:extLst>
              <a:ext uri="{FF2B5EF4-FFF2-40B4-BE49-F238E27FC236}">
                <a16:creationId xmlns:a16="http://schemas.microsoft.com/office/drawing/2014/main" id="{A8EBC547-F664-4087-8DFD-4430F84DA43A}"/>
              </a:ext>
            </a:extLst>
          </p:cNvPr>
          <p:cNvSpPr>
            <a:spLocks noChangeArrowheads="1"/>
          </p:cNvSpPr>
          <p:nvPr/>
        </p:nvSpPr>
        <p:spPr bwMode="auto">
          <a:xfrm>
            <a:off x="1753590" y="2295590"/>
            <a:ext cx="1412875"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indent="-342900" algn="ctr" defTabSz="914400"/>
            <a:r>
              <a:rPr lang="en-US" b="1" noProof="1">
                <a:latin typeface="Calibri" pitchFamily="-111" charset="0"/>
              </a:rPr>
              <a:t>3</a:t>
            </a:r>
            <a:r>
              <a:rPr lang="en-US" b="1" baseline="30000" noProof="1">
                <a:latin typeface="Calibri" pitchFamily="-111" charset="0"/>
              </a:rPr>
              <a:t>rd</a:t>
            </a:r>
            <a:r>
              <a:rPr lang="en-US" b="1" noProof="1">
                <a:latin typeface="Calibri" pitchFamily="-111" charset="0"/>
              </a:rPr>
              <a:t> Q 2018</a:t>
            </a:r>
          </a:p>
        </p:txBody>
      </p:sp>
      <p:sp>
        <p:nvSpPr>
          <p:cNvPr id="22" name="Rectangle 446">
            <a:extLst>
              <a:ext uri="{FF2B5EF4-FFF2-40B4-BE49-F238E27FC236}">
                <a16:creationId xmlns:a16="http://schemas.microsoft.com/office/drawing/2014/main" id="{CC9BA683-F03E-4411-AA45-796B1E9B0740}"/>
              </a:ext>
            </a:extLst>
          </p:cNvPr>
          <p:cNvSpPr>
            <a:spLocks noChangeArrowheads="1"/>
          </p:cNvSpPr>
          <p:nvPr/>
        </p:nvSpPr>
        <p:spPr bwMode="auto">
          <a:xfrm>
            <a:off x="3168052" y="2295590"/>
            <a:ext cx="1414463"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indent="-342900" algn="ctr" defTabSz="914400"/>
            <a:endParaRPr lang="en-US" noProof="1">
              <a:latin typeface="Calibri" pitchFamily="-111" charset="0"/>
            </a:endParaRPr>
          </a:p>
        </p:txBody>
      </p:sp>
      <p:sp>
        <p:nvSpPr>
          <p:cNvPr id="23" name="Rectangle 447">
            <a:extLst>
              <a:ext uri="{FF2B5EF4-FFF2-40B4-BE49-F238E27FC236}">
                <a16:creationId xmlns:a16="http://schemas.microsoft.com/office/drawing/2014/main" id="{6E163E87-F133-43AF-8595-B7BFC08DD2AB}"/>
              </a:ext>
            </a:extLst>
          </p:cNvPr>
          <p:cNvSpPr>
            <a:spLocks noChangeArrowheads="1"/>
          </p:cNvSpPr>
          <p:nvPr/>
        </p:nvSpPr>
        <p:spPr bwMode="auto">
          <a:xfrm>
            <a:off x="4584102" y="2295590"/>
            <a:ext cx="1414463"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indent="-342900" algn="ctr" defTabSz="914400"/>
            <a:endParaRPr lang="en-US" noProof="1">
              <a:latin typeface="Calibri" pitchFamily="-111" charset="0"/>
            </a:endParaRPr>
          </a:p>
        </p:txBody>
      </p:sp>
      <p:sp>
        <p:nvSpPr>
          <p:cNvPr id="24" name="Rectangle 448">
            <a:extLst>
              <a:ext uri="{FF2B5EF4-FFF2-40B4-BE49-F238E27FC236}">
                <a16:creationId xmlns:a16="http://schemas.microsoft.com/office/drawing/2014/main" id="{D5AC239A-CF50-4312-89D2-C778ABEE3084}"/>
              </a:ext>
            </a:extLst>
          </p:cNvPr>
          <p:cNvSpPr>
            <a:spLocks noChangeArrowheads="1"/>
          </p:cNvSpPr>
          <p:nvPr/>
        </p:nvSpPr>
        <p:spPr bwMode="auto">
          <a:xfrm>
            <a:off x="6001740" y="2295590"/>
            <a:ext cx="1414462"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indent="-342900" algn="ctr" defTabSz="914400"/>
            <a:endParaRPr lang="en-US" noProof="1">
              <a:latin typeface="Calibri" pitchFamily="-111" charset="0"/>
            </a:endParaRPr>
          </a:p>
        </p:txBody>
      </p:sp>
      <p:sp>
        <p:nvSpPr>
          <p:cNvPr id="25" name="Rectangle 445">
            <a:extLst>
              <a:ext uri="{FF2B5EF4-FFF2-40B4-BE49-F238E27FC236}">
                <a16:creationId xmlns:a16="http://schemas.microsoft.com/office/drawing/2014/main" id="{063BCF16-488E-42B5-BD3A-D922E2DB19EC}"/>
              </a:ext>
            </a:extLst>
          </p:cNvPr>
          <p:cNvSpPr>
            <a:spLocks noChangeArrowheads="1"/>
          </p:cNvSpPr>
          <p:nvPr/>
        </p:nvSpPr>
        <p:spPr bwMode="auto">
          <a:xfrm>
            <a:off x="335952" y="2295590"/>
            <a:ext cx="1412875"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indent="-342900" algn="ctr" defTabSz="914400"/>
            <a:endParaRPr lang="en-US" noProof="1">
              <a:latin typeface="Calibri" pitchFamily="-111" charset="0"/>
            </a:endParaRPr>
          </a:p>
        </p:txBody>
      </p:sp>
      <p:sp>
        <p:nvSpPr>
          <p:cNvPr id="26" name="Rectangle 445">
            <a:extLst>
              <a:ext uri="{FF2B5EF4-FFF2-40B4-BE49-F238E27FC236}">
                <a16:creationId xmlns:a16="http://schemas.microsoft.com/office/drawing/2014/main" id="{B83CA41A-8F60-4CA2-977A-020516D54789}"/>
              </a:ext>
            </a:extLst>
          </p:cNvPr>
          <p:cNvSpPr>
            <a:spLocks noChangeArrowheads="1"/>
          </p:cNvSpPr>
          <p:nvPr/>
        </p:nvSpPr>
        <p:spPr bwMode="auto">
          <a:xfrm>
            <a:off x="1727176" y="2389252"/>
            <a:ext cx="1412875" cy="300038"/>
          </a:xfrm>
          <a:prstGeom prst="rect">
            <a:avLst/>
          </a:prstGeom>
          <a:noFill/>
          <a:ln w="19050">
            <a:noFill/>
            <a:round/>
            <a:headEnd/>
            <a:tailEnd/>
          </a:ln>
        </p:spPr>
        <p:txBody>
          <a:bodyPr anchor="ctr"/>
          <a:lstStyle/>
          <a:p>
            <a:pPr indent="-342900" algn="ctr" defTabSz="914400"/>
            <a:endParaRPr lang="en-US" b="1" noProof="1">
              <a:solidFill>
                <a:schemeClr val="bg1"/>
              </a:solidFill>
              <a:latin typeface="Calibri" pitchFamily="-111" charset="0"/>
            </a:endParaRPr>
          </a:p>
        </p:txBody>
      </p:sp>
      <p:sp>
        <p:nvSpPr>
          <p:cNvPr id="27" name="Rectangle 446">
            <a:extLst>
              <a:ext uri="{FF2B5EF4-FFF2-40B4-BE49-F238E27FC236}">
                <a16:creationId xmlns:a16="http://schemas.microsoft.com/office/drawing/2014/main" id="{B9CB3CD7-53A2-46D2-9273-75097DE74441}"/>
              </a:ext>
            </a:extLst>
          </p:cNvPr>
          <p:cNvSpPr>
            <a:spLocks noChangeArrowheads="1"/>
          </p:cNvSpPr>
          <p:nvPr/>
        </p:nvSpPr>
        <p:spPr bwMode="auto">
          <a:xfrm>
            <a:off x="3201092" y="2389252"/>
            <a:ext cx="1414463" cy="300038"/>
          </a:xfrm>
          <a:prstGeom prst="rect">
            <a:avLst/>
          </a:prstGeom>
          <a:noFill/>
          <a:ln w="19050">
            <a:noFill/>
            <a:round/>
            <a:headEnd/>
            <a:tailEnd/>
          </a:ln>
        </p:spPr>
        <p:txBody>
          <a:bodyPr anchor="ctr"/>
          <a:lstStyle/>
          <a:p>
            <a:pPr indent="-342900" algn="ctr" defTabSz="914400"/>
            <a:r>
              <a:rPr lang="en-US" b="1" noProof="1">
                <a:solidFill>
                  <a:schemeClr val="bg1"/>
                </a:solidFill>
                <a:latin typeface="Calibri" pitchFamily="-111" charset="0"/>
              </a:rPr>
              <a:t>4</a:t>
            </a:r>
            <a:r>
              <a:rPr lang="en-US" b="1" baseline="30000" noProof="1">
                <a:solidFill>
                  <a:schemeClr val="bg1"/>
                </a:solidFill>
                <a:latin typeface="Calibri" pitchFamily="-111" charset="0"/>
              </a:rPr>
              <a:t>th</a:t>
            </a:r>
            <a:r>
              <a:rPr lang="en-US" b="1" noProof="1">
                <a:solidFill>
                  <a:schemeClr val="bg1"/>
                </a:solidFill>
                <a:latin typeface="Calibri" pitchFamily="-111" charset="0"/>
              </a:rPr>
              <a:t> Q 2018</a:t>
            </a:r>
          </a:p>
        </p:txBody>
      </p:sp>
      <p:sp>
        <p:nvSpPr>
          <p:cNvPr id="28" name="Rectangle 447">
            <a:extLst>
              <a:ext uri="{FF2B5EF4-FFF2-40B4-BE49-F238E27FC236}">
                <a16:creationId xmlns:a16="http://schemas.microsoft.com/office/drawing/2014/main" id="{EDDE20A9-3641-42D5-9E2B-3EFB64608C03}"/>
              </a:ext>
            </a:extLst>
          </p:cNvPr>
          <p:cNvSpPr>
            <a:spLocks noChangeArrowheads="1"/>
          </p:cNvSpPr>
          <p:nvPr/>
        </p:nvSpPr>
        <p:spPr bwMode="auto">
          <a:xfrm>
            <a:off x="4594941" y="2389252"/>
            <a:ext cx="1414463" cy="300038"/>
          </a:xfrm>
          <a:prstGeom prst="rect">
            <a:avLst/>
          </a:prstGeom>
          <a:noFill/>
          <a:ln w="19050">
            <a:noFill/>
            <a:round/>
            <a:headEnd/>
            <a:tailEnd/>
          </a:ln>
        </p:spPr>
        <p:txBody>
          <a:bodyPr anchor="ctr"/>
          <a:lstStyle/>
          <a:p>
            <a:pPr indent="-342900" algn="ctr" defTabSz="914400"/>
            <a:r>
              <a:rPr lang="en-US" b="1" noProof="1">
                <a:solidFill>
                  <a:schemeClr val="bg1"/>
                </a:solidFill>
                <a:latin typeface="Calibri" pitchFamily="-111" charset="0"/>
              </a:rPr>
              <a:t>1</a:t>
            </a:r>
            <a:r>
              <a:rPr lang="en-US" b="1" baseline="30000" noProof="1">
                <a:solidFill>
                  <a:schemeClr val="bg1"/>
                </a:solidFill>
                <a:latin typeface="Calibri" pitchFamily="-111" charset="0"/>
              </a:rPr>
              <a:t>st</a:t>
            </a:r>
            <a:r>
              <a:rPr lang="en-US" b="1" noProof="1">
                <a:solidFill>
                  <a:schemeClr val="bg1"/>
                </a:solidFill>
                <a:latin typeface="Calibri" pitchFamily="-111" charset="0"/>
              </a:rPr>
              <a:t> Q 2019</a:t>
            </a:r>
          </a:p>
        </p:txBody>
      </p:sp>
      <p:sp>
        <p:nvSpPr>
          <p:cNvPr id="29" name="Rectangle 448">
            <a:extLst>
              <a:ext uri="{FF2B5EF4-FFF2-40B4-BE49-F238E27FC236}">
                <a16:creationId xmlns:a16="http://schemas.microsoft.com/office/drawing/2014/main" id="{24318016-2052-4C91-A2B4-DE8533B25673}"/>
              </a:ext>
            </a:extLst>
          </p:cNvPr>
          <p:cNvSpPr>
            <a:spLocks noChangeArrowheads="1"/>
          </p:cNvSpPr>
          <p:nvPr/>
        </p:nvSpPr>
        <p:spPr bwMode="auto">
          <a:xfrm>
            <a:off x="5963094" y="2389252"/>
            <a:ext cx="1414462" cy="300038"/>
          </a:xfrm>
          <a:prstGeom prst="rect">
            <a:avLst/>
          </a:prstGeom>
          <a:noFill/>
          <a:ln w="19050">
            <a:noFill/>
            <a:round/>
            <a:headEnd/>
            <a:tailEnd/>
          </a:ln>
        </p:spPr>
        <p:txBody>
          <a:bodyPr anchor="ctr"/>
          <a:lstStyle/>
          <a:p>
            <a:pPr indent="-342900" algn="ctr" defTabSz="914400"/>
            <a:r>
              <a:rPr lang="en-US" b="1" noProof="1">
                <a:solidFill>
                  <a:schemeClr val="bg1"/>
                </a:solidFill>
                <a:latin typeface="Calibri" pitchFamily="-111" charset="0"/>
              </a:rPr>
              <a:t>2</a:t>
            </a:r>
            <a:r>
              <a:rPr lang="en-US" b="1" baseline="30000" noProof="1">
                <a:solidFill>
                  <a:schemeClr val="bg1"/>
                </a:solidFill>
                <a:latin typeface="Calibri" pitchFamily="-111" charset="0"/>
              </a:rPr>
              <a:t>nd</a:t>
            </a:r>
            <a:r>
              <a:rPr lang="en-US" b="1" noProof="1">
                <a:solidFill>
                  <a:schemeClr val="bg1"/>
                </a:solidFill>
                <a:latin typeface="Calibri" pitchFamily="-111" charset="0"/>
              </a:rPr>
              <a:t> Q 2019</a:t>
            </a:r>
          </a:p>
        </p:txBody>
      </p:sp>
      <p:sp>
        <p:nvSpPr>
          <p:cNvPr id="30" name="Rectangle 445">
            <a:extLst>
              <a:ext uri="{FF2B5EF4-FFF2-40B4-BE49-F238E27FC236}">
                <a16:creationId xmlns:a16="http://schemas.microsoft.com/office/drawing/2014/main" id="{E47205B5-9CF0-4348-9A28-8E94ED1DCDF6}"/>
              </a:ext>
            </a:extLst>
          </p:cNvPr>
          <p:cNvSpPr>
            <a:spLocks noChangeArrowheads="1"/>
          </p:cNvSpPr>
          <p:nvPr/>
        </p:nvSpPr>
        <p:spPr bwMode="auto">
          <a:xfrm>
            <a:off x="403577" y="2389252"/>
            <a:ext cx="1412875" cy="300038"/>
          </a:xfrm>
          <a:prstGeom prst="rect">
            <a:avLst/>
          </a:prstGeom>
          <a:noFill/>
          <a:ln w="19050">
            <a:noFill/>
            <a:round/>
            <a:headEnd/>
            <a:tailEnd/>
          </a:ln>
        </p:spPr>
        <p:txBody>
          <a:bodyPr anchor="ctr"/>
          <a:lstStyle/>
          <a:p>
            <a:pPr indent="-342900" algn="ctr" defTabSz="914400"/>
            <a:r>
              <a:rPr lang="en-US" b="1" noProof="1">
                <a:solidFill>
                  <a:schemeClr val="bg1"/>
                </a:solidFill>
                <a:latin typeface="Calibri" pitchFamily="-111" charset="0"/>
              </a:rPr>
              <a:t>2</a:t>
            </a:r>
            <a:r>
              <a:rPr lang="en-US" b="1" baseline="30000" noProof="1">
                <a:solidFill>
                  <a:schemeClr val="bg1"/>
                </a:solidFill>
                <a:latin typeface="Calibri" pitchFamily="-111" charset="0"/>
              </a:rPr>
              <a:t>nd</a:t>
            </a:r>
            <a:r>
              <a:rPr lang="en-US" b="1" noProof="1">
                <a:solidFill>
                  <a:schemeClr val="bg1"/>
                </a:solidFill>
                <a:latin typeface="Calibri" pitchFamily="-111" charset="0"/>
              </a:rPr>
              <a:t> Q 2018</a:t>
            </a:r>
          </a:p>
        </p:txBody>
      </p:sp>
      <p:sp>
        <p:nvSpPr>
          <p:cNvPr id="31" name="Rectangle 448">
            <a:extLst>
              <a:ext uri="{FF2B5EF4-FFF2-40B4-BE49-F238E27FC236}">
                <a16:creationId xmlns:a16="http://schemas.microsoft.com/office/drawing/2014/main" id="{A0CB21F9-E72D-4FA2-968D-970811BEC8D6}"/>
              </a:ext>
            </a:extLst>
          </p:cNvPr>
          <p:cNvSpPr>
            <a:spLocks noChangeArrowheads="1"/>
          </p:cNvSpPr>
          <p:nvPr/>
        </p:nvSpPr>
        <p:spPr bwMode="auto">
          <a:xfrm>
            <a:off x="7475262" y="2390840"/>
            <a:ext cx="1414462" cy="300037"/>
          </a:xfrm>
          <a:prstGeom prst="rect">
            <a:avLst/>
          </a:prstGeom>
          <a:noFill/>
          <a:ln w="19050">
            <a:noFill/>
            <a:round/>
            <a:headEnd/>
            <a:tailEnd/>
          </a:ln>
        </p:spPr>
        <p:txBody>
          <a:bodyPr anchor="ctr"/>
          <a:lstStyle/>
          <a:p>
            <a:pPr indent="-342900" algn="ctr" defTabSz="914400"/>
            <a:r>
              <a:rPr lang="en-US" b="1" noProof="1">
                <a:solidFill>
                  <a:schemeClr val="bg1"/>
                </a:solidFill>
                <a:latin typeface="Calibri" pitchFamily="-111" charset="0"/>
              </a:rPr>
              <a:t>16</a:t>
            </a:r>
            <a:r>
              <a:rPr lang="en-US" b="1" baseline="30000" noProof="1">
                <a:solidFill>
                  <a:schemeClr val="bg1"/>
                </a:solidFill>
                <a:latin typeface="Calibri" pitchFamily="-111" charset="0"/>
              </a:rPr>
              <a:t>th</a:t>
            </a:r>
            <a:r>
              <a:rPr lang="en-US" b="1" noProof="1">
                <a:solidFill>
                  <a:schemeClr val="bg1"/>
                </a:solidFill>
                <a:latin typeface="Calibri" pitchFamily="-111" charset="0"/>
              </a:rPr>
              <a:t> June 19</a:t>
            </a:r>
          </a:p>
        </p:txBody>
      </p:sp>
      <p:sp>
        <p:nvSpPr>
          <p:cNvPr id="32" name="Rektangel 82">
            <a:extLst>
              <a:ext uri="{FF2B5EF4-FFF2-40B4-BE49-F238E27FC236}">
                <a16:creationId xmlns:a16="http://schemas.microsoft.com/office/drawing/2014/main" id="{E809B91C-3D9A-46C9-BA95-109775FAEDF7}"/>
              </a:ext>
            </a:extLst>
          </p:cNvPr>
          <p:cNvSpPr>
            <a:spLocks noChangeArrowheads="1"/>
          </p:cNvSpPr>
          <p:nvPr/>
        </p:nvSpPr>
        <p:spPr bwMode="auto">
          <a:xfrm>
            <a:off x="448916" y="1080569"/>
            <a:ext cx="2322884" cy="781752"/>
          </a:xfrm>
          <a:prstGeom prst="rect">
            <a:avLst/>
          </a:prstGeom>
          <a:noFill/>
          <a:ln w="9525">
            <a:noFill/>
            <a:miter lim="800000"/>
            <a:headEnd/>
            <a:tailEnd/>
          </a:ln>
        </p:spPr>
        <p:txBody>
          <a:bodyPr wrap="square">
            <a:spAutoFit/>
          </a:bodyPr>
          <a:lstStyle/>
          <a:p>
            <a:pPr defTabSz="801688">
              <a:spcBef>
                <a:spcPct val="20000"/>
              </a:spcBef>
            </a:pPr>
            <a:r>
              <a:rPr lang="en-US" sz="1400" noProof="1">
                <a:solidFill>
                  <a:srgbClr val="080808"/>
                </a:solidFill>
                <a:latin typeface="Calibri" pitchFamily="-111" charset="0"/>
                <a:cs typeface="Arial" charset="0"/>
              </a:rPr>
              <a:t>Mid of June 2018</a:t>
            </a:r>
          </a:p>
          <a:p>
            <a:pPr defTabSz="801688">
              <a:spcBef>
                <a:spcPct val="20000"/>
              </a:spcBef>
            </a:pPr>
            <a:r>
              <a:rPr lang="en-US" sz="1400" noProof="1">
                <a:solidFill>
                  <a:srgbClr val="080808"/>
                </a:solidFill>
                <a:latin typeface="Calibri" pitchFamily="-111" charset="0"/>
              </a:rPr>
              <a:t>S</a:t>
            </a:r>
            <a:r>
              <a:rPr lang="en-US" sz="1400" noProof="1">
                <a:solidFill>
                  <a:srgbClr val="080808"/>
                </a:solidFill>
                <a:latin typeface="Calibri" pitchFamily="-111" charset="0"/>
                <a:cs typeface="Arial" charset="0"/>
              </a:rPr>
              <a:t>tart of </a:t>
            </a:r>
            <a:r>
              <a:rPr lang="en-US" sz="1400" b="1" noProof="1">
                <a:solidFill>
                  <a:srgbClr val="080808"/>
                </a:solidFill>
                <a:latin typeface="Calibri" pitchFamily="-111" charset="0"/>
                <a:cs typeface="Arial" charset="0"/>
              </a:rPr>
              <a:t>SHADOW RUNNING</a:t>
            </a:r>
            <a:r>
              <a:rPr lang="hu-HU" sz="1400" b="1" noProof="1">
                <a:solidFill>
                  <a:srgbClr val="080808"/>
                </a:solidFill>
                <a:latin typeface="Calibri" pitchFamily="-111" charset="0"/>
                <a:cs typeface="Arial" charset="0"/>
              </a:rPr>
              <a:t> </a:t>
            </a:r>
            <a:r>
              <a:rPr lang="hu-HU" sz="1400" b="1" noProof="1">
                <a:solidFill>
                  <a:srgbClr val="339966"/>
                </a:solidFill>
                <a:latin typeface="Calibri" pitchFamily="-111" charset="0"/>
                <a:cs typeface="Arial" charset="0"/>
              </a:rPr>
              <a:t>Árnyék üzem </a:t>
            </a:r>
            <a:r>
              <a:rPr lang="hu-HU" sz="1400" noProof="1">
                <a:solidFill>
                  <a:srgbClr val="339966"/>
                </a:solidFill>
                <a:latin typeface="Calibri" pitchFamily="-111" charset="0"/>
                <a:cs typeface="Arial" charset="0"/>
              </a:rPr>
              <a:t>kezdete</a:t>
            </a:r>
            <a:endParaRPr lang="en-US" sz="1400" noProof="1">
              <a:solidFill>
                <a:srgbClr val="339966"/>
              </a:solidFill>
              <a:latin typeface="Calibri" pitchFamily="-111" charset="0"/>
              <a:cs typeface="Arial" charset="0"/>
            </a:endParaRPr>
          </a:p>
        </p:txBody>
      </p:sp>
      <p:sp>
        <p:nvSpPr>
          <p:cNvPr id="33" name="Nedadgående pil 90">
            <a:extLst>
              <a:ext uri="{FF2B5EF4-FFF2-40B4-BE49-F238E27FC236}">
                <a16:creationId xmlns:a16="http://schemas.microsoft.com/office/drawing/2014/main" id="{03F391D7-E085-44AA-99C3-793AFD565069}"/>
              </a:ext>
            </a:extLst>
          </p:cNvPr>
          <p:cNvSpPr>
            <a:spLocks noChangeArrowheads="1"/>
          </p:cNvSpPr>
          <p:nvPr/>
        </p:nvSpPr>
        <p:spPr bwMode="auto">
          <a:xfrm>
            <a:off x="1400892" y="1839977"/>
            <a:ext cx="250825" cy="538163"/>
          </a:xfrm>
          <a:prstGeom prst="downArrow">
            <a:avLst>
              <a:gd name="adj1" fmla="val 50000"/>
              <a:gd name="adj2" fmla="val 50004"/>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34" name="Rektangel 93">
            <a:extLst>
              <a:ext uri="{FF2B5EF4-FFF2-40B4-BE49-F238E27FC236}">
                <a16:creationId xmlns:a16="http://schemas.microsoft.com/office/drawing/2014/main" id="{8AFE52C5-082F-4A64-8954-AB42F2A0E812}"/>
              </a:ext>
            </a:extLst>
          </p:cNvPr>
          <p:cNvSpPr>
            <a:spLocks noChangeArrowheads="1"/>
          </p:cNvSpPr>
          <p:nvPr/>
        </p:nvSpPr>
        <p:spPr bwMode="auto">
          <a:xfrm>
            <a:off x="6142080" y="1065313"/>
            <a:ext cx="2658311" cy="824841"/>
          </a:xfrm>
          <a:prstGeom prst="rect">
            <a:avLst/>
          </a:prstGeom>
          <a:noFill/>
          <a:ln w="9525">
            <a:noFill/>
            <a:miter lim="800000"/>
            <a:headEnd/>
            <a:tailEnd/>
          </a:ln>
        </p:spPr>
        <p:txBody>
          <a:bodyPr wrap="square">
            <a:spAutoFit/>
          </a:bodyPr>
          <a:lstStyle/>
          <a:p>
            <a:pPr defTabSz="801688">
              <a:spcBef>
                <a:spcPct val="20000"/>
              </a:spcBef>
            </a:pPr>
            <a:r>
              <a:rPr lang="en-US" sz="1400" noProof="1">
                <a:solidFill>
                  <a:srgbClr val="080808"/>
                </a:solidFill>
                <a:latin typeface="Calibri" pitchFamily="-111" charset="0"/>
              </a:rPr>
              <a:t>Mid of June 2019: </a:t>
            </a:r>
          </a:p>
          <a:p>
            <a:pPr defTabSz="801688">
              <a:spcBef>
                <a:spcPct val="20000"/>
              </a:spcBef>
            </a:pPr>
            <a:r>
              <a:rPr lang="en-US" sz="1400" noProof="1">
                <a:solidFill>
                  <a:srgbClr val="080808"/>
                </a:solidFill>
                <a:latin typeface="Calibri" pitchFamily="-111" charset="0"/>
              </a:rPr>
              <a:t>End of </a:t>
            </a:r>
            <a:r>
              <a:rPr lang="en-US" sz="1400" b="1" noProof="1">
                <a:solidFill>
                  <a:srgbClr val="080808"/>
                </a:solidFill>
                <a:latin typeface="Calibri" pitchFamily="-111" charset="0"/>
              </a:rPr>
              <a:t>SHADOW RUNNING</a:t>
            </a:r>
            <a:endParaRPr lang="hu-HU" sz="1400" b="1" noProof="1">
              <a:solidFill>
                <a:srgbClr val="080808"/>
              </a:solidFill>
              <a:latin typeface="Calibri" pitchFamily="-111" charset="0"/>
            </a:endParaRPr>
          </a:p>
          <a:p>
            <a:pPr defTabSz="801688">
              <a:spcBef>
                <a:spcPct val="20000"/>
              </a:spcBef>
            </a:pPr>
            <a:r>
              <a:rPr lang="hu-HU" sz="1400" b="1" noProof="1">
                <a:solidFill>
                  <a:srgbClr val="339966"/>
                </a:solidFill>
                <a:latin typeface="Calibri" pitchFamily="-111" charset="0"/>
              </a:rPr>
              <a:t>Árnyék üzem </a:t>
            </a:r>
            <a:r>
              <a:rPr lang="hu-HU" sz="1400" noProof="1">
                <a:solidFill>
                  <a:srgbClr val="339966"/>
                </a:solidFill>
                <a:latin typeface="Calibri" pitchFamily="-111" charset="0"/>
              </a:rPr>
              <a:t>vége</a:t>
            </a:r>
            <a:endParaRPr lang="en-US" sz="1400" noProof="1">
              <a:solidFill>
                <a:srgbClr val="339966"/>
              </a:solidFill>
              <a:latin typeface="Calibri" pitchFamily="-111" charset="0"/>
            </a:endParaRPr>
          </a:p>
        </p:txBody>
      </p:sp>
      <p:sp>
        <p:nvSpPr>
          <p:cNvPr id="35" name="Nedadgående pil 94">
            <a:extLst>
              <a:ext uri="{FF2B5EF4-FFF2-40B4-BE49-F238E27FC236}">
                <a16:creationId xmlns:a16="http://schemas.microsoft.com/office/drawing/2014/main" id="{7DF00852-09F2-41B9-A59E-07D487B3BE46}"/>
              </a:ext>
            </a:extLst>
          </p:cNvPr>
          <p:cNvSpPr>
            <a:spLocks noChangeArrowheads="1"/>
          </p:cNvSpPr>
          <p:nvPr/>
        </p:nvSpPr>
        <p:spPr bwMode="auto">
          <a:xfrm>
            <a:off x="7094562" y="1806640"/>
            <a:ext cx="249238" cy="538162"/>
          </a:xfrm>
          <a:prstGeom prst="downArrow">
            <a:avLst>
              <a:gd name="adj1" fmla="val 50000"/>
              <a:gd name="adj2" fmla="val 50002"/>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38" name="Rektangel 98">
            <a:extLst>
              <a:ext uri="{FF2B5EF4-FFF2-40B4-BE49-F238E27FC236}">
                <a16:creationId xmlns:a16="http://schemas.microsoft.com/office/drawing/2014/main" id="{3A15D74A-310F-4741-B404-BF8A380F891D}"/>
              </a:ext>
            </a:extLst>
          </p:cNvPr>
          <p:cNvSpPr>
            <a:spLocks noChangeArrowheads="1"/>
          </p:cNvSpPr>
          <p:nvPr/>
        </p:nvSpPr>
        <p:spPr bwMode="auto">
          <a:xfrm>
            <a:off x="4487240" y="3212976"/>
            <a:ext cx="2203992" cy="1298817"/>
          </a:xfrm>
          <a:prstGeom prst="rect">
            <a:avLst/>
          </a:prstGeom>
          <a:noFill/>
          <a:ln w="9525">
            <a:noFill/>
            <a:miter lim="800000"/>
            <a:headEnd/>
            <a:tailEnd/>
          </a:ln>
        </p:spPr>
        <p:txBody>
          <a:bodyPr wrap="square">
            <a:spAutoFit/>
          </a:bodyPr>
          <a:lstStyle/>
          <a:p>
            <a:pPr defTabSz="801688">
              <a:spcBef>
                <a:spcPct val="20000"/>
              </a:spcBef>
            </a:pPr>
            <a:r>
              <a:rPr lang="en-US" sz="1400" b="1" noProof="1">
                <a:solidFill>
                  <a:srgbClr val="080808"/>
                </a:solidFill>
                <a:latin typeface="Calibri" pitchFamily="-111" charset="0"/>
                <a:cs typeface="Arial" charset="0"/>
              </a:rPr>
              <a:t>Mid of February 2019</a:t>
            </a:r>
          </a:p>
          <a:p>
            <a:pPr defTabSz="801688">
              <a:spcBef>
                <a:spcPct val="20000"/>
              </a:spcBef>
            </a:pPr>
            <a:r>
              <a:rPr lang="en-US" sz="1400" noProof="1">
                <a:solidFill>
                  <a:srgbClr val="080808"/>
                </a:solidFill>
                <a:latin typeface="Calibri" pitchFamily="-111" charset="0"/>
              </a:rPr>
              <a:t>End of </a:t>
            </a:r>
            <a:r>
              <a:rPr lang="en-US" sz="1400" b="1" noProof="1">
                <a:solidFill>
                  <a:srgbClr val="080808"/>
                </a:solidFill>
                <a:latin typeface="Calibri" pitchFamily="-111" charset="0"/>
              </a:rPr>
              <a:t>LEARNING CASES</a:t>
            </a:r>
            <a:r>
              <a:rPr lang="en-US" sz="1400" noProof="1">
                <a:solidFill>
                  <a:srgbClr val="080808"/>
                </a:solidFill>
                <a:latin typeface="Calibri" pitchFamily="-111" charset="0"/>
              </a:rPr>
              <a:t> Start of </a:t>
            </a:r>
            <a:r>
              <a:rPr lang="en-US" sz="1400" b="1" noProof="1">
                <a:solidFill>
                  <a:srgbClr val="080808"/>
                </a:solidFill>
                <a:latin typeface="Calibri" pitchFamily="-111" charset="0"/>
              </a:rPr>
              <a:t>ERA APOM</a:t>
            </a:r>
            <a:endParaRPr lang="hu-HU" sz="1400" b="1" noProof="1">
              <a:solidFill>
                <a:srgbClr val="080808"/>
              </a:solidFill>
              <a:latin typeface="Calibri" pitchFamily="-111" charset="0"/>
            </a:endParaRPr>
          </a:p>
          <a:p>
            <a:pPr defTabSz="801688">
              <a:spcBef>
                <a:spcPct val="20000"/>
              </a:spcBef>
            </a:pPr>
            <a:r>
              <a:rPr lang="hu-HU" sz="1400" b="1" noProof="1">
                <a:solidFill>
                  <a:srgbClr val="339966"/>
                </a:solidFill>
                <a:latin typeface="Calibri" pitchFamily="-111" charset="0"/>
                <a:cs typeface="Arial" charset="0"/>
              </a:rPr>
              <a:t>Esettanulmányok vége</a:t>
            </a:r>
          </a:p>
          <a:p>
            <a:pPr defTabSz="801688">
              <a:spcBef>
                <a:spcPct val="20000"/>
              </a:spcBef>
            </a:pPr>
            <a:r>
              <a:rPr lang="hu-HU" sz="1400" b="1" noProof="1">
                <a:solidFill>
                  <a:srgbClr val="339966"/>
                </a:solidFill>
                <a:latin typeface="Calibri" pitchFamily="-111" charset="0"/>
              </a:rPr>
              <a:t>ERA engedélyezés kezdete</a:t>
            </a:r>
            <a:endParaRPr lang="en-US" sz="1400" b="1" noProof="1">
              <a:solidFill>
                <a:srgbClr val="339966"/>
              </a:solidFill>
              <a:latin typeface="Calibri" pitchFamily="-111" charset="0"/>
            </a:endParaRPr>
          </a:p>
        </p:txBody>
      </p:sp>
      <p:sp>
        <p:nvSpPr>
          <p:cNvPr id="39" name="Nedadgående pil 99">
            <a:extLst>
              <a:ext uri="{FF2B5EF4-FFF2-40B4-BE49-F238E27FC236}">
                <a16:creationId xmlns:a16="http://schemas.microsoft.com/office/drawing/2014/main" id="{139AD6B6-BD47-4DB9-A9F2-8060FDA81E91}"/>
              </a:ext>
            </a:extLst>
          </p:cNvPr>
          <p:cNvSpPr>
            <a:spLocks noChangeArrowheads="1"/>
          </p:cNvSpPr>
          <p:nvPr/>
        </p:nvSpPr>
        <p:spPr bwMode="auto">
          <a:xfrm rot="10800000">
            <a:off x="5217317" y="2681352"/>
            <a:ext cx="220252" cy="520700"/>
          </a:xfrm>
          <a:prstGeom prst="downArrow">
            <a:avLst>
              <a:gd name="adj1" fmla="val 50000"/>
              <a:gd name="adj2" fmla="val 50002"/>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40" name="Rektangel 100">
            <a:extLst>
              <a:ext uri="{FF2B5EF4-FFF2-40B4-BE49-F238E27FC236}">
                <a16:creationId xmlns:a16="http://schemas.microsoft.com/office/drawing/2014/main" id="{542BEB62-176A-4CC2-9CDC-900BCD84A4FA}"/>
              </a:ext>
            </a:extLst>
          </p:cNvPr>
          <p:cNvSpPr>
            <a:spLocks noChangeArrowheads="1"/>
          </p:cNvSpPr>
          <p:nvPr/>
        </p:nvSpPr>
        <p:spPr bwMode="auto">
          <a:xfrm>
            <a:off x="6863273" y="3202052"/>
            <a:ext cx="2203992" cy="1040285"/>
          </a:xfrm>
          <a:prstGeom prst="rect">
            <a:avLst/>
          </a:prstGeom>
          <a:noFill/>
          <a:ln w="9525">
            <a:noFill/>
            <a:miter lim="800000"/>
            <a:headEnd/>
            <a:tailEnd/>
          </a:ln>
        </p:spPr>
        <p:txBody>
          <a:bodyPr wrap="square">
            <a:spAutoFit/>
          </a:bodyPr>
          <a:lstStyle/>
          <a:p>
            <a:pPr defTabSz="801688">
              <a:spcBef>
                <a:spcPct val="20000"/>
              </a:spcBef>
            </a:pPr>
            <a:r>
              <a:rPr lang="en-US" sz="1400" b="1" noProof="1">
                <a:solidFill>
                  <a:srgbClr val="080808"/>
                </a:solidFill>
                <a:latin typeface="Calibri" pitchFamily="-111" charset="0"/>
                <a:cs typeface="Arial" charset="0"/>
              </a:rPr>
              <a:t>ONLY ERA APOM</a:t>
            </a:r>
          </a:p>
          <a:p>
            <a:pPr defTabSz="801688">
              <a:spcBef>
                <a:spcPct val="20000"/>
              </a:spcBef>
            </a:pPr>
            <a:r>
              <a:rPr lang="en-US" sz="1400" b="1" noProof="1">
                <a:solidFill>
                  <a:srgbClr val="080808"/>
                </a:solidFill>
                <a:latin typeface="Calibri" pitchFamily="-111" charset="0"/>
                <a:cs typeface="Arial" charset="0"/>
              </a:rPr>
              <a:t>VIA OSS</a:t>
            </a:r>
            <a:endParaRPr lang="hu-HU" sz="1400" b="1" noProof="1">
              <a:solidFill>
                <a:srgbClr val="080808"/>
              </a:solidFill>
              <a:latin typeface="Calibri" pitchFamily="-111" charset="0"/>
              <a:cs typeface="Arial" charset="0"/>
            </a:endParaRPr>
          </a:p>
          <a:p>
            <a:pPr defTabSz="801688">
              <a:spcBef>
                <a:spcPct val="20000"/>
              </a:spcBef>
            </a:pPr>
            <a:r>
              <a:rPr lang="hu-HU" sz="1400" b="1" noProof="1">
                <a:solidFill>
                  <a:srgbClr val="339966"/>
                </a:solidFill>
                <a:latin typeface="Calibri" pitchFamily="-111" charset="0"/>
              </a:rPr>
              <a:t>Csak ERA engedélyez az egyablakos rendszerben</a:t>
            </a:r>
            <a:endParaRPr lang="en-US" sz="1400" noProof="1">
              <a:solidFill>
                <a:srgbClr val="339966"/>
              </a:solidFill>
              <a:latin typeface="Calibri" pitchFamily="-111" charset="0"/>
            </a:endParaRPr>
          </a:p>
        </p:txBody>
      </p:sp>
      <p:sp>
        <p:nvSpPr>
          <p:cNvPr id="41" name="Nedadgående pil 40">
            <a:extLst>
              <a:ext uri="{FF2B5EF4-FFF2-40B4-BE49-F238E27FC236}">
                <a16:creationId xmlns:a16="http://schemas.microsoft.com/office/drawing/2014/main" id="{09DAAE5B-960D-4E04-BE77-149ACAC250B3}"/>
              </a:ext>
            </a:extLst>
          </p:cNvPr>
          <p:cNvSpPr>
            <a:spLocks noChangeArrowheads="1"/>
          </p:cNvSpPr>
          <p:nvPr/>
        </p:nvSpPr>
        <p:spPr bwMode="auto">
          <a:xfrm rot="10800000">
            <a:off x="8025629" y="2663890"/>
            <a:ext cx="249238" cy="538162"/>
          </a:xfrm>
          <a:prstGeom prst="downArrow">
            <a:avLst>
              <a:gd name="adj1" fmla="val 50000"/>
              <a:gd name="adj2" fmla="val 50002"/>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sp>
        <p:nvSpPr>
          <p:cNvPr id="42" name="Textfeld 35">
            <a:extLst>
              <a:ext uri="{FF2B5EF4-FFF2-40B4-BE49-F238E27FC236}">
                <a16:creationId xmlns:a16="http://schemas.microsoft.com/office/drawing/2014/main" id="{52AB7736-BF42-4F11-8E2A-7A470CA52F2E}"/>
              </a:ext>
            </a:extLst>
          </p:cNvPr>
          <p:cNvSpPr txBox="1"/>
          <p:nvPr/>
        </p:nvSpPr>
        <p:spPr>
          <a:xfrm>
            <a:off x="7321314" y="2654910"/>
            <a:ext cx="312906" cy="307777"/>
          </a:xfrm>
          <a:prstGeom prst="rect">
            <a:avLst/>
          </a:prstGeom>
          <a:noFill/>
        </p:spPr>
        <p:txBody>
          <a:bodyPr wrap="none" rtlCol="0">
            <a:spAutoFit/>
          </a:bodyPr>
          <a:lstStyle/>
          <a:p>
            <a:r>
              <a:rPr lang="de-CH" sz="1400" b="1" dirty="0">
                <a:latin typeface="+mj-lt"/>
              </a:rPr>
              <a:t>…</a:t>
            </a:r>
            <a:endParaRPr lang="de-DE" sz="1400" b="1" dirty="0">
              <a:latin typeface="+mj-lt"/>
            </a:endParaRPr>
          </a:p>
        </p:txBody>
      </p:sp>
    </p:spTree>
    <p:extLst>
      <p:ext uri="{BB962C8B-B14F-4D97-AF65-F5344CB8AC3E}">
        <p14:creationId xmlns:p14="http://schemas.microsoft.com/office/powerpoint/2010/main" val="158559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9FF58F58-1230-498B-9132-A329B507BE27}"/>
              </a:ext>
            </a:extLst>
          </p:cNvPr>
          <p:cNvGraphicFramePr>
            <a:graphicFrameLocks/>
          </p:cNvGraphicFramePr>
          <p:nvPr>
            <p:extLst/>
          </p:nvPr>
        </p:nvGraphicFramePr>
        <p:xfrm>
          <a:off x="395288" y="1196752"/>
          <a:ext cx="8425184" cy="5472608"/>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p:cNvPicPr>
            <a:picLocks noChangeAspect="1"/>
          </p:cNvPicPr>
          <p:nvPr/>
        </p:nvPicPr>
        <p:blipFill>
          <a:blip r:embed="rId3"/>
          <a:stretch>
            <a:fillRect/>
          </a:stretch>
        </p:blipFill>
        <p:spPr>
          <a:xfrm>
            <a:off x="107504" y="2276872"/>
            <a:ext cx="1202773" cy="370084"/>
          </a:xfrm>
          <a:prstGeom prst="rect">
            <a:avLst/>
          </a:prstGeom>
        </p:spPr>
      </p:pic>
      <p:pic>
        <p:nvPicPr>
          <p:cNvPr id="12" name="Picture 11"/>
          <p:cNvPicPr>
            <a:picLocks noChangeAspect="1"/>
          </p:cNvPicPr>
          <p:nvPr/>
        </p:nvPicPr>
        <p:blipFill>
          <a:blip r:embed="rId4"/>
          <a:stretch>
            <a:fillRect/>
          </a:stretch>
        </p:blipFill>
        <p:spPr>
          <a:xfrm>
            <a:off x="7961667" y="4221088"/>
            <a:ext cx="1146589" cy="432048"/>
          </a:xfrm>
          <a:prstGeom prst="rect">
            <a:avLst/>
          </a:prstGeom>
        </p:spPr>
      </p:pic>
      <p:pic>
        <p:nvPicPr>
          <p:cNvPr id="13" name="Picture 12"/>
          <p:cNvPicPr>
            <a:picLocks noChangeAspect="1"/>
          </p:cNvPicPr>
          <p:nvPr/>
        </p:nvPicPr>
        <p:blipFill>
          <a:blip r:embed="rId5"/>
          <a:stretch>
            <a:fillRect/>
          </a:stretch>
        </p:blipFill>
        <p:spPr>
          <a:xfrm>
            <a:off x="4788024" y="4221088"/>
            <a:ext cx="1182333" cy="361835"/>
          </a:xfrm>
          <a:prstGeom prst="rect">
            <a:avLst/>
          </a:prstGeom>
        </p:spPr>
      </p:pic>
      <p:sp>
        <p:nvSpPr>
          <p:cNvPr id="14" name="TextBox 13"/>
          <p:cNvSpPr txBox="1"/>
          <p:nvPr/>
        </p:nvSpPr>
        <p:spPr>
          <a:xfrm>
            <a:off x="1043608" y="88622"/>
            <a:ext cx="7776864" cy="830997"/>
          </a:xfrm>
          <a:prstGeom prst="rect">
            <a:avLst/>
          </a:prstGeom>
          <a:noFill/>
        </p:spPr>
        <p:txBody>
          <a:bodyPr wrap="square" rtlCol="0">
            <a:spAutoFit/>
          </a:bodyPr>
          <a:lstStyle/>
          <a:p>
            <a:r>
              <a:rPr lang="de-CH" sz="2400" b="1" dirty="0">
                <a:solidFill>
                  <a:prstClr val="black"/>
                </a:solidFill>
                <a:latin typeface="Calibri"/>
              </a:rPr>
              <a:t>R</a:t>
            </a:r>
            <a:r>
              <a:rPr lang="en-GB" sz="2400" b="1" dirty="0" err="1">
                <a:solidFill>
                  <a:prstClr val="black"/>
                </a:solidFill>
                <a:latin typeface="Calibri"/>
              </a:rPr>
              <a:t>esults</a:t>
            </a:r>
            <a:r>
              <a:rPr lang="en-GB" sz="2400" b="1" dirty="0">
                <a:solidFill>
                  <a:prstClr val="black"/>
                </a:solidFill>
                <a:latin typeface="Calibri"/>
              </a:rPr>
              <a:t> fleet data collection 2017 – wagon types</a:t>
            </a:r>
          </a:p>
          <a:p>
            <a:r>
              <a:rPr kumimoji="0" lang="de-CH" sz="2400" b="1" i="0" u="none" strike="noStrike" kern="1200" cap="none" spc="0" normalizeH="0" baseline="0" noProof="0" dirty="0">
                <a:ln>
                  <a:noFill/>
                </a:ln>
                <a:solidFill>
                  <a:prstClr val="black"/>
                </a:solidFill>
                <a:effectLst/>
                <a:uLnTx/>
                <a:uFillTx/>
                <a:latin typeface="Calibri"/>
              </a:rPr>
              <a:t>U</a:t>
            </a:r>
            <a:r>
              <a:rPr kumimoji="0" lang="en-GB" sz="2400" b="1" i="0" u="none" strike="noStrike" kern="1200" cap="none" spc="0" normalizeH="0" baseline="0" noProof="0" dirty="0">
                <a:ln>
                  <a:noFill/>
                </a:ln>
                <a:solidFill>
                  <a:prstClr val="black"/>
                </a:solidFill>
                <a:effectLst/>
                <a:uLnTx/>
                <a:uFillTx/>
                <a:latin typeface="Calibri"/>
              </a:rPr>
              <a:t>IP – approx. 205’000 freight wagons </a:t>
            </a:r>
            <a:r>
              <a:rPr kumimoji="0" lang="en-GB" sz="2400" b="1" i="0" u="none" strike="noStrike" kern="1200" cap="none" spc="0" normalizeH="0" baseline="0" noProof="0" dirty="0" err="1">
                <a:ln>
                  <a:noFill/>
                </a:ln>
                <a:solidFill>
                  <a:prstClr val="black"/>
                </a:solidFill>
                <a:effectLst/>
                <a:uLnTx/>
                <a:uFillTx/>
                <a:latin typeface="Calibri"/>
              </a:rPr>
              <a:t>ou</a:t>
            </a:r>
            <a:r>
              <a:rPr lang="en-GB" sz="2400" b="1" dirty="0">
                <a:solidFill>
                  <a:prstClr val="black"/>
                </a:solidFill>
                <a:latin typeface="Calibri"/>
              </a:rPr>
              <a:t>t of 210’000</a:t>
            </a:r>
            <a:endParaRPr kumimoji="0" lang="en-GB" sz="2400" b="1" i="0" u="none" strike="noStrike" kern="1200" cap="none" spc="0" normalizeH="0" baseline="0" noProof="0" dirty="0">
              <a:ln>
                <a:noFill/>
              </a:ln>
              <a:solidFill>
                <a:prstClr val="black"/>
              </a:solidFill>
              <a:effectLst/>
              <a:uLnTx/>
              <a:uFillTx/>
              <a:latin typeface="Calibri"/>
            </a:endParaRPr>
          </a:p>
        </p:txBody>
      </p:sp>
      <p:sp>
        <p:nvSpPr>
          <p:cNvPr id="2" name="Szövegdoboz 1"/>
          <p:cNvSpPr txBox="1"/>
          <p:nvPr/>
        </p:nvSpPr>
        <p:spPr>
          <a:xfrm>
            <a:off x="107504" y="1124744"/>
            <a:ext cx="8856984" cy="338554"/>
          </a:xfrm>
          <a:prstGeom prst="rect">
            <a:avLst/>
          </a:prstGeom>
          <a:noFill/>
        </p:spPr>
        <p:txBody>
          <a:bodyPr wrap="square" rtlCol="0">
            <a:spAutoFit/>
          </a:bodyPr>
          <a:lstStyle/>
          <a:p>
            <a:pPr algn="ctr"/>
            <a:r>
              <a:rPr lang="hu-HU" sz="1600" dirty="0">
                <a:solidFill>
                  <a:srgbClr val="339966"/>
                </a:solidFill>
              </a:rPr>
              <a:t>Vagontípusok a kb. 205 000 vagon a 210 000 vagonból (2017. évi adatgyűjtés eredménye)</a:t>
            </a:r>
          </a:p>
        </p:txBody>
      </p:sp>
    </p:spTree>
    <p:extLst>
      <p:ext uri="{BB962C8B-B14F-4D97-AF65-F5344CB8AC3E}">
        <p14:creationId xmlns:p14="http://schemas.microsoft.com/office/powerpoint/2010/main" val="361750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D5CC062-3BA4-4DE6-985F-030A64B94887}"/>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 technical pillar</a:t>
            </a:r>
            <a:r>
              <a:rPr lang="hu-HU" sz="2000" dirty="0"/>
              <a:t> – 4. vasúti csomag – műszaki pillér</a:t>
            </a:r>
            <a:endParaRPr lang="en-GB" sz="2000" dirty="0"/>
          </a:p>
          <a:p>
            <a:r>
              <a:rPr lang="en-GB" sz="2000" dirty="0"/>
              <a:t>Learning cases</a:t>
            </a:r>
            <a:r>
              <a:rPr lang="hu-HU" sz="2000" dirty="0"/>
              <a:t> - Esettanulmányok</a:t>
            </a:r>
            <a:endParaRPr lang="en-GB" sz="2000" baseline="30000" dirty="0"/>
          </a:p>
        </p:txBody>
      </p:sp>
      <p:sp>
        <p:nvSpPr>
          <p:cNvPr id="7" name="Content Placeholder 1">
            <a:extLst>
              <a:ext uri="{FF2B5EF4-FFF2-40B4-BE49-F238E27FC236}">
                <a16:creationId xmlns:a16="http://schemas.microsoft.com/office/drawing/2014/main" id="{3491F102-7D2A-4DEE-A3E9-47348626C491}"/>
              </a:ext>
            </a:extLst>
          </p:cNvPr>
          <p:cNvSpPr txBox="1">
            <a:spLocks/>
          </p:cNvSpPr>
          <p:nvPr/>
        </p:nvSpPr>
        <p:spPr bwMode="auto">
          <a:xfrm>
            <a:off x="4644008" y="4362448"/>
            <a:ext cx="4320480" cy="434704"/>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2000" b="1" dirty="0">
                <a:solidFill>
                  <a:schemeClr val="bg1"/>
                </a:solidFill>
              </a:rPr>
              <a:t>NAs Role </a:t>
            </a:r>
            <a:r>
              <a:rPr lang="hu-HU" sz="2000" b="1" dirty="0">
                <a:solidFill>
                  <a:schemeClr val="bg1"/>
                </a:solidFill>
              </a:rPr>
              <a:t>– Nemzeti tagszervek szerepe</a:t>
            </a:r>
            <a:endParaRPr lang="en-GB" sz="2000" b="1" dirty="0">
              <a:solidFill>
                <a:schemeClr val="bg1"/>
              </a:solidFill>
            </a:endParaRPr>
          </a:p>
        </p:txBody>
      </p:sp>
      <p:sp>
        <p:nvSpPr>
          <p:cNvPr id="8" name="Rectangle 7">
            <a:extLst>
              <a:ext uri="{FF2B5EF4-FFF2-40B4-BE49-F238E27FC236}">
                <a16:creationId xmlns:a16="http://schemas.microsoft.com/office/drawing/2014/main" id="{9036D50A-9665-4695-A5B5-FFCF2931893C}"/>
              </a:ext>
            </a:extLst>
          </p:cNvPr>
          <p:cNvSpPr/>
          <p:nvPr/>
        </p:nvSpPr>
        <p:spPr>
          <a:xfrm>
            <a:off x="4644008" y="4869160"/>
            <a:ext cx="4320480" cy="1815882"/>
          </a:xfrm>
          <a:prstGeom prst="rect">
            <a:avLst/>
          </a:prstGeom>
          <a:solidFill>
            <a:schemeClr val="bg1">
              <a:lumMod val="95000"/>
            </a:schemeClr>
          </a:solidFill>
          <a:ln>
            <a:solidFill>
              <a:schemeClr val="bg1">
                <a:lumMod val="95000"/>
              </a:schemeClr>
            </a:solidFill>
          </a:ln>
        </p:spPr>
        <p:txBody>
          <a:bodyPr wrap="square">
            <a:spAutoFit/>
          </a:bodyPr>
          <a:lstStyle/>
          <a:p>
            <a:pPr marL="285750" lvl="0" indent="-285750" eaLnBrk="0" hangingPunct="0">
              <a:spcBef>
                <a:spcPct val="20000"/>
              </a:spcBef>
              <a:buFont typeface="Arial" panose="020B0604020202020204" pitchFamily="34" charset="0"/>
              <a:buChar char="•"/>
            </a:pPr>
            <a:r>
              <a:rPr lang="de-CH" sz="1400" b="1" dirty="0">
                <a:solidFill>
                  <a:prstClr val="black"/>
                </a:solidFill>
                <a:latin typeface="+mn-lt"/>
              </a:rPr>
              <a:t>Follow and report on </a:t>
            </a:r>
            <a:r>
              <a:rPr lang="de-CH" sz="1400" b="1" dirty="0" err="1">
                <a:solidFill>
                  <a:prstClr val="black"/>
                </a:solidFill>
                <a:latin typeface="+mn-lt"/>
              </a:rPr>
              <a:t>transposition</a:t>
            </a:r>
            <a:endParaRPr lang="hu-HU" sz="1400" b="1" dirty="0">
              <a:solidFill>
                <a:prstClr val="black"/>
              </a:solidFill>
              <a:latin typeface="+mn-lt"/>
            </a:endParaRPr>
          </a:p>
          <a:p>
            <a:pPr marL="285750" lvl="0" indent="-285750" eaLnBrk="0" hangingPunct="0">
              <a:spcBef>
                <a:spcPct val="20000"/>
              </a:spcBef>
              <a:buClr>
                <a:schemeClr val="bg2"/>
              </a:buClr>
              <a:buFont typeface="Arial" panose="020B0604020202020204" pitchFamily="34" charset="0"/>
              <a:buChar char="•"/>
            </a:pPr>
            <a:r>
              <a:rPr lang="hu-HU" sz="1400" dirty="0">
                <a:solidFill>
                  <a:srgbClr val="339966"/>
                </a:solidFill>
                <a:latin typeface="+mn-lt"/>
              </a:rPr>
              <a:t>Jogszabály átültetés követése és jelentés</a:t>
            </a:r>
            <a:endParaRPr lang="de-CH" sz="1400" dirty="0">
              <a:solidFill>
                <a:srgbClr val="339966"/>
              </a:solidFill>
              <a:latin typeface="+mn-lt"/>
            </a:endParaRPr>
          </a:p>
          <a:p>
            <a:pPr marL="285750" lvl="0" indent="-285750" eaLnBrk="0" hangingPunct="0">
              <a:spcBef>
                <a:spcPct val="20000"/>
              </a:spcBef>
              <a:buFont typeface="Arial" panose="020B0604020202020204" pitchFamily="34" charset="0"/>
              <a:buChar char="•"/>
            </a:pPr>
            <a:r>
              <a:rPr lang="de-CH" sz="1400" b="1" dirty="0">
                <a:solidFill>
                  <a:prstClr val="black"/>
                </a:solidFill>
                <a:latin typeface="+mn-lt"/>
              </a:rPr>
              <a:t>Co-organise workshops (location, </a:t>
            </a:r>
            <a:r>
              <a:rPr lang="de-CH" sz="1400" b="1" dirty="0" err="1">
                <a:solidFill>
                  <a:prstClr val="black"/>
                </a:solidFill>
                <a:latin typeface="+mn-lt"/>
              </a:rPr>
              <a:t>translat</a:t>
            </a:r>
            <a:r>
              <a:rPr lang="hu-HU" sz="1400" b="1" dirty="0">
                <a:solidFill>
                  <a:prstClr val="black"/>
                </a:solidFill>
                <a:latin typeface="+mn-lt"/>
              </a:rPr>
              <a:t>e</a:t>
            </a:r>
            <a:r>
              <a:rPr lang="de-CH" sz="1400" b="1" dirty="0">
                <a:solidFill>
                  <a:prstClr val="black"/>
                </a:solidFill>
                <a:latin typeface="+mn-lt"/>
              </a:rPr>
              <a:t>, etc.)</a:t>
            </a:r>
            <a:endParaRPr lang="hu-HU" sz="1400" b="1" dirty="0">
              <a:solidFill>
                <a:prstClr val="black"/>
              </a:solidFill>
              <a:latin typeface="+mn-lt"/>
            </a:endParaRPr>
          </a:p>
          <a:p>
            <a:pPr marL="285750" lvl="0" indent="-285750" eaLnBrk="0" hangingPunct="0">
              <a:spcBef>
                <a:spcPct val="20000"/>
              </a:spcBef>
              <a:buClr>
                <a:schemeClr val="bg2"/>
              </a:buClr>
              <a:buFont typeface="Arial" panose="020B0604020202020204" pitchFamily="34" charset="0"/>
              <a:buChar char="•"/>
            </a:pPr>
            <a:r>
              <a:rPr lang="hu-HU" sz="1400" dirty="0">
                <a:solidFill>
                  <a:srgbClr val="339966"/>
                </a:solidFill>
                <a:latin typeface="+mn-lt"/>
              </a:rPr>
              <a:t>Képzések szervezése (helyszín, fordítás, stb.)</a:t>
            </a:r>
            <a:endParaRPr lang="en-GB" sz="1400" dirty="0">
              <a:solidFill>
                <a:srgbClr val="339966"/>
              </a:solidFill>
              <a:latin typeface="+mn-lt"/>
            </a:endParaRPr>
          </a:p>
          <a:p>
            <a:pPr marL="285750" lvl="0" indent="-285750" eaLnBrk="0" hangingPunct="0">
              <a:spcBef>
                <a:spcPct val="20000"/>
              </a:spcBef>
              <a:buFont typeface="Arial" panose="020B0604020202020204" pitchFamily="34" charset="0"/>
              <a:buChar char="•"/>
            </a:pPr>
            <a:r>
              <a:rPr lang="en-GB" sz="1400" b="1" dirty="0">
                <a:solidFill>
                  <a:prstClr val="black"/>
                </a:solidFill>
                <a:latin typeface="+mn-lt"/>
              </a:rPr>
              <a:t>Inform members about 4</a:t>
            </a:r>
            <a:r>
              <a:rPr lang="en-GB" sz="1400" b="1" baseline="30000" dirty="0">
                <a:solidFill>
                  <a:prstClr val="black"/>
                </a:solidFill>
                <a:latin typeface="+mn-lt"/>
              </a:rPr>
              <a:t>th</a:t>
            </a:r>
            <a:r>
              <a:rPr lang="en-GB" sz="1400" b="1" dirty="0">
                <a:solidFill>
                  <a:prstClr val="black"/>
                </a:solidFill>
                <a:latin typeface="+mn-lt"/>
              </a:rPr>
              <a:t> RP workshops and ensure participation</a:t>
            </a:r>
            <a:endParaRPr lang="hu-HU" sz="1400" b="1" dirty="0">
              <a:solidFill>
                <a:prstClr val="black"/>
              </a:solidFill>
              <a:latin typeface="+mn-lt"/>
            </a:endParaRPr>
          </a:p>
          <a:p>
            <a:pPr marL="285750" lvl="0" indent="-285750" eaLnBrk="0" hangingPunct="0">
              <a:spcBef>
                <a:spcPct val="20000"/>
              </a:spcBef>
              <a:buClr>
                <a:schemeClr val="bg2"/>
              </a:buClr>
              <a:buFont typeface="Arial" panose="020B0604020202020204" pitchFamily="34" charset="0"/>
              <a:buChar char="•"/>
            </a:pPr>
            <a:r>
              <a:rPr lang="hu-HU" sz="1400" dirty="0">
                <a:solidFill>
                  <a:srgbClr val="339966"/>
                </a:solidFill>
                <a:latin typeface="+mn-lt"/>
              </a:rPr>
              <a:t>Tagok tájékoztatása a 4. vasúti csomag képzésekről</a:t>
            </a:r>
            <a:endParaRPr lang="en-GB" sz="1400" dirty="0">
              <a:solidFill>
                <a:srgbClr val="339966"/>
              </a:solidFill>
              <a:latin typeface="+mn-lt"/>
            </a:endParaRPr>
          </a:p>
        </p:txBody>
      </p:sp>
      <p:sp>
        <p:nvSpPr>
          <p:cNvPr id="9" name="Content Placeholder 1">
            <a:extLst>
              <a:ext uri="{FF2B5EF4-FFF2-40B4-BE49-F238E27FC236}">
                <a16:creationId xmlns:a16="http://schemas.microsoft.com/office/drawing/2014/main" id="{F60A5E19-D193-4B35-AD30-004753A915E8}"/>
              </a:ext>
            </a:extLst>
          </p:cNvPr>
          <p:cNvSpPr txBox="1">
            <a:spLocks/>
          </p:cNvSpPr>
          <p:nvPr/>
        </p:nvSpPr>
        <p:spPr bwMode="auto">
          <a:xfrm>
            <a:off x="179512" y="4362448"/>
            <a:ext cx="4392488" cy="434704"/>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2000" b="1" dirty="0">
                <a:solidFill>
                  <a:schemeClr val="bg1"/>
                </a:solidFill>
              </a:rPr>
              <a:t>UIP Secretariat</a:t>
            </a:r>
            <a:r>
              <a:rPr lang="hu-HU" sz="2000" b="1" dirty="0">
                <a:solidFill>
                  <a:schemeClr val="bg1"/>
                </a:solidFill>
              </a:rPr>
              <a:t> – UIP titkárság</a:t>
            </a:r>
            <a:endParaRPr lang="en-GB" sz="2000" b="1" dirty="0">
              <a:solidFill>
                <a:schemeClr val="bg1"/>
              </a:solidFill>
            </a:endParaRPr>
          </a:p>
        </p:txBody>
      </p:sp>
      <p:sp>
        <p:nvSpPr>
          <p:cNvPr id="10" name="Content Placeholder 1">
            <a:extLst>
              <a:ext uri="{FF2B5EF4-FFF2-40B4-BE49-F238E27FC236}">
                <a16:creationId xmlns:a16="http://schemas.microsoft.com/office/drawing/2014/main" id="{D92AE351-4418-418B-9E63-3C3F1534970F}"/>
              </a:ext>
            </a:extLst>
          </p:cNvPr>
          <p:cNvSpPr txBox="1">
            <a:spLocks/>
          </p:cNvSpPr>
          <p:nvPr/>
        </p:nvSpPr>
        <p:spPr bwMode="auto">
          <a:xfrm>
            <a:off x="179512" y="4872350"/>
            <a:ext cx="4392488" cy="1869018"/>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b="1" dirty="0"/>
              <a:t>Prepare workshops planning, agenda and financing</a:t>
            </a:r>
            <a:endParaRPr lang="hu-HU" sz="1400" b="1" dirty="0"/>
          </a:p>
          <a:p>
            <a:pPr>
              <a:buClr>
                <a:schemeClr val="bg2"/>
              </a:buClr>
            </a:pPr>
            <a:r>
              <a:rPr lang="hu-HU" sz="1400" dirty="0">
                <a:solidFill>
                  <a:srgbClr val="339966"/>
                </a:solidFill>
              </a:rPr>
              <a:t>Képzések szervezése és finanszírozása</a:t>
            </a:r>
            <a:endParaRPr lang="en-GB" sz="1400" dirty="0">
              <a:solidFill>
                <a:srgbClr val="339966"/>
              </a:solidFill>
            </a:endParaRPr>
          </a:p>
          <a:p>
            <a:r>
              <a:rPr lang="en-GB" sz="1400" b="1" dirty="0"/>
              <a:t>Inform about RISC decisions on 2</a:t>
            </a:r>
            <a:r>
              <a:rPr lang="en-GB" sz="1400" b="1" baseline="30000" dirty="0"/>
              <a:t>nd</a:t>
            </a:r>
            <a:r>
              <a:rPr lang="en-GB" sz="1400" b="1" dirty="0"/>
              <a:t> legislation (TSIs)</a:t>
            </a:r>
            <a:endParaRPr lang="hu-HU" sz="1400" b="1" dirty="0"/>
          </a:p>
          <a:p>
            <a:pPr>
              <a:buClr>
                <a:schemeClr val="bg2"/>
              </a:buClr>
            </a:pPr>
            <a:r>
              <a:rPr lang="hu-HU" sz="1400" dirty="0">
                <a:solidFill>
                  <a:srgbClr val="339966"/>
                </a:solidFill>
              </a:rPr>
              <a:t>Tájékoztatás a RISC döntésekről és a TSI jogszabályokról</a:t>
            </a:r>
            <a:endParaRPr lang="en-GB" sz="1400" dirty="0">
              <a:solidFill>
                <a:srgbClr val="339966"/>
              </a:solidFill>
            </a:endParaRPr>
          </a:p>
          <a:p>
            <a:r>
              <a:rPr lang="de-CH" sz="1400" b="1" dirty="0"/>
              <a:t>Participate to NA </a:t>
            </a:r>
            <a:r>
              <a:rPr lang="de-CH" sz="1400" b="1" dirty="0" err="1"/>
              <a:t>events</a:t>
            </a:r>
            <a:endParaRPr lang="hu-HU" sz="1400" b="1" dirty="0"/>
          </a:p>
          <a:p>
            <a:pPr>
              <a:buClr>
                <a:schemeClr val="bg2"/>
              </a:buClr>
            </a:pPr>
            <a:r>
              <a:rPr lang="hu-HU" sz="1400" dirty="0">
                <a:solidFill>
                  <a:srgbClr val="339966"/>
                </a:solidFill>
              </a:rPr>
              <a:t>Részvétel a nemzeti rendezvényeken</a:t>
            </a:r>
            <a:endParaRPr lang="en-GB" sz="1400" dirty="0">
              <a:solidFill>
                <a:srgbClr val="339966"/>
              </a:solidFill>
            </a:endParaRPr>
          </a:p>
        </p:txBody>
      </p:sp>
      <p:sp>
        <p:nvSpPr>
          <p:cNvPr id="11" name="TextBox 10">
            <a:extLst>
              <a:ext uri="{FF2B5EF4-FFF2-40B4-BE49-F238E27FC236}">
                <a16:creationId xmlns:a16="http://schemas.microsoft.com/office/drawing/2014/main" id="{112431F5-5808-4EEB-9D08-B491455007E1}"/>
              </a:ext>
            </a:extLst>
          </p:cNvPr>
          <p:cNvSpPr txBox="1"/>
          <p:nvPr/>
        </p:nvSpPr>
        <p:spPr>
          <a:xfrm>
            <a:off x="179512" y="3573016"/>
            <a:ext cx="8064896" cy="461665"/>
          </a:xfrm>
          <a:prstGeom prst="rect">
            <a:avLst/>
          </a:prstGeom>
          <a:noFill/>
        </p:spPr>
        <p:txBody>
          <a:bodyPr wrap="square" rtlCol="0">
            <a:spAutoFit/>
          </a:bodyPr>
          <a:lstStyle/>
          <a:p>
            <a:r>
              <a:rPr lang="en-GB" sz="2400" b="1" dirty="0">
                <a:latin typeface="+mn-lt"/>
              </a:rPr>
              <a:t>Proposed Actions:</a:t>
            </a:r>
          </a:p>
        </p:txBody>
      </p:sp>
      <p:graphicFrame>
        <p:nvGraphicFramePr>
          <p:cNvPr id="13" name="Tabelle 6">
            <a:extLst>
              <a:ext uri="{FF2B5EF4-FFF2-40B4-BE49-F238E27FC236}">
                <a16:creationId xmlns:a16="http://schemas.microsoft.com/office/drawing/2014/main" id="{F638E399-04B9-4A97-9237-C1D0F5543CFB}"/>
              </a:ext>
            </a:extLst>
          </p:cNvPr>
          <p:cNvGraphicFramePr>
            <a:graphicFrameLocks noGrp="1"/>
          </p:cNvGraphicFramePr>
          <p:nvPr>
            <p:extLst>
              <p:ext uri="{D42A27DB-BD31-4B8C-83A1-F6EECF244321}">
                <p14:modId xmlns:p14="http://schemas.microsoft.com/office/powerpoint/2010/main" val="1333225635"/>
              </p:ext>
            </p:extLst>
          </p:nvPr>
        </p:nvGraphicFramePr>
        <p:xfrm>
          <a:off x="179516" y="1124744"/>
          <a:ext cx="8784971" cy="2895600"/>
        </p:xfrm>
        <a:graphic>
          <a:graphicData uri="http://schemas.openxmlformats.org/drawingml/2006/table">
            <a:tbl>
              <a:tblPr firstRow="1" bandRow="1">
                <a:tableStyleId>{5C22544A-7EE6-4342-B048-85BDC9FD1C3A}</a:tableStyleId>
              </a:tblPr>
              <a:tblGrid>
                <a:gridCol w="2531264">
                  <a:extLst>
                    <a:ext uri="{9D8B030D-6E8A-4147-A177-3AD203B41FA5}">
                      <a16:colId xmlns:a16="http://schemas.microsoft.com/office/drawing/2014/main" val="20000"/>
                    </a:ext>
                  </a:extLst>
                </a:gridCol>
                <a:gridCol w="1999352">
                  <a:extLst>
                    <a:ext uri="{9D8B030D-6E8A-4147-A177-3AD203B41FA5}">
                      <a16:colId xmlns:a16="http://schemas.microsoft.com/office/drawing/2014/main" val="20008"/>
                    </a:ext>
                  </a:extLst>
                </a:gridCol>
                <a:gridCol w="607765">
                  <a:extLst>
                    <a:ext uri="{9D8B030D-6E8A-4147-A177-3AD203B41FA5}">
                      <a16:colId xmlns:a16="http://schemas.microsoft.com/office/drawing/2014/main" val="20001"/>
                    </a:ext>
                  </a:extLst>
                </a:gridCol>
                <a:gridCol w="607765">
                  <a:extLst>
                    <a:ext uri="{9D8B030D-6E8A-4147-A177-3AD203B41FA5}">
                      <a16:colId xmlns:a16="http://schemas.microsoft.com/office/drawing/2014/main" val="20002"/>
                    </a:ext>
                  </a:extLst>
                </a:gridCol>
                <a:gridCol w="607765">
                  <a:extLst>
                    <a:ext uri="{9D8B030D-6E8A-4147-A177-3AD203B41FA5}">
                      <a16:colId xmlns:a16="http://schemas.microsoft.com/office/drawing/2014/main" val="20003"/>
                    </a:ext>
                  </a:extLst>
                </a:gridCol>
                <a:gridCol w="607765">
                  <a:extLst>
                    <a:ext uri="{9D8B030D-6E8A-4147-A177-3AD203B41FA5}">
                      <a16:colId xmlns:a16="http://schemas.microsoft.com/office/drawing/2014/main" val="20004"/>
                    </a:ext>
                  </a:extLst>
                </a:gridCol>
                <a:gridCol w="607765">
                  <a:extLst>
                    <a:ext uri="{9D8B030D-6E8A-4147-A177-3AD203B41FA5}">
                      <a16:colId xmlns:a16="http://schemas.microsoft.com/office/drawing/2014/main" val="20005"/>
                    </a:ext>
                  </a:extLst>
                </a:gridCol>
                <a:gridCol w="607765">
                  <a:extLst>
                    <a:ext uri="{9D8B030D-6E8A-4147-A177-3AD203B41FA5}">
                      <a16:colId xmlns:a16="http://schemas.microsoft.com/office/drawing/2014/main" val="20006"/>
                    </a:ext>
                  </a:extLst>
                </a:gridCol>
                <a:gridCol w="607765">
                  <a:extLst>
                    <a:ext uri="{9D8B030D-6E8A-4147-A177-3AD203B41FA5}">
                      <a16:colId xmlns:a16="http://schemas.microsoft.com/office/drawing/2014/main" val="20007"/>
                    </a:ext>
                  </a:extLst>
                </a:gridCol>
              </a:tblGrid>
              <a:tr h="432048">
                <a:tc>
                  <a:txBody>
                    <a:bodyPr/>
                    <a:lstStyle/>
                    <a:p>
                      <a:r>
                        <a:rPr lang="de-DE" sz="1400" dirty="0"/>
                        <a:t>Legal texts</a:t>
                      </a:r>
                    </a:p>
                    <a:p>
                      <a:r>
                        <a:rPr lang="de-DE" sz="1400" dirty="0"/>
                        <a:t>Status secondary legislation</a:t>
                      </a:r>
                    </a:p>
                  </a:txBody>
                  <a:tcPr/>
                </a:tc>
                <a:tc>
                  <a:txBody>
                    <a:bodyPr/>
                    <a:lstStyle/>
                    <a:p>
                      <a:r>
                        <a:rPr lang="hu-HU" sz="1400" dirty="0"/>
                        <a:t>Jogi anyagok</a:t>
                      </a:r>
                    </a:p>
                    <a:p>
                      <a:r>
                        <a:rPr lang="hu-HU" sz="1400" dirty="0"/>
                        <a:t>másodlagos</a:t>
                      </a:r>
                    </a:p>
                    <a:p>
                      <a:r>
                        <a:rPr lang="hu-HU" sz="1400" dirty="0"/>
                        <a:t>jogalkotás</a:t>
                      </a:r>
                      <a:endParaRPr lang="de-DE" sz="1400" dirty="0"/>
                    </a:p>
                  </a:txBody>
                  <a:tcPr/>
                </a:tc>
                <a:tc>
                  <a:txBody>
                    <a:bodyPr/>
                    <a:lstStyle/>
                    <a:p>
                      <a:pPr algn="ctr"/>
                      <a:r>
                        <a:rPr lang="de-DE" sz="1200" dirty="0"/>
                        <a:t>RISC 82</a:t>
                      </a:r>
                    </a:p>
                    <a:p>
                      <a:pPr algn="ctr"/>
                      <a:r>
                        <a:rPr lang="de-DE" sz="1200" dirty="0"/>
                        <a:t>06.</a:t>
                      </a:r>
                      <a:endParaRPr lang="hu-HU" sz="1200" dirty="0"/>
                    </a:p>
                    <a:p>
                      <a:pPr algn="ctr"/>
                      <a:r>
                        <a:rPr lang="de-DE" sz="1200" dirty="0"/>
                        <a:t>2018</a:t>
                      </a:r>
                    </a:p>
                  </a:txBody>
                  <a:tcPr/>
                </a:tc>
                <a:tc>
                  <a:txBody>
                    <a:bodyPr/>
                    <a:lstStyle/>
                    <a:p>
                      <a:pPr algn="ctr"/>
                      <a:r>
                        <a:rPr lang="de-DE" sz="1200" dirty="0"/>
                        <a:t>RISC 83</a:t>
                      </a:r>
                    </a:p>
                    <a:p>
                      <a:pPr algn="ctr"/>
                      <a:r>
                        <a:rPr lang="de-DE" sz="1200" dirty="0"/>
                        <a:t>11.</a:t>
                      </a:r>
                      <a:endParaRPr lang="hu-HU" sz="1200" dirty="0"/>
                    </a:p>
                    <a:p>
                      <a:pPr algn="ctr"/>
                      <a:r>
                        <a:rPr lang="de-DE" sz="1200" dirty="0"/>
                        <a:t>2018</a:t>
                      </a:r>
                    </a:p>
                  </a:txBody>
                  <a:tcPr/>
                </a:tc>
                <a:tc>
                  <a:txBody>
                    <a:bodyPr/>
                    <a:lstStyle/>
                    <a:p>
                      <a:pPr algn="ctr"/>
                      <a:r>
                        <a:rPr lang="de-DE" sz="1200" dirty="0"/>
                        <a:t>RISC 84</a:t>
                      </a:r>
                    </a:p>
                    <a:p>
                      <a:pPr algn="ctr"/>
                      <a:r>
                        <a:rPr lang="de-DE" sz="1200" dirty="0"/>
                        <a:t>01.</a:t>
                      </a:r>
                      <a:endParaRPr lang="hu-HU" sz="1200" dirty="0"/>
                    </a:p>
                    <a:p>
                      <a:pPr algn="ctr"/>
                      <a:r>
                        <a:rPr lang="de-DE" sz="1200" dirty="0"/>
                        <a:t>2019</a:t>
                      </a:r>
                    </a:p>
                  </a:txBody>
                  <a:tcPr/>
                </a:tc>
                <a:tc>
                  <a:txBody>
                    <a:bodyPr/>
                    <a:lstStyle/>
                    <a:p>
                      <a:pPr algn="ctr"/>
                      <a:r>
                        <a:rPr lang="de-DE" sz="1200" dirty="0"/>
                        <a:t>RISC 85</a:t>
                      </a:r>
                    </a:p>
                    <a:p>
                      <a:pPr algn="ctr"/>
                      <a:r>
                        <a:rPr lang="de-DE" sz="1200" dirty="0"/>
                        <a:t>04.</a:t>
                      </a:r>
                      <a:endParaRPr lang="hu-HU" sz="1200" dirty="0"/>
                    </a:p>
                    <a:p>
                      <a:pPr algn="ctr"/>
                      <a:r>
                        <a:rPr lang="de-DE" sz="1200" dirty="0"/>
                        <a:t>2019</a:t>
                      </a:r>
                    </a:p>
                  </a:txBody>
                  <a:tcPr/>
                </a:tc>
                <a:tc>
                  <a:txBody>
                    <a:bodyPr/>
                    <a:lstStyle/>
                    <a:p>
                      <a:pPr algn="ctr"/>
                      <a:r>
                        <a:rPr lang="de-DE" sz="1200" dirty="0"/>
                        <a:t>RISC</a:t>
                      </a:r>
                      <a:r>
                        <a:rPr lang="de-DE" sz="1200" baseline="0" dirty="0"/>
                        <a:t> 86</a:t>
                      </a:r>
                      <a:endParaRPr lang="de-DE" sz="1200" dirty="0"/>
                    </a:p>
                    <a:p>
                      <a:pPr algn="ctr"/>
                      <a:r>
                        <a:rPr lang="de-DE" sz="1200" dirty="0"/>
                        <a:t>11.</a:t>
                      </a:r>
                      <a:endParaRPr lang="hu-HU" sz="1200" dirty="0"/>
                    </a:p>
                    <a:p>
                      <a:pPr algn="ctr"/>
                      <a:r>
                        <a:rPr lang="de-DE" sz="1200" dirty="0"/>
                        <a:t>2019</a:t>
                      </a:r>
                    </a:p>
                  </a:txBody>
                  <a:tcPr/>
                </a:tc>
                <a:tc>
                  <a:txBody>
                    <a:bodyPr/>
                    <a:lstStyle/>
                    <a:p>
                      <a:pPr algn="ctr"/>
                      <a:r>
                        <a:rPr lang="de-DE" sz="1200" dirty="0"/>
                        <a:t>RISC 87</a:t>
                      </a:r>
                    </a:p>
                    <a:p>
                      <a:pPr algn="ctr"/>
                      <a:r>
                        <a:rPr lang="de-DE" sz="1200" dirty="0"/>
                        <a:t>Q1.</a:t>
                      </a:r>
                      <a:endParaRPr lang="hu-HU" sz="1200" dirty="0"/>
                    </a:p>
                    <a:p>
                      <a:pPr algn="ctr"/>
                      <a:r>
                        <a:rPr lang="de-DE" sz="1200" dirty="0"/>
                        <a:t>2020</a:t>
                      </a:r>
                    </a:p>
                  </a:txBody>
                  <a:tcPr/>
                </a:tc>
                <a:tc>
                  <a:txBody>
                    <a:bodyPr/>
                    <a:lstStyle/>
                    <a:p>
                      <a:pPr algn="ctr"/>
                      <a:r>
                        <a:rPr lang="de-DE" sz="1200" dirty="0"/>
                        <a:t>RISC 88</a:t>
                      </a:r>
                    </a:p>
                    <a:p>
                      <a:pPr algn="ctr"/>
                      <a:r>
                        <a:rPr lang="de-DE" sz="1200" dirty="0"/>
                        <a:t>Q2.</a:t>
                      </a:r>
                      <a:endParaRPr lang="hu-HU" sz="1200" dirty="0"/>
                    </a:p>
                    <a:p>
                      <a:pPr algn="ctr"/>
                      <a:r>
                        <a:rPr lang="de-DE" sz="1200" dirty="0"/>
                        <a:t>2020</a:t>
                      </a:r>
                    </a:p>
                  </a:txBody>
                  <a:tcPr/>
                </a:tc>
                <a:extLst>
                  <a:ext uri="{0D108BD9-81ED-4DB2-BD59-A6C34878D82A}">
                    <a16:rowId xmlns:a16="http://schemas.microsoft.com/office/drawing/2014/main" val="10000"/>
                  </a:ext>
                </a:extLst>
              </a:tr>
              <a:tr h="489952">
                <a:tc>
                  <a:txBody>
                    <a:bodyPr/>
                    <a:lstStyle/>
                    <a:p>
                      <a:r>
                        <a:rPr lang="de-DE" sz="1400" dirty="0"/>
                        <a:t>Draft</a:t>
                      </a:r>
                      <a:r>
                        <a:rPr lang="de-DE" sz="1400" baseline="0" dirty="0"/>
                        <a:t> Com IA on </a:t>
                      </a:r>
                      <a:r>
                        <a:rPr lang="de-DE" sz="1400" b="1" baseline="0" dirty="0"/>
                        <a:t>TSI NOI</a:t>
                      </a:r>
                      <a:r>
                        <a:rPr lang="de-DE" sz="1400" baseline="0" dirty="0"/>
                        <a:t> </a:t>
                      </a:r>
                    </a:p>
                    <a:p>
                      <a:r>
                        <a:rPr lang="de-DE" sz="1400" baseline="0" dirty="0"/>
                        <a:t>Application existing wagons</a:t>
                      </a:r>
                      <a:endParaRPr lang="de-DE" sz="1400" dirty="0"/>
                    </a:p>
                  </a:txBody>
                  <a:tcPr/>
                </a:tc>
                <a:tc>
                  <a:txBody>
                    <a:bodyPr/>
                    <a:lstStyle/>
                    <a:p>
                      <a:r>
                        <a:rPr lang="hu-HU" sz="1400" dirty="0">
                          <a:solidFill>
                            <a:srgbClr val="339966"/>
                          </a:solidFill>
                        </a:rPr>
                        <a:t>TSI Zaj tervezet a </a:t>
                      </a:r>
                    </a:p>
                    <a:p>
                      <a:r>
                        <a:rPr lang="hu-HU" sz="1400" dirty="0">
                          <a:solidFill>
                            <a:srgbClr val="339966"/>
                          </a:solidFill>
                        </a:rPr>
                        <a:t>meglévő</a:t>
                      </a:r>
                      <a:r>
                        <a:rPr lang="hu-HU" sz="1400" baseline="0" dirty="0">
                          <a:solidFill>
                            <a:srgbClr val="339966"/>
                          </a:solidFill>
                        </a:rPr>
                        <a:t> vagonokra</a:t>
                      </a:r>
                      <a:endParaRPr lang="de-DE" sz="1400" dirty="0">
                        <a:solidFill>
                          <a:srgbClr val="339966"/>
                        </a:solidFill>
                      </a:endParaRPr>
                    </a:p>
                  </a:txBody>
                  <a:tcPr/>
                </a:tc>
                <a:tc>
                  <a:txBody>
                    <a:bodyPr/>
                    <a:lstStyle/>
                    <a:p>
                      <a:pPr algn="ctr"/>
                      <a:r>
                        <a:rPr lang="de-DE" sz="1800" b="1" dirty="0"/>
                        <a:t>P</a:t>
                      </a:r>
                    </a:p>
                  </a:txBody>
                  <a:tcPr anchor="ctr"/>
                </a:tc>
                <a:tc>
                  <a:txBody>
                    <a:bodyPr/>
                    <a:lstStyle/>
                    <a:p>
                      <a:pPr algn="ctr"/>
                      <a:r>
                        <a:rPr lang="de-DE" sz="1800" b="1" dirty="0">
                          <a:solidFill>
                            <a:srgbClr val="FF0000"/>
                          </a:solidFill>
                        </a:rPr>
                        <a:t>V</a:t>
                      </a:r>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extLst>
                  <a:ext uri="{0D108BD9-81ED-4DB2-BD59-A6C34878D82A}">
                    <a16:rowId xmlns:a16="http://schemas.microsoft.com/office/drawing/2014/main" val="10001"/>
                  </a:ext>
                </a:extLst>
              </a:tr>
              <a:tr h="489952">
                <a:tc>
                  <a:txBody>
                    <a:bodyPr/>
                    <a:lstStyle/>
                    <a:p>
                      <a:r>
                        <a:rPr lang="de-DE" sz="1400" dirty="0"/>
                        <a:t>ERA </a:t>
                      </a:r>
                      <a:r>
                        <a:rPr lang="de-DE" sz="1400" dirty="0" err="1"/>
                        <a:t>Recommendation</a:t>
                      </a:r>
                      <a:r>
                        <a:rPr lang="de-DE" sz="1400" dirty="0"/>
                        <a:t> </a:t>
                      </a:r>
                      <a:r>
                        <a:rPr lang="de-DE" sz="1400" dirty="0" err="1"/>
                        <a:t>for</a:t>
                      </a:r>
                      <a:r>
                        <a:rPr lang="de-DE" sz="1400" dirty="0"/>
                        <a:t> </a:t>
                      </a:r>
                      <a:r>
                        <a:rPr lang="de-DE" sz="1400" dirty="0" err="1"/>
                        <a:t>Com</a:t>
                      </a:r>
                      <a:r>
                        <a:rPr lang="de-DE" sz="1400" dirty="0"/>
                        <a:t> IA </a:t>
                      </a:r>
                      <a:r>
                        <a:rPr lang="de-DE" sz="1400" dirty="0" err="1"/>
                        <a:t>revised</a:t>
                      </a:r>
                      <a:r>
                        <a:rPr lang="de-DE" sz="1400" dirty="0"/>
                        <a:t> </a:t>
                      </a:r>
                      <a:r>
                        <a:rPr lang="de-DE" sz="1400" b="1" dirty="0"/>
                        <a:t>ECM</a:t>
                      </a:r>
                      <a:r>
                        <a:rPr lang="de-DE" sz="1400" dirty="0"/>
                        <a:t>-Regulation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a:solidFill>
                            <a:srgbClr val="339966"/>
                          </a:solidFill>
                        </a:rPr>
                        <a:t>ERA ajánlás</a:t>
                      </a:r>
                      <a:r>
                        <a:rPr lang="hu-HU" sz="1400" baseline="0" dirty="0">
                          <a:solidFill>
                            <a:srgbClr val="339966"/>
                          </a:solidFill>
                        </a:rPr>
                        <a:t> az ECM rendelet </a:t>
                      </a:r>
                      <a:r>
                        <a:rPr lang="hu-HU" sz="1400" baseline="0" dirty="0" err="1">
                          <a:solidFill>
                            <a:srgbClr val="339966"/>
                          </a:solidFill>
                        </a:rPr>
                        <a:t>felülvizsálatára</a:t>
                      </a:r>
                      <a:endParaRPr lang="de-DE" sz="1400" dirty="0">
                        <a:solidFill>
                          <a:srgbClr val="339966"/>
                        </a:solidFill>
                      </a:endParaRPr>
                    </a:p>
                  </a:txBody>
                  <a:tcPr/>
                </a:tc>
                <a:tc>
                  <a:txBody>
                    <a:bodyPr/>
                    <a:lstStyle/>
                    <a:p>
                      <a:pPr algn="ctr"/>
                      <a:r>
                        <a:rPr lang="de-DE" sz="1800" b="1" dirty="0"/>
                        <a:t>P</a:t>
                      </a:r>
                    </a:p>
                  </a:txBody>
                  <a:tcPr anchor="ctr"/>
                </a:tc>
                <a:tc>
                  <a:txBody>
                    <a:bodyPr/>
                    <a:lstStyle/>
                    <a:p>
                      <a:pPr algn="ctr"/>
                      <a:r>
                        <a:rPr lang="de-DE" sz="1800" b="1" dirty="0"/>
                        <a:t>P</a:t>
                      </a:r>
                    </a:p>
                  </a:txBody>
                  <a:tcPr anchor="ctr"/>
                </a:tc>
                <a:tc>
                  <a:txBody>
                    <a:bodyPr/>
                    <a:lstStyle/>
                    <a:p>
                      <a:pPr algn="ctr"/>
                      <a:r>
                        <a:rPr lang="de-DE" sz="1800" b="1" dirty="0">
                          <a:solidFill>
                            <a:srgbClr val="FF0000"/>
                          </a:solidFill>
                        </a:rPr>
                        <a:t>V</a:t>
                      </a:r>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extLst>
                  <a:ext uri="{0D108BD9-81ED-4DB2-BD59-A6C34878D82A}">
                    <a16:rowId xmlns:a16="http://schemas.microsoft.com/office/drawing/2014/main" val="10004"/>
                  </a:ext>
                </a:extLst>
              </a:tr>
              <a:tr h="331832">
                <a:tc>
                  <a:txBody>
                    <a:bodyPr/>
                    <a:lstStyle/>
                    <a:p>
                      <a:r>
                        <a:rPr lang="de-DE" sz="1400" dirty="0"/>
                        <a:t>Draft</a:t>
                      </a:r>
                      <a:r>
                        <a:rPr lang="de-DE" sz="1400" baseline="0" dirty="0"/>
                        <a:t> Com IA on </a:t>
                      </a:r>
                      <a:r>
                        <a:rPr lang="de-DE" sz="1400" b="1" baseline="0" dirty="0"/>
                        <a:t>EVR</a:t>
                      </a:r>
                      <a:r>
                        <a:rPr lang="de-DE" sz="1400" baseline="0" dirty="0"/>
                        <a:t> and </a:t>
                      </a:r>
                      <a:r>
                        <a:rPr lang="de-DE" sz="1400" b="1" baseline="0" dirty="0"/>
                        <a:t>NVR </a:t>
                      </a:r>
                      <a:r>
                        <a:rPr lang="de-DE" sz="1400" baseline="0" dirty="0"/>
                        <a:t>specs</a:t>
                      </a:r>
                      <a:endParaRPr lang="de-D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a:solidFill>
                            <a:srgbClr val="339966"/>
                          </a:solidFill>
                        </a:rPr>
                        <a:t>Európai és nemzeti  vasúti regiszter tervezet</a:t>
                      </a:r>
                      <a:endParaRPr lang="de-DE" sz="1400" dirty="0">
                        <a:solidFill>
                          <a:srgbClr val="339966"/>
                        </a:solidFill>
                      </a:endParaRPr>
                    </a:p>
                  </a:txBody>
                  <a:tcPr/>
                </a:tc>
                <a:tc>
                  <a:txBody>
                    <a:bodyPr/>
                    <a:lstStyle/>
                    <a:p>
                      <a:pPr algn="ctr"/>
                      <a:r>
                        <a:rPr lang="de-DE" sz="1800" b="1" dirty="0">
                          <a:solidFill>
                            <a:srgbClr val="FF0000"/>
                          </a:solidFill>
                        </a:rPr>
                        <a:t>V</a:t>
                      </a:r>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dirty="0"/>
                    </a:p>
                  </a:txBody>
                  <a:tcPr anchor="ctr"/>
                </a:tc>
                <a:extLst>
                  <a:ext uri="{0D108BD9-81ED-4DB2-BD59-A6C34878D82A}">
                    <a16:rowId xmlns:a16="http://schemas.microsoft.com/office/drawing/2014/main" val="10005"/>
                  </a:ext>
                </a:extLst>
              </a:tr>
              <a:tr h="504056">
                <a:tc>
                  <a:txBody>
                    <a:bodyPr/>
                    <a:lstStyle/>
                    <a:p>
                      <a:r>
                        <a:rPr lang="de-DE" sz="1400" dirty="0"/>
                        <a:t>Draft Com IA on </a:t>
                      </a:r>
                      <a:r>
                        <a:rPr lang="de-DE" sz="1400" b="1" dirty="0"/>
                        <a:t>TSI WAG</a:t>
                      </a:r>
                    </a:p>
                    <a:p>
                      <a:r>
                        <a:rPr lang="de-DE" sz="1400" b="0" dirty="0"/>
                        <a:t>4th RP aspects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b="0" dirty="0">
                          <a:solidFill>
                            <a:srgbClr val="339966"/>
                          </a:solidFill>
                        </a:rPr>
                        <a:t>Vagon TSI tervezet 4. vasúti csomaghoz</a:t>
                      </a:r>
                      <a:endParaRPr lang="de-DE" sz="1400" b="0" dirty="0">
                        <a:solidFill>
                          <a:srgbClr val="339966"/>
                        </a:solidFill>
                      </a:endParaRPr>
                    </a:p>
                  </a:txBody>
                  <a:tcPr/>
                </a:tc>
                <a:tc>
                  <a:txBody>
                    <a:bodyPr/>
                    <a:lstStyle/>
                    <a:p>
                      <a:pPr algn="ctr"/>
                      <a:endParaRPr lang="de-DE" sz="1800" b="1" dirty="0"/>
                    </a:p>
                  </a:txBody>
                  <a:tcPr anchor="ctr"/>
                </a:tc>
                <a:tc>
                  <a:txBody>
                    <a:bodyPr/>
                    <a:lstStyle/>
                    <a:p>
                      <a:pPr algn="ctr"/>
                      <a:r>
                        <a:rPr lang="de-DE" sz="1800" b="1" dirty="0"/>
                        <a:t>P</a:t>
                      </a:r>
                    </a:p>
                  </a:txBody>
                  <a:tcPr anchor="ctr"/>
                </a:tc>
                <a:tc>
                  <a:txBody>
                    <a:bodyPr/>
                    <a:lstStyle/>
                    <a:p>
                      <a:pPr algn="ctr"/>
                      <a:r>
                        <a:rPr lang="de-DE" sz="1800" b="1" dirty="0">
                          <a:solidFill>
                            <a:srgbClr val="FF0000"/>
                          </a:solidFill>
                        </a:rPr>
                        <a:t>V</a:t>
                      </a:r>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dirty="0"/>
                    </a:p>
                  </a:txBody>
                  <a:tcPr anchor="ctr"/>
                </a:tc>
                <a:extLst>
                  <a:ext uri="{0D108BD9-81ED-4DB2-BD59-A6C34878D82A}">
                    <a16:rowId xmlns:a16="http://schemas.microsoft.com/office/drawing/2014/main" val="10006"/>
                  </a:ext>
                </a:extLst>
              </a:tr>
            </a:tbl>
          </a:graphicData>
        </a:graphic>
      </p:graphicFrame>
      <p:sp>
        <p:nvSpPr>
          <p:cNvPr id="14" name="Textfeld 7">
            <a:extLst>
              <a:ext uri="{FF2B5EF4-FFF2-40B4-BE49-F238E27FC236}">
                <a16:creationId xmlns:a16="http://schemas.microsoft.com/office/drawing/2014/main" id="{55D1F670-F4E1-4045-939E-D1D2A84773E7}"/>
              </a:ext>
            </a:extLst>
          </p:cNvPr>
          <p:cNvSpPr txBox="1"/>
          <p:nvPr/>
        </p:nvSpPr>
        <p:spPr>
          <a:xfrm>
            <a:off x="179512" y="4034680"/>
            <a:ext cx="5688632" cy="307777"/>
          </a:xfrm>
          <a:prstGeom prst="rect">
            <a:avLst/>
          </a:prstGeom>
          <a:noFill/>
        </p:spPr>
        <p:txBody>
          <a:bodyPr wrap="square" rtlCol="0">
            <a:spAutoFit/>
          </a:bodyPr>
          <a:lstStyle/>
          <a:p>
            <a:pPr fontAlgn="base">
              <a:spcBef>
                <a:spcPct val="0"/>
              </a:spcBef>
              <a:spcAft>
                <a:spcPct val="0"/>
              </a:spcAft>
            </a:pPr>
            <a:r>
              <a:rPr lang="de-DE" sz="1400" dirty="0">
                <a:solidFill>
                  <a:prstClr val="black"/>
                </a:solidFill>
                <a:latin typeface="+mn-lt"/>
                <a:cs typeface="Arial" charset="0"/>
              </a:rPr>
              <a:t>P = </a:t>
            </a:r>
            <a:r>
              <a:rPr lang="de-DE" sz="1400" dirty="0" err="1">
                <a:solidFill>
                  <a:prstClr val="black"/>
                </a:solidFill>
                <a:latin typeface="+mn-lt"/>
                <a:cs typeface="Arial" charset="0"/>
              </a:rPr>
              <a:t>Presentation</a:t>
            </a:r>
            <a:r>
              <a:rPr lang="hu-HU" sz="1400" dirty="0">
                <a:solidFill>
                  <a:prstClr val="black"/>
                </a:solidFill>
                <a:latin typeface="+mn-lt"/>
                <a:cs typeface="Arial" charset="0"/>
              </a:rPr>
              <a:t>/</a:t>
            </a:r>
            <a:r>
              <a:rPr lang="hu-HU" sz="1400" dirty="0">
                <a:solidFill>
                  <a:srgbClr val="339966"/>
                </a:solidFill>
                <a:latin typeface="+mn-lt"/>
                <a:cs typeface="Arial" charset="0"/>
              </a:rPr>
              <a:t>Előterjesztés</a:t>
            </a:r>
            <a:r>
              <a:rPr lang="de-DE" sz="1400" dirty="0">
                <a:solidFill>
                  <a:prstClr val="black"/>
                </a:solidFill>
                <a:latin typeface="+mn-lt"/>
                <a:cs typeface="Arial" charset="0"/>
              </a:rPr>
              <a:t>, </a:t>
            </a:r>
            <a:r>
              <a:rPr lang="de-DE" sz="1400" dirty="0">
                <a:solidFill>
                  <a:srgbClr val="FF0000"/>
                </a:solidFill>
                <a:latin typeface="+mn-lt"/>
                <a:cs typeface="Arial" charset="0"/>
              </a:rPr>
              <a:t>V</a:t>
            </a:r>
            <a:r>
              <a:rPr lang="de-DE" sz="1400" dirty="0">
                <a:solidFill>
                  <a:prstClr val="black"/>
                </a:solidFill>
                <a:latin typeface="+mn-lt"/>
                <a:cs typeface="Arial" charset="0"/>
              </a:rPr>
              <a:t> = </a:t>
            </a:r>
            <a:r>
              <a:rPr lang="de-DE" sz="1400" dirty="0" err="1">
                <a:solidFill>
                  <a:prstClr val="black"/>
                </a:solidFill>
                <a:latin typeface="+mn-lt"/>
                <a:cs typeface="Arial" charset="0"/>
              </a:rPr>
              <a:t>Vote</a:t>
            </a:r>
            <a:r>
              <a:rPr lang="hu-HU" sz="1400" dirty="0">
                <a:solidFill>
                  <a:prstClr val="black"/>
                </a:solidFill>
                <a:latin typeface="+mn-lt"/>
                <a:cs typeface="Arial" charset="0"/>
              </a:rPr>
              <a:t>/</a:t>
            </a:r>
            <a:r>
              <a:rPr lang="hu-HU" sz="1400" dirty="0">
                <a:solidFill>
                  <a:srgbClr val="339966"/>
                </a:solidFill>
                <a:latin typeface="+mn-lt"/>
                <a:cs typeface="Arial" charset="0"/>
              </a:rPr>
              <a:t>Szavazás</a:t>
            </a:r>
            <a:endParaRPr lang="de-DE" sz="1400" dirty="0">
              <a:solidFill>
                <a:srgbClr val="339966"/>
              </a:solidFill>
              <a:latin typeface="+mn-lt"/>
              <a:cs typeface="Arial" charset="0"/>
            </a:endParaRPr>
          </a:p>
        </p:txBody>
      </p:sp>
    </p:spTree>
    <p:extLst>
      <p:ext uri="{BB962C8B-B14F-4D97-AF65-F5344CB8AC3E}">
        <p14:creationId xmlns:p14="http://schemas.microsoft.com/office/powerpoint/2010/main" val="60141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txBox="1">
            <a:spLocks/>
          </p:cNvSpPr>
          <p:nvPr/>
        </p:nvSpPr>
        <p:spPr bwMode="auto">
          <a:xfrm>
            <a:off x="1143000" y="0"/>
            <a:ext cx="772953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800" b="1" dirty="0"/>
              <a:t>Thank you for your attention!</a:t>
            </a:r>
          </a:p>
        </p:txBody>
      </p:sp>
      <p:sp>
        <p:nvSpPr>
          <p:cNvPr id="33795" name="Rectangle 3"/>
          <p:cNvSpPr>
            <a:spLocks noChangeArrowheads="1"/>
          </p:cNvSpPr>
          <p:nvPr/>
        </p:nvSpPr>
        <p:spPr bwMode="ltGray">
          <a:xfrm>
            <a:off x="0" y="3640138"/>
            <a:ext cx="9144000" cy="27416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736" tIns="45368" rIns="90736" bIns="45368" anchor="ctr"/>
          <a:lstStyle>
            <a:lvl1pPr marL="1789113" defTabSz="908050" eaLnBrk="0" hangingPunct="0">
              <a:spcBef>
                <a:spcPct val="20000"/>
              </a:spcBef>
              <a:buFont typeface="Arial" charset="0"/>
              <a:buChar char="•"/>
              <a:defRPr sz="3200">
                <a:solidFill>
                  <a:schemeClr val="tx1"/>
                </a:solidFill>
                <a:latin typeface="Calibri" pitchFamily="34" charset="0"/>
              </a:defRPr>
            </a:lvl1pPr>
            <a:lvl2pPr marL="742950" indent="-285750" defTabSz="908050" eaLnBrk="0" hangingPunct="0">
              <a:spcBef>
                <a:spcPct val="20000"/>
              </a:spcBef>
              <a:buFont typeface="Arial" charset="0"/>
              <a:buChar char="–"/>
              <a:defRPr sz="2800">
                <a:solidFill>
                  <a:schemeClr val="tx1"/>
                </a:solidFill>
                <a:latin typeface="Calibri" pitchFamily="34" charset="0"/>
              </a:defRPr>
            </a:lvl2pPr>
            <a:lvl3pPr marL="1143000" indent="-228600" defTabSz="908050" eaLnBrk="0" hangingPunct="0">
              <a:spcBef>
                <a:spcPct val="20000"/>
              </a:spcBef>
              <a:buFont typeface="Arial" charset="0"/>
              <a:buChar char="•"/>
              <a:defRPr sz="2400">
                <a:solidFill>
                  <a:schemeClr val="tx1"/>
                </a:solidFill>
                <a:latin typeface="Calibri" pitchFamily="34" charset="0"/>
              </a:defRPr>
            </a:lvl3pPr>
            <a:lvl4pPr marL="1600200" indent="-228600" defTabSz="908050" eaLnBrk="0" hangingPunct="0">
              <a:spcBef>
                <a:spcPct val="20000"/>
              </a:spcBef>
              <a:buFont typeface="Arial" charset="0"/>
              <a:buChar char="–"/>
              <a:defRPr sz="2000">
                <a:solidFill>
                  <a:schemeClr val="tx1"/>
                </a:solidFill>
                <a:latin typeface="Calibri" pitchFamily="34" charset="0"/>
              </a:defRPr>
            </a:lvl4pPr>
            <a:lvl5pPr marL="2057400" indent="-228600" defTabSz="908050" eaLnBrk="0" hangingPunct="0">
              <a:spcBef>
                <a:spcPct val="20000"/>
              </a:spcBef>
              <a:buFont typeface="Arial" charset="0"/>
              <a:buChar char="»"/>
              <a:defRPr sz="2000">
                <a:solidFill>
                  <a:schemeClr val="tx1"/>
                </a:solidFill>
                <a:latin typeface="Calibri" pitchFamily="34" charset="0"/>
              </a:defRPr>
            </a:lvl5pPr>
            <a:lvl6pPr marL="25146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solidFill>
                <a:schemeClr val="bg1"/>
              </a:solidFill>
              <a:latin typeface="Arial" charset="0"/>
            </a:endParaRPr>
          </a:p>
          <a:p>
            <a:pPr eaLnBrk="1" hangingPunct="1">
              <a:spcBef>
                <a:spcPct val="0"/>
              </a:spcBef>
              <a:buFontTx/>
              <a:buNone/>
            </a:pPr>
            <a:endParaRPr lang="en-US" altLang="en-US" sz="1800" b="1">
              <a:solidFill>
                <a:schemeClr val="bg1"/>
              </a:solidFill>
              <a:latin typeface="Arial" charset="0"/>
            </a:endParaRPr>
          </a:p>
          <a:p>
            <a:pPr eaLnBrk="1" hangingPunct="1">
              <a:spcBef>
                <a:spcPct val="0"/>
              </a:spcBef>
              <a:buFontTx/>
              <a:buNone/>
            </a:pPr>
            <a:endParaRPr lang="en-US" altLang="en-US" sz="1800" b="1">
              <a:solidFill>
                <a:schemeClr val="bg1"/>
              </a:solidFill>
              <a:latin typeface="Arial" charset="0"/>
            </a:endParaRPr>
          </a:p>
          <a:p>
            <a:pPr eaLnBrk="1" hangingPunct="1">
              <a:spcBef>
                <a:spcPct val="0"/>
              </a:spcBef>
              <a:buFontTx/>
              <a:buNone/>
            </a:pPr>
            <a:endParaRPr lang="en-US" altLang="en-US" sz="1800" b="1">
              <a:solidFill>
                <a:schemeClr val="bg1"/>
              </a:solidFill>
              <a:latin typeface="Arial" charset="0"/>
            </a:endParaRPr>
          </a:p>
          <a:p>
            <a:pPr eaLnBrk="1" hangingPunct="1">
              <a:spcBef>
                <a:spcPct val="0"/>
              </a:spcBef>
              <a:buFontTx/>
              <a:buNone/>
            </a:pPr>
            <a:endParaRPr lang="en-US" altLang="en-US" sz="1800" b="1">
              <a:solidFill>
                <a:schemeClr val="bg1"/>
              </a:solidFill>
              <a:latin typeface="Arial" charset="0"/>
            </a:endParaRPr>
          </a:p>
        </p:txBody>
      </p:sp>
      <p:cxnSp>
        <p:nvCxnSpPr>
          <p:cNvPr id="8" name="Gerade Verbindung 7"/>
          <p:cNvCxnSpPr/>
          <p:nvPr/>
        </p:nvCxnSpPr>
        <p:spPr>
          <a:xfrm>
            <a:off x="3101975" y="4621213"/>
            <a:ext cx="0" cy="1008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143625" y="4614863"/>
            <a:ext cx="0" cy="1008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798" name="Rechteck 6"/>
          <p:cNvSpPr>
            <a:spLocks noChangeArrowheads="1"/>
          </p:cNvSpPr>
          <p:nvPr/>
        </p:nvSpPr>
        <p:spPr bwMode="auto">
          <a:xfrm>
            <a:off x="3470275" y="4584700"/>
            <a:ext cx="26146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 defTabSz="908050" eaLnBrk="0" hangingPunct="0">
              <a:spcBef>
                <a:spcPct val="20000"/>
              </a:spcBef>
              <a:buFont typeface="Arial" charset="0"/>
              <a:buChar char="•"/>
              <a:defRPr sz="3200">
                <a:solidFill>
                  <a:schemeClr val="tx1"/>
                </a:solidFill>
                <a:latin typeface="Calibri" pitchFamily="34" charset="0"/>
              </a:defRPr>
            </a:lvl1pPr>
            <a:lvl2pPr marL="742950" indent="-285750" defTabSz="908050" eaLnBrk="0" hangingPunct="0">
              <a:spcBef>
                <a:spcPct val="20000"/>
              </a:spcBef>
              <a:buFont typeface="Arial" charset="0"/>
              <a:buChar char="–"/>
              <a:defRPr sz="2800">
                <a:solidFill>
                  <a:schemeClr val="tx1"/>
                </a:solidFill>
                <a:latin typeface="Calibri" pitchFamily="34" charset="0"/>
              </a:defRPr>
            </a:lvl2pPr>
            <a:lvl3pPr marL="1143000" indent="-228600" defTabSz="908050" eaLnBrk="0" hangingPunct="0">
              <a:spcBef>
                <a:spcPct val="20000"/>
              </a:spcBef>
              <a:buFont typeface="Arial" charset="0"/>
              <a:buChar char="•"/>
              <a:defRPr sz="2400">
                <a:solidFill>
                  <a:schemeClr val="tx1"/>
                </a:solidFill>
                <a:latin typeface="Calibri" pitchFamily="34" charset="0"/>
              </a:defRPr>
            </a:lvl3pPr>
            <a:lvl4pPr marL="1600200" indent="-228600" defTabSz="908050" eaLnBrk="0" hangingPunct="0">
              <a:spcBef>
                <a:spcPct val="20000"/>
              </a:spcBef>
              <a:buFont typeface="Arial" charset="0"/>
              <a:buChar char="–"/>
              <a:defRPr sz="2000">
                <a:solidFill>
                  <a:schemeClr val="tx1"/>
                </a:solidFill>
                <a:latin typeface="Calibri" pitchFamily="34" charset="0"/>
              </a:defRPr>
            </a:lvl4pPr>
            <a:lvl5pPr marL="2057400" indent="-228600" defTabSz="908050" eaLnBrk="0" hangingPunct="0">
              <a:spcBef>
                <a:spcPct val="20000"/>
              </a:spcBef>
              <a:buFont typeface="Arial" charset="0"/>
              <a:buChar char="»"/>
              <a:defRPr sz="2000">
                <a:solidFill>
                  <a:schemeClr val="tx1"/>
                </a:solidFill>
                <a:latin typeface="Calibri" pitchFamily="34" charset="0"/>
              </a:defRPr>
            </a:lvl5pPr>
            <a:lvl6pPr marL="25146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200000"/>
              </a:lnSpc>
              <a:spcBef>
                <a:spcPct val="0"/>
              </a:spcBef>
              <a:buFontTx/>
              <a:buNone/>
            </a:pPr>
            <a:r>
              <a:rPr lang="en-US" altLang="en-US" sz="1400" b="1" dirty="0">
                <a:solidFill>
                  <a:schemeClr val="bg1"/>
                </a:solidFill>
                <a:latin typeface="Arial" charset="0"/>
              </a:rPr>
              <a:t>GILLES PETERHANS</a:t>
            </a:r>
          </a:p>
          <a:p>
            <a:pPr eaLnBrk="1" hangingPunct="1">
              <a:lnSpc>
                <a:spcPct val="150000"/>
              </a:lnSpc>
              <a:spcBef>
                <a:spcPct val="0"/>
              </a:spcBef>
              <a:buFontTx/>
              <a:buNone/>
            </a:pPr>
            <a:r>
              <a:rPr lang="en-US" altLang="en-US" sz="1200" dirty="0">
                <a:solidFill>
                  <a:schemeClr val="bg1"/>
                </a:solidFill>
                <a:latin typeface="Arial" charset="0"/>
              </a:rPr>
              <a:t>Secretary General</a:t>
            </a:r>
          </a:p>
          <a:p>
            <a:pPr eaLnBrk="1" hangingPunct="1">
              <a:lnSpc>
                <a:spcPct val="150000"/>
              </a:lnSpc>
              <a:spcBef>
                <a:spcPct val="0"/>
              </a:spcBef>
              <a:buFontTx/>
              <a:buNone/>
            </a:pPr>
            <a:r>
              <a:rPr lang="en-US" altLang="en-US" sz="1200" dirty="0">
                <a:solidFill>
                  <a:schemeClr val="bg1"/>
                </a:solidFill>
                <a:latin typeface="Arial" charset="0"/>
              </a:rPr>
              <a:t>gilles.peterhans@uiprail.org</a:t>
            </a:r>
          </a:p>
        </p:txBody>
      </p:sp>
      <p:grpSp>
        <p:nvGrpSpPr>
          <p:cNvPr id="22" name="Group 21"/>
          <p:cNvGrpSpPr/>
          <p:nvPr/>
        </p:nvGrpSpPr>
        <p:grpSpPr>
          <a:xfrm>
            <a:off x="1135204" y="1321887"/>
            <a:ext cx="6207685" cy="965487"/>
            <a:chOff x="971600" y="5373450"/>
            <a:chExt cx="6207685" cy="965487"/>
          </a:xfrm>
        </p:grpSpPr>
        <p:pic>
          <p:nvPicPr>
            <p:cNvPr id="23"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954" y="5586866"/>
              <a:ext cx="718170" cy="19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872" y="5540191"/>
              <a:ext cx="694676"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021" y="5550374"/>
              <a:ext cx="527674" cy="2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817" y="5548446"/>
              <a:ext cx="605142" cy="2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6563" y="5483699"/>
              <a:ext cx="724519"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4012" y="5465896"/>
              <a:ext cx="730234"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 descr="C:\Users\gpeterhans\Desktop\PWF log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54754" y="5373450"/>
              <a:ext cx="728124" cy="49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75"/>
            <p:cNvSpPr>
              <a:spLocks/>
            </p:cNvSpPr>
            <p:nvPr/>
          </p:nvSpPr>
          <p:spPr bwMode="auto">
            <a:xfrm>
              <a:off x="971600" y="5867010"/>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75"/>
            <p:cNvSpPr>
              <a:spLocks/>
            </p:cNvSpPr>
            <p:nvPr/>
          </p:nvSpPr>
          <p:spPr bwMode="auto">
            <a:xfrm>
              <a:off x="1898702" y="5877272"/>
              <a:ext cx="600062"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75"/>
            <p:cNvSpPr>
              <a:spLocks/>
            </p:cNvSpPr>
            <p:nvPr/>
          </p:nvSpPr>
          <p:spPr bwMode="auto">
            <a:xfrm>
              <a:off x="2771800" y="5877272"/>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75"/>
            <p:cNvSpPr>
              <a:spLocks/>
            </p:cNvSpPr>
            <p:nvPr/>
          </p:nvSpPr>
          <p:spPr bwMode="auto">
            <a:xfrm>
              <a:off x="3755914" y="5877272"/>
              <a:ext cx="600062"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75"/>
            <p:cNvSpPr>
              <a:spLocks/>
            </p:cNvSpPr>
            <p:nvPr/>
          </p:nvSpPr>
          <p:spPr bwMode="auto">
            <a:xfrm>
              <a:off x="4581002" y="5877272"/>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75"/>
            <p:cNvSpPr>
              <a:spLocks/>
            </p:cNvSpPr>
            <p:nvPr/>
          </p:nvSpPr>
          <p:spPr bwMode="auto">
            <a:xfrm>
              <a:off x="6453210" y="5877272"/>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35"/>
            <p:cNvSpPr/>
            <p:nvPr/>
          </p:nvSpPr>
          <p:spPr>
            <a:xfrm>
              <a:off x="979161" y="5877272"/>
              <a:ext cx="641394" cy="276999"/>
            </a:xfrm>
            <a:prstGeom prst="rect">
              <a:avLst/>
            </a:prstGeom>
          </p:spPr>
          <p:txBody>
            <a:bodyPr wrap="none">
              <a:spAutoFit/>
            </a:bodyPr>
            <a:lstStyle/>
            <a:p>
              <a:r>
                <a:rPr lang="en-US" sz="1200" b="1" dirty="0">
                  <a:latin typeface="+mn-lt"/>
                </a:rPr>
                <a:t>Austria</a:t>
              </a:r>
              <a:endParaRPr lang="en-GB" sz="1200" dirty="0">
                <a:latin typeface="+mn-lt"/>
              </a:endParaRPr>
            </a:p>
          </p:txBody>
        </p:sp>
        <p:sp>
          <p:nvSpPr>
            <p:cNvPr id="37" name="Rectangle 36"/>
            <p:cNvSpPr/>
            <p:nvPr/>
          </p:nvSpPr>
          <p:spPr>
            <a:xfrm>
              <a:off x="1836092" y="5877272"/>
              <a:ext cx="707245" cy="276999"/>
            </a:xfrm>
            <a:prstGeom prst="rect">
              <a:avLst/>
            </a:prstGeom>
          </p:spPr>
          <p:txBody>
            <a:bodyPr wrap="none">
              <a:spAutoFit/>
            </a:bodyPr>
            <a:lstStyle/>
            <a:p>
              <a:r>
                <a:rPr lang="en-US" sz="1200" b="1" dirty="0">
                  <a:latin typeface="+mn-lt"/>
                </a:rPr>
                <a:t>Belgium</a:t>
              </a:r>
              <a:endParaRPr lang="en-GB" sz="1200" dirty="0">
                <a:latin typeface="+mn-lt"/>
              </a:endParaRPr>
            </a:p>
          </p:txBody>
        </p:sp>
        <p:sp>
          <p:nvSpPr>
            <p:cNvPr id="38" name="Rectangle 37"/>
            <p:cNvSpPr/>
            <p:nvPr/>
          </p:nvSpPr>
          <p:spPr>
            <a:xfrm>
              <a:off x="2807239" y="5877272"/>
              <a:ext cx="737061" cy="461665"/>
            </a:xfrm>
            <a:prstGeom prst="rect">
              <a:avLst/>
            </a:prstGeom>
          </p:spPr>
          <p:txBody>
            <a:bodyPr wrap="none">
              <a:spAutoFit/>
            </a:bodyPr>
            <a:lstStyle/>
            <a:p>
              <a:pPr algn="ctr"/>
              <a:r>
                <a:rPr lang="en-US" sz="1200" b="1" dirty="0">
                  <a:latin typeface="+mn-lt"/>
                </a:rPr>
                <a:t>Czech</a:t>
              </a:r>
            </a:p>
            <a:p>
              <a:pPr algn="ctr"/>
              <a:r>
                <a:rPr lang="en-US" sz="1200" b="1" dirty="0">
                  <a:latin typeface="+mn-lt"/>
                </a:rPr>
                <a:t>Republic</a:t>
              </a:r>
              <a:endParaRPr lang="en-GB" sz="1200" dirty="0">
                <a:latin typeface="+mn-lt"/>
              </a:endParaRPr>
            </a:p>
          </p:txBody>
        </p:sp>
        <p:sp>
          <p:nvSpPr>
            <p:cNvPr id="39" name="Rectangle 38"/>
            <p:cNvSpPr/>
            <p:nvPr/>
          </p:nvSpPr>
          <p:spPr>
            <a:xfrm>
              <a:off x="3755914" y="5889819"/>
              <a:ext cx="606063" cy="276999"/>
            </a:xfrm>
            <a:prstGeom prst="rect">
              <a:avLst/>
            </a:prstGeom>
          </p:spPr>
          <p:txBody>
            <a:bodyPr wrap="none">
              <a:spAutoFit/>
            </a:bodyPr>
            <a:lstStyle/>
            <a:p>
              <a:r>
                <a:rPr lang="en-US" sz="1200" b="1" dirty="0">
                  <a:latin typeface="+mn-lt"/>
                </a:rPr>
                <a:t>France</a:t>
              </a:r>
              <a:endParaRPr lang="en-GB" sz="1200" dirty="0">
                <a:latin typeface="+mn-lt"/>
              </a:endParaRPr>
            </a:p>
          </p:txBody>
        </p:sp>
        <p:sp>
          <p:nvSpPr>
            <p:cNvPr id="40" name="Rectangle 39"/>
            <p:cNvSpPr/>
            <p:nvPr/>
          </p:nvSpPr>
          <p:spPr>
            <a:xfrm>
              <a:off x="4521258" y="5896387"/>
              <a:ext cx="767005" cy="276999"/>
            </a:xfrm>
            <a:prstGeom prst="rect">
              <a:avLst/>
            </a:prstGeom>
          </p:spPr>
          <p:txBody>
            <a:bodyPr wrap="none">
              <a:spAutoFit/>
            </a:bodyPr>
            <a:lstStyle/>
            <a:p>
              <a:r>
                <a:rPr lang="en-US" sz="1200" b="1" dirty="0">
                  <a:latin typeface="+mn-lt"/>
                </a:rPr>
                <a:t>Germany</a:t>
              </a:r>
              <a:endParaRPr lang="en-GB" sz="1200" dirty="0">
                <a:latin typeface="+mn-lt"/>
              </a:endParaRPr>
            </a:p>
          </p:txBody>
        </p:sp>
        <p:sp>
          <p:nvSpPr>
            <p:cNvPr id="41" name="Rectangle 40"/>
            <p:cNvSpPr/>
            <p:nvPr/>
          </p:nvSpPr>
          <p:spPr>
            <a:xfrm>
              <a:off x="5630854" y="5877272"/>
              <a:ext cx="370614" cy="276999"/>
            </a:xfrm>
            <a:prstGeom prst="rect">
              <a:avLst/>
            </a:prstGeom>
          </p:spPr>
          <p:txBody>
            <a:bodyPr wrap="none">
              <a:spAutoFit/>
            </a:bodyPr>
            <a:lstStyle/>
            <a:p>
              <a:r>
                <a:rPr lang="en-US" sz="1200" b="1" dirty="0">
                  <a:latin typeface="+mn-lt"/>
                </a:rPr>
                <a:t>UK</a:t>
              </a:r>
              <a:endParaRPr lang="en-GB" sz="1200" dirty="0">
                <a:latin typeface="+mn-lt"/>
              </a:endParaRPr>
            </a:p>
          </p:txBody>
        </p:sp>
        <p:sp>
          <p:nvSpPr>
            <p:cNvPr id="42" name="Rectangle 41"/>
            <p:cNvSpPr/>
            <p:nvPr/>
          </p:nvSpPr>
          <p:spPr>
            <a:xfrm>
              <a:off x="6453210" y="5877272"/>
              <a:ext cx="722955" cy="276999"/>
            </a:xfrm>
            <a:prstGeom prst="rect">
              <a:avLst/>
            </a:prstGeom>
          </p:spPr>
          <p:txBody>
            <a:bodyPr wrap="none">
              <a:spAutoFit/>
            </a:bodyPr>
            <a:lstStyle/>
            <a:p>
              <a:r>
                <a:rPr lang="en-US" sz="1200" b="1" dirty="0">
                  <a:latin typeface="+mn-lt"/>
                </a:rPr>
                <a:t>Hungary</a:t>
              </a:r>
              <a:endParaRPr lang="en-GB" sz="1200" dirty="0">
                <a:latin typeface="+mn-lt"/>
              </a:endParaRPr>
            </a:p>
          </p:txBody>
        </p:sp>
      </p:grpSp>
      <p:grpSp>
        <p:nvGrpSpPr>
          <p:cNvPr id="43" name="Group 42"/>
          <p:cNvGrpSpPr/>
          <p:nvPr/>
        </p:nvGrpSpPr>
        <p:grpSpPr>
          <a:xfrm>
            <a:off x="1037664" y="2342977"/>
            <a:ext cx="6414656" cy="1014015"/>
            <a:chOff x="952102" y="1436490"/>
            <a:chExt cx="6414656" cy="1014015"/>
          </a:xfrm>
        </p:grpSpPr>
        <p:sp>
          <p:nvSpPr>
            <p:cNvPr id="50" name="Rectangle 49"/>
            <p:cNvSpPr/>
            <p:nvPr/>
          </p:nvSpPr>
          <p:spPr>
            <a:xfrm>
              <a:off x="1829700" y="1599404"/>
              <a:ext cx="838691" cy="369332"/>
            </a:xfrm>
            <a:prstGeom prst="rect">
              <a:avLst/>
            </a:prstGeom>
          </p:spPr>
          <p:txBody>
            <a:bodyPr wrap="none">
              <a:spAutoFit/>
            </a:bodyPr>
            <a:lstStyle/>
            <a:p>
              <a:r>
                <a:rPr lang="en-US" b="1" dirty="0"/>
                <a:t>NVPG</a:t>
              </a:r>
              <a:endParaRPr lang="en-GB" dirty="0"/>
            </a:p>
          </p:txBody>
        </p:sp>
        <p:pic>
          <p:nvPicPr>
            <p:cNvPr id="44" name="Picture 3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7396" y="1615871"/>
              <a:ext cx="806546" cy="28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9109" y="1463160"/>
              <a:ext cx="520689"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2244" y="1702532"/>
              <a:ext cx="725790" cy="2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7779" y="1568547"/>
              <a:ext cx="612127"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6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39082" y="1712080"/>
              <a:ext cx="875011" cy="17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52500" y="1436490"/>
              <a:ext cx="511164" cy="47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75"/>
            <p:cNvSpPr>
              <a:spLocks/>
            </p:cNvSpPr>
            <p:nvPr/>
          </p:nvSpPr>
          <p:spPr bwMode="auto">
            <a:xfrm>
              <a:off x="952102" y="1968736"/>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75"/>
            <p:cNvSpPr>
              <a:spLocks/>
            </p:cNvSpPr>
            <p:nvPr/>
          </p:nvSpPr>
          <p:spPr bwMode="auto">
            <a:xfrm>
              <a:off x="1882211" y="1978998"/>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75"/>
            <p:cNvSpPr>
              <a:spLocks/>
            </p:cNvSpPr>
            <p:nvPr/>
          </p:nvSpPr>
          <p:spPr bwMode="auto">
            <a:xfrm>
              <a:off x="2843808" y="1978998"/>
              <a:ext cx="660068"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75"/>
            <p:cNvSpPr>
              <a:spLocks/>
            </p:cNvSpPr>
            <p:nvPr/>
          </p:nvSpPr>
          <p:spPr bwMode="auto">
            <a:xfrm>
              <a:off x="3759422" y="1978998"/>
              <a:ext cx="600062"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75"/>
            <p:cNvSpPr>
              <a:spLocks/>
            </p:cNvSpPr>
            <p:nvPr/>
          </p:nvSpPr>
          <p:spPr bwMode="auto">
            <a:xfrm>
              <a:off x="4538047" y="1968070"/>
              <a:ext cx="878551" cy="186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Freeform 75"/>
            <p:cNvSpPr>
              <a:spLocks/>
            </p:cNvSpPr>
            <p:nvPr/>
          </p:nvSpPr>
          <p:spPr bwMode="auto">
            <a:xfrm>
              <a:off x="6537632" y="1962247"/>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75"/>
            <p:cNvSpPr>
              <a:spLocks/>
            </p:cNvSpPr>
            <p:nvPr/>
          </p:nvSpPr>
          <p:spPr bwMode="auto">
            <a:xfrm>
              <a:off x="5708051" y="1966800"/>
              <a:ext cx="600062"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57"/>
            <p:cNvSpPr/>
            <p:nvPr/>
          </p:nvSpPr>
          <p:spPr>
            <a:xfrm>
              <a:off x="1083281" y="1988840"/>
              <a:ext cx="463717" cy="276999"/>
            </a:xfrm>
            <a:prstGeom prst="rect">
              <a:avLst/>
            </a:prstGeom>
          </p:spPr>
          <p:txBody>
            <a:bodyPr wrap="none">
              <a:spAutoFit/>
            </a:bodyPr>
            <a:lstStyle/>
            <a:p>
              <a:r>
                <a:rPr lang="en-US" sz="1200" b="1" dirty="0">
                  <a:latin typeface="+mn-lt"/>
                </a:rPr>
                <a:t>Italy</a:t>
              </a:r>
              <a:endParaRPr lang="en-GB" sz="1200" dirty="0">
                <a:latin typeface="+mn-lt"/>
              </a:endParaRPr>
            </a:p>
          </p:txBody>
        </p:sp>
        <p:sp>
          <p:nvSpPr>
            <p:cNvPr id="59" name="Rectangle 58"/>
            <p:cNvSpPr/>
            <p:nvPr/>
          </p:nvSpPr>
          <p:spPr>
            <a:xfrm>
              <a:off x="1795587" y="1988840"/>
              <a:ext cx="970715" cy="276999"/>
            </a:xfrm>
            <a:prstGeom prst="rect">
              <a:avLst/>
            </a:prstGeom>
          </p:spPr>
          <p:txBody>
            <a:bodyPr wrap="none">
              <a:spAutoFit/>
            </a:bodyPr>
            <a:lstStyle/>
            <a:p>
              <a:r>
                <a:rPr lang="en-US" sz="1200" b="1" dirty="0">
                  <a:latin typeface="+mn-lt"/>
                </a:rPr>
                <a:t>Netherlands</a:t>
              </a:r>
              <a:endParaRPr lang="en-GB" sz="1200" dirty="0">
                <a:latin typeface="+mn-lt"/>
              </a:endParaRPr>
            </a:p>
          </p:txBody>
        </p:sp>
        <p:sp>
          <p:nvSpPr>
            <p:cNvPr id="60" name="Rectangle 59"/>
            <p:cNvSpPr/>
            <p:nvPr/>
          </p:nvSpPr>
          <p:spPr>
            <a:xfrm>
              <a:off x="2859942" y="1988840"/>
              <a:ext cx="627801" cy="276999"/>
            </a:xfrm>
            <a:prstGeom prst="rect">
              <a:avLst/>
            </a:prstGeom>
          </p:spPr>
          <p:txBody>
            <a:bodyPr wrap="none">
              <a:spAutoFit/>
            </a:bodyPr>
            <a:lstStyle/>
            <a:p>
              <a:r>
                <a:rPr lang="en-US" sz="1200" b="1" dirty="0">
                  <a:latin typeface="+mn-lt"/>
                </a:rPr>
                <a:t>Poland</a:t>
              </a:r>
              <a:endParaRPr lang="en-GB" sz="1200" dirty="0">
                <a:latin typeface="+mn-lt"/>
              </a:endParaRPr>
            </a:p>
          </p:txBody>
        </p:sp>
        <p:sp>
          <p:nvSpPr>
            <p:cNvPr id="61" name="Rectangle 60"/>
            <p:cNvSpPr/>
            <p:nvPr/>
          </p:nvSpPr>
          <p:spPr>
            <a:xfrm>
              <a:off x="3690923" y="1988840"/>
              <a:ext cx="737061" cy="461665"/>
            </a:xfrm>
            <a:prstGeom prst="rect">
              <a:avLst/>
            </a:prstGeom>
          </p:spPr>
          <p:txBody>
            <a:bodyPr wrap="none">
              <a:spAutoFit/>
            </a:bodyPr>
            <a:lstStyle/>
            <a:p>
              <a:pPr algn="ctr"/>
              <a:r>
                <a:rPr lang="en-US" sz="1200" b="1" dirty="0">
                  <a:latin typeface="+mn-lt"/>
                </a:rPr>
                <a:t>Slovak </a:t>
              </a:r>
            </a:p>
            <a:p>
              <a:pPr algn="ctr"/>
              <a:r>
                <a:rPr lang="en-US" sz="1200" b="1" dirty="0">
                  <a:latin typeface="+mn-lt"/>
                </a:rPr>
                <a:t>Republic</a:t>
              </a:r>
              <a:endParaRPr lang="en-GB" sz="1200" dirty="0">
                <a:latin typeface="+mn-lt"/>
              </a:endParaRPr>
            </a:p>
          </p:txBody>
        </p:sp>
        <p:sp>
          <p:nvSpPr>
            <p:cNvPr id="62" name="Rectangle 61"/>
            <p:cNvSpPr/>
            <p:nvPr/>
          </p:nvSpPr>
          <p:spPr>
            <a:xfrm>
              <a:off x="4707924" y="1988840"/>
              <a:ext cx="537327" cy="276999"/>
            </a:xfrm>
            <a:prstGeom prst="rect">
              <a:avLst/>
            </a:prstGeom>
          </p:spPr>
          <p:txBody>
            <a:bodyPr wrap="none">
              <a:spAutoFit/>
            </a:bodyPr>
            <a:lstStyle/>
            <a:p>
              <a:r>
                <a:rPr lang="en-US" sz="1200" b="1" dirty="0">
                  <a:latin typeface="+mn-lt"/>
                </a:rPr>
                <a:t>Spain</a:t>
              </a:r>
              <a:endParaRPr lang="en-GB" sz="1200" dirty="0">
                <a:latin typeface="+mn-lt"/>
              </a:endParaRPr>
            </a:p>
          </p:txBody>
        </p:sp>
        <p:sp>
          <p:nvSpPr>
            <p:cNvPr id="63" name="Rectangle 62"/>
            <p:cNvSpPr/>
            <p:nvPr/>
          </p:nvSpPr>
          <p:spPr>
            <a:xfrm>
              <a:off x="5662988" y="1988840"/>
              <a:ext cx="690189" cy="276999"/>
            </a:xfrm>
            <a:prstGeom prst="rect">
              <a:avLst/>
            </a:prstGeom>
          </p:spPr>
          <p:txBody>
            <a:bodyPr wrap="none">
              <a:spAutoFit/>
            </a:bodyPr>
            <a:lstStyle/>
            <a:p>
              <a:r>
                <a:rPr lang="en-US" sz="1200" b="1" dirty="0">
                  <a:latin typeface="+mn-lt"/>
                </a:rPr>
                <a:t>Sweden</a:t>
              </a:r>
              <a:endParaRPr lang="en-GB" sz="1200" dirty="0">
                <a:latin typeface="+mn-lt"/>
              </a:endParaRPr>
            </a:p>
          </p:txBody>
        </p:sp>
        <p:sp>
          <p:nvSpPr>
            <p:cNvPr id="64" name="Rectangle 63"/>
            <p:cNvSpPr/>
            <p:nvPr/>
          </p:nvSpPr>
          <p:spPr>
            <a:xfrm>
              <a:off x="6434580" y="1988840"/>
              <a:ext cx="932178" cy="276999"/>
            </a:xfrm>
            <a:prstGeom prst="rect">
              <a:avLst/>
            </a:prstGeom>
          </p:spPr>
          <p:txBody>
            <a:bodyPr wrap="none">
              <a:spAutoFit/>
            </a:bodyPr>
            <a:lstStyle/>
            <a:p>
              <a:r>
                <a:rPr lang="en-US" sz="1200" b="1" dirty="0">
                  <a:latin typeface="+mn-lt"/>
                </a:rPr>
                <a:t>Switzerland</a:t>
              </a:r>
              <a:endParaRPr lang="en-GB" sz="1200" dirty="0">
                <a:latin typeface="+mn-lt"/>
              </a:endParaRPr>
            </a:p>
          </p:txBody>
        </p:sp>
      </p:grpSp>
    </p:spTree>
    <p:extLst>
      <p:ext uri="{BB962C8B-B14F-4D97-AF65-F5344CB8AC3E}">
        <p14:creationId xmlns:p14="http://schemas.microsoft.com/office/powerpoint/2010/main" val="323437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520" y="1052736"/>
            <a:ext cx="8640960" cy="3024336"/>
            <a:chOff x="356210" y="1419465"/>
            <a:chExt cx="7890365" cy="3180991"/>
          </a:xfrm>
        </p:grpSpPr>
        <p:sp>
          <p:nvSpPr>
            <p:cNvPr id="8" name="Freeform 7"/>
            <p:cNvSpPr/>
            <p:nvPr/>
          </p:nvSpPr>
          <p:spPr>
            <a:xfrm>
              <a:off x="2915817" y="1439265"/>
              <a:ext cx="5328592" cy="900000"/>
            </a:xfrm>
            <a:custGeom>
              <a:avLst/>
              <a:gdLst>
                <a:gd name="connsiteX0" fmla="*/ 226465 w 1358761"/>
                <a:gd name="connsiteY0" fmla="*/ 0 h 5370355"/>
                <a:gd name="connsiteX1" fmla="*/ 1132296 w 1358761"/>
                <a:gd name="connsiteY1" fmla="*/ 0 h 5370355"/>
                <a:gd name="connsiteX2" fmla="*/ 1358761 w 1358761"/>
                <a:gd name="connsiteY2" fmla="*/ 226465 h 5370355"/>
                <a:gd name="connsiteX3" fmla="*/ 1358761 w 1358761"/>
                <a:gd name="connsiteY3" fmla="*/ 5370355 h 5370355"/>
                <a:gd name="connsiteX4" fmla="*/ 1358761 w 1358761"/>
                <a:gd name="connsiteY4" fmla="*/ 5370355 h 5370355"/>
                <a:gd name="connsiteX5" fmla="*/ 0 w 1358761"/>
                <a:gd name="connsiteY5" fmla="*/ 5370355 h 5370355"/>
                <a:gd name="connsiteX6" fmla="*/ 0 w 1358761"/>
                <a:gd name="connsiteY6" fmla="*/ 5370355 h 5370355"/>
                <a:gd name="connsiteX7" fmla="*/ 0 w 1358761"/>
                <a:gd name="connsiteY7" fmla="*/ 226465 h 5370355"/>
                <a:gd name="connsiteX8" fmla="*/ 226465 w 1358761"/>
                <a:gd name="connsiteY8" fmla="*/ 0 h 537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761" h="5370355">
                  <a:moveTo>
                    <a:pt x="1358761" y="895078"/>
                  </a:moveTo>
                  <a:lnTo>
                    <a:pt x="1358761" y="4475277"/>
                  </a:lnTo>
                  <a:cubicBezTo>
                    <a:pt x="1358761" y="4969614"/>
                    <a:pt x="1333108" y="5370355"/>
                    <a:pt x="1301463" y="5370355"/>
                  </a:cubicBezTo>
                  <a:lnTo>
                    <a:pt x="0" y="5370355"/>
                  </a:lnTo>
                  <a:lnTo>
                    <a:pt x="0" y="5370355"/>
                  </a:lnTo>
                  <a:lnTo>
                    <a:pt x="0" y="0"/>
                  </a:lnTo>
                  <a:lnTo>
                    <a:pt x="0" y="0"/>
                  </a:lnTo>
                  <a:lnTo>
                    <a:pt x="1301463" y="0"/>
                  </a:lnTo>
                  <a:cubicBezTo>
                    <a:pt x="1333108" y="0"/>
                    <a:pt x="1358761" y="400741"/>
                    <a:pt x="1358761" y="89507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112048" rIns="157768" bIns="112050" numCol="1" spcCol="1270" anchor="ctr" anchorCtr="0">
              <a:noAutofit/>
            </a:bodyPr>
            <a:lstStyle/>
            <a:p>
              <a:pPr marL="342900" lvl="1" indent="-342900" defTabSz="1066800">
                <a:lnSpc>
                  <a:spcPct val="90000"/>
                </a:lnSpc>
                <a:spcAft>
                  <a:spcPct val="15000"/>
                </a:spcAft>
                <a:buClr>
                  <a:srgbClr val="FF0000"/>
                </a:buClr>
                <a:buFont typeface="Wingdings" panose="05000000000000000000" pitchFamily="2" charset="2"/>
                <a:buChar char="§"/>
              </a:pPr>
              <a:r>
                <a:rPr lang="en-US" sz="1400" dirty="0">
                  <a:solidFill>
                    <a:schemeClr val="tx1">
                      <a:lumMod val="50000"/>
                    </a:schemeClr>
                  </a:solidFill>
                </a:rPr>
                <a:t>Single Vehicle </a:t>
              </a:r>
              <a:r>
                <a:rPr lang="en-US" sz="1400" dirty="0" err="1">
                  <a:solidFill>
                    <a:schemeClr val="tx1">
                      <a:lumMod val="50000"/>
                    </a:schemeClr>
                  </a:solidFill>
                </a:rPr>
                <a:t>Authorisation</a:t>
              </a:r>
              <a:r>
                <a:rPr lang="en-US" sz="1400" dirty="0">
                  <a:solidFill>
                    <a:schemeClr val="tx1">
                      <a:lumMod val="50000"/>
                    </a:schemeClr>
                  </a:solidFill>
                </a:rPr>
                <a:t> (VA)</a:t>
              </a:r>
              <a:r>
                <a:rPr lang="hu-HU" sz="1400" dirty="0">
                  <a:solidFill>
                    <a:schemeClr val="tx1">
                      <a:lumMod val="50000"/>
                    </a:schemeClr>
                  </a:solidFill>
                </a:rPr>
                <a:t>	</a:t>
              </a:r>
              <a:r>
                <a:rPr lang="hu-HU" sz="1400" dirty="0">
                  <a:solidFill>
                    <a:srgbClr val="339966"/>
                  </a:solidFill>
                </a:rPr>
                <a:t>Egységes járműengedélyezés</a:t>
              </a:r>
              <a:endParaRPr lang="en-US" sz="1400" dirty="0">
                <a:solidFill>
                  <a:srgbClr val="339966"/>
                </a:solidFill>
              </a:endParaRPr>
            </a:p>
            <a:p>
              <a:pPr marL="342900" lvl="1" indent="-342900" defTabSz="1066800">
                <a:lnSpc>
                  <a:spcPct val="90000"/>
                </a:lnSpc>
                <a:spcAft>
                  <a:spcPct val="15000"/>
                </a:spcAft>
                <a:buClr>
                  <a:srgbClr val="FF0000"/>
                </a:buClr>
                <a:buFont typeface="Wingdings" panose="05000000000000000000" pitchFamily="2" charset="2"/>
                <a:buChar char="§"/>
              </a:pPr>
              <a:r>
                <a:rPr lang="en-US" sz="1400" dirty="0">
                  <a:solidFill>
                    <a:schemeClr val="tx1">
                      <a:lumMod val="50000"/>
                    </a:schemeClr>
                  </a:solidFill>
                </a:rPr>
                <a:t>ERTMS </a:t>
              </a:r>
              <a:r>
                <a:rPr lang="en-US" sz="1400" dirty="0" err="1">
                  <a:solidFill>
                    <a:schemeClr val="tx1">
                      <a:lumMod val="50000"/>
                    </a:schemeClr>
                  </a:solidFill>
                </a:rPr>
                <a:t>Authorisation</a:t>
              </a:r>
              <a:r>
                <a:rPr lang="hu-HU" sz="1400" dirty="0">
                  <a:solidFill>
                    <a:schemeClr val="tx1">
                      <a:lumMod val="50000"/>
                    </a:schemeClr>
                  </a:solidFill>
                </a:rPr>
                <a:t>		</a:t>
              </a:r>
              <a:r>
                <a:rPr lang="hu-HU" sz="1400" dirty="0">
                  <a:solidFill>
                    <a:srgbClr val="339966"/>
                  </a:solidFill>
                </a:rPr>
                <a:t>ERTMS engedélyezés</a:t>
              </a:r>
              <a:endParaRPr lang="en-US" sz="1400" dirty="0">
                <a:solidFill>
                  <a:srgbClr val="339966"/>
                </a:solidFill>
              </a:endParaRPr>
            </a:p>
            <a:p>
              <a:pPr marL="342900" lvl="1" indent="-342900" defTabSz="1066800">
                <a:lnSpc>
                  <a:spcPct val="90000"/>
                </a:lnSpc>
                <a:spcAft>
                  <a:spcPct val="15000"/>
                </a:spcAft>
                <a:buClr>
                  <a:srgbClr val="FF0000"/>
                </a:buClr>
                <a:buFont typeface="Wingdings" panose="05000000000000000000" pitchFamily="2" charset="2"/>
                <a:buChar char="§"/>
              </a:pPr>
              <a:r>
                <a:rPr lang="en-US" sz="1400" dirty="0">
                  <a:solidFill>
                    <a:schemeClr val="tx1">
                      <a:lumMod val="50000"/>
                    </a:schemeClr>
                  </a:solidFill>
                </a:rPr>
                <a:t>European Vehicle Register (EVR)</a:t>
              </a:r>
              <a:r>
                <a:rPr lang="hu-HU" sz="1400" dirty="0">
                  <a:solidFill>
                    <a:schemeClr val="tx1">
                      <a:lumMod val="50000"/>
                    </a:schemeClr>
                  </a:solidFill>
                </a:rPr>
                <a:t>	</a:t>
              </a:r>
              <a:r>
                <a:rPr lang="hu-HU" sz="1400" dirty="0">
                  <a:solidFill>
                    <a:srgbClr val="339966"/>
                  </a:solidFill>
                </a:rPr>
                <a:t>Európai Járműregiszter</a:t>
              </a:r>
              <a:endParaRPr lang="en-US" sz="1400" dirty="0">
                <a:solidFill>
                  <a:srgbClr val="339966"/>
                </a:solidFill>
              </a:endParaRPr>
            </a:p>
          </p:txBody>
        </p:sp>
        <p:sp>
          <p:nvSpPr>
            <p:cNvPr id="9" name="Freeform 8"/>
            <p:cNvSpPr/>
            <p:nvPr/>
          </p:nvSpPr>
          <p:spPr>
            <a:xfrm>
              <a:off x="356210" y="1419465"/>
              <a:ext cx="2343580" cy="939600"/>
            </a:xfrm>
            <a:custGeom>
              <a:avLst/>
              <a:gdLst>
                <a:gd name="connsiteX0" fmla="*/ 0 w 3020825"/>
                <a:gd name="connsiteY0" fmla="*/ 283081 h 1698451"/>
                <a:gd name="connsiteX1" fmla="*/ 283081 w 3020825"/>
                <a:gd name="connsiteY1" fmla="*/ 0 h 1698451"/>
                <a:gd name="connsiteX2" fmla="*/ 2737744 w 3020825"/>
                <a:gd name="connsiteY2" fmla="*/ 0 h 1698451"/>
                <a:gd name="connsiteX3" fmla="*/ 3020825 w 3020825"/>
                <a:gd name="connsiteY3" fmla="*/ 283081 h 1698451"/>
                <a:gd name="connsiteX4" fmla="*/ 3020825 w 3020825"/>
                <a:gd name="connsiteY4" fmla="*/ 1415370 h 1698451"/>
                <a:gd name="connsiteX5" fmla="*/ 2737744 w 3020825"/>
                <a:gd name="connsiteY5" fmla="*/ 1698451 h 1698451"/>
                <a:gd name="connsiteX6" fmla="*/ 283081 w 3020825"/>
                <a:gd name="connsiteY6" fmla="*/ 1698451 h 1698451"/>
                <a:gd name="connsiteX7" fmla="*/ 0 w 3020825"/>
                <a:gd name="connsiteY7" fmla="*/ 1415370 h 1698451"/>
                <a:gd name="connsiteX8" fmla="*/ 0 w 3020825"/>
                <a:gd name="connsiteY8" fmla="*/ 283081 h 16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825" h="1698451">
                  <a:moveTo>
                    <a:pt x="0" y="283081"/>
                  </a:moveTo>
                  <a:cubicBezTo>
                    <a:pt x="0" y="126740"/>
                    <a:pt x="126740" y="0"/>
                    <a:pt x="283081" y="0"/>
                  </a:cubicBezTo>
                  <a:lnTo>
                    <a:pt x="2737744" y="0"/>
                  </a:lnTo>
                  <a:cubicBezTo>
                    <a:pt x="2894085" y="0"/>
                    <a:pt x="3020825" y="126740"/>
                    <a:pt x="3020825" y="283081"/>
                  </a:cubicBezTo>
                  <a:lnTo>
                    <a:pt x="3020825" y="1415370"/>
                  </a:lnTo>
                  <a:cubicBezTo>
                    <a:pt x="3020825" y="1571711"/>
                    <a:pt x="2894085" y="1698451"/>
                    <a:pt x="2737744" y="1698451"/>
                  </a:cubicBezTo>
                  <a:lnTo>
                    <a:pt x="283081" y="1698451"/>
                  </a:lnTo>
                  <a:cubicBezTo>
                    <a:pt x="126740" y="1698451"/>
                    <a:pt x="0" y="1571711"/>
                    <a:pt x="0" y="1415370"/>
                  </a:cubicBezTo>
                  <a:lnTo>
                    <a:pt x="0" y="2830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022" tIns="141967" rIns="201022" bIns="141967" numCol="1" spcCol="1270" anchor="ctr" anchorCtr="0">
              <a:noAutofit/>
            </a:bodyPr>
            <a:lstStyle/>
            <a:p>
              <a:pPr lvl="0" algn="ctr" defTabSz="1377950">
                <a:lnSpc>
                  <a:spcPct val="90000"/>
                </a:lnSpc>
                <a:spcBef>
                  <a:spcPct val="0"/>
                </a:spcBef>
                <a:spcAft>
                  <a:spcPct val="35000"/>
                </a:spcAft>
              </a:pPr>
              <a:r>
                <a:rPr lang="en-US" sz="1600" dirty="0">
                  <a:solidFill>
                    <a:schemeClr val="bg1"/>
                  </a:solidFill>
                </a:rPr>
                <a:t>Interop Directive</a:t>
              </a:r>
              <a:endParaRPr lang="hu-HU" sz="1600" dirty="0">
                <a:solidFill>
                  <a:schemeClr val="bg1"/>
                </a:solidFill>
              </a:endParaRPr>
            </a:p>
            <a:p>
              <a:pPr lvl="0" algn="ctr" defTabSz="1377950">
                <a:lnSpc>
                  <a:spcPct val="90000"/>
                </a:lnSpc>
                <a:spcBef>
                  <a:spcPct val="0"/>
                </a:spcBef>
                <a:spcAft>
                  <a:spcPct val="35000"/>
                </a:spcAft>
              </a:pPr>
              <a:r>
                <a:rPr lang="hu-HU" sz="1600" dirty="0" err="1">
                  <a:solidFill>
                    <a:schemeClr val="bg1"/>
                  </a:solidFill>
                </a:rPr>
                <a:t>Interoperabilitási</a:t>
              </a:r>
              <a:r>
                <a:rPr lang="hu-HU" sz="1600" dirty="0">
                  <a:solidFill>
                    <a:schemeClr val="bg1"/>
                  </a:solidFill>
                </a:rPr>
                <a:t> irányelv</a:t>
              </a:r>
              <a:endParaRPr lang="en-US" sz="1600" dirty="0">
                <a:solidFill>
                  <a:schemeClr val="bg1"/>
                </a:solidFill>
              </a:endParaRPr>
            </a:p>
            <a:p>
              <a:pPr lvl="0" algn="ctr" defTabSz="1377950">
                <a:lnSpc>
                  <a:spcPct val="90000"/>
                </a:lnSpc>
                <a:spcBef>
                  <a:spcPct val="0"/>
                </a:spcBef>
                <a:spcAft>
                  <a:spcPct val="35000"/>
                </a:spcAft>
              </a:pPr>
              <a:r>
                <a:rPr lang="en-US" sz="1600" kern="1200" noProof="0" dirty="0">
                  <a:solidFill>
                    <a:schemeClr val="bg1"/>
                  </a:solidFill>
                </a:rPr>
                <a:t>(IOD) - </a:t>
              </a:r>
              <a:r>
                <a:rPr lang="en-US" sz="1600" dirty="0">
                  <a:solidFill>
                    <a:schemeClr val="bg1"/>
                  </a:solidFill>
                </a:rPr>
                <a:t>2016/797</a:t>
              </a:r>
              <a:endParaRPr lang="en-US" sz="1600" kern="1200" noProof="0" dirty="0">
                <a:solidFill>
                  <a:schemeClr val="bg1"/>
                </a:solidFill>
              </a:endParaRPr>
            </a:p>
          </p:txBody>
        </p:sp>
        <p:sp>
          <p:nvSpPr>
            <p:cNvPr id="10" name="Freeform 9"/>
            <p:cNvSpPr/>
            <p:nvPr/>
          </p:nvSpPr>
          <p:spPr>
            <a:xfrm>
              <a:off x="2915817" y="2579152"/>
              <a:ext cx="5328000" cy="900000"/>
            </a:xfrm>
            <a:custGeom>
              <a:avLst/>
              <a:gdLst>
                <a:gd name="connsiteX0" fmla="*/ 226465 w 1358761"/>
                <a:gd name="connsiteY0" fmla="*/ 0 h 5370355"/>
                <a:gd name="connsiteX1" fmla="*/ 1132296 w 1358761"/>
                <a:gd name="connsiteY1" fmla="*/ 0 h 5370355"/>
                <a:gd name="connsiteX2" fmla="*/ 1358761 w 1358761"/>
                <a:gd name="connsiteY2" fmla="*/ 226465 h 5370355"/>
                <a:gd name="connsiteX3" fmla="*/ 1358761 w 1358761"/>
                <a:gd name="connsiteY3" fmla="*/ 5370355 h 5370355"/>
                <a:gd name="connsiteX4" fmla="*/ 1358761 w 1358761"/>
                <a:gd name="connsiteY4" fmla="*/ 5370355 h 5370355"/>
                <a:gd name="connsiteX5" fmla="*/ 0 w 1358761"/>
                <a:gd name="connsiteY5" fmla="*/ 5370355 h 5370355"/>
                <a:gd name="connsiteX6" fmla="*/ 0 w 1358761"/>
                <a:gd name="connsiteY6" fmla="*/ 5370355 h 5370355"/>
                <a:gd name="connsiteX7" fmla="*/ 0 w 1358761"/>
                <a:gd name="connsiteY7" fmla="*/ 226465 h 5370355"/>
                <a:gd name="connsiteX8" fmla="*/ 226465 w 1358761"/>
                <a:gd name="connsiteY8" fmla="*/ 0 h 537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761" h="5370355">
                  <a:moveTo>
                    <a:pt x="1358761" y="895078"/>
                  </a:moveTo>
                  <a:lnTo>
                    <a:pt x="1358761" y="4475277"/>
                  </a:lnTo>
                  <a:cubicBezTo>
                    <a:pt x="1358761" y="4969614"/>
                    <a:pt x="1333108" y="5370355"/>
                    <a:pt x="1301463" y="5370355"/>
                  </a:cubicBezTo>
                  <a:lnTo>
                    <a:pt x="0" y="5370355"/>
                  </a:lnTo>
                  <a:lnTo>
                    <a:pt x="0" y="5370355"/>
                  </a:lnTo>
                  <a:lnTo>
                    <a:pt x="0" y="0"/>
                  </a:lnTo>
                  <a:lnTo>
                    <a:pt x="0" y="0"/>
                  </a:lnTo>
                  <a:lnTo>
                    <a:pt x="1301463" y="0"/>
                  </a:lnTo>
                  <a:cubicBezTo>
                    <a:pt x="1333108" y="0"/>
                    <a:pt x="1358761" y="400741"/>
                    <a:pt x="1358761" y="89507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112048" rIns="157768" bIns="112050" numCol="1" spcCol="1270" anchor="ctr" anchorCtr="0">
              <a:noAutofit/>
            </a:bodyPr>
            <a:lstStyle/>
            <a:p>
              <a:pPr marL="342900" lvl="1" indent="-342900" defTabSz="1066800">
                <a:lnSpc>
                  <a:spcPct val="90000"/>
                </a:lnSpc>
                <a:spcAft>
                  <a:spcPct val="15000"/>
                </a:spcAft>
                <a:buClr>
                  <a:srgbClr val="FF0000"/>
                </a:buClr>
                <a:buFont typeface="Wingdings" panose="05000000000000000000" pitchFamily="2" charset="2"/>
                <a:buChar char="§"/>
              </a:pPr>
              <a:r>
                <a:rPr lang="en-US" sz="1400" dirty="0">
                  <a:solidFill>
                    <a:schemeClr val="tx1">
                      <a:lumMod val="50000"/>
                    </a:schemeClr>
                  </a:solidFill>
                </a:rPr>
                <a:t>Single Safety Certificate (SSC) </a:t>
              </a:r>
              <a:r>
                <a:rPr lang="hu-HU" sz="1400" dirty="0">
                  <a:solidFill>
                    <a:schemeClr val="tx1">
                      <a:lumMod val="50000"/>
                    </a:schemeClr>
                  </a:solidFill>
                </a:rPr>
                <a:t>	</a:t>
              </a:r>
              <a:r>
                <a:rPr lang="hu-HU" sz="1400" dirty="0">
                  <a:solidFill>
                    <a:srgbClr val="339966"/>
                  </a:solidFill>
                </a:rPr>
                <a:t>Egységes biztonsági tanúsítvány</a:t>
              </a:r>
              <a:endParaRPr lang="en-US" sz="1400" dirty="0">
                <a:solidFill>
                  <a:srgbClr val="339966"/>
                </a:solidFill>
              </a:endParaRPr>
            </a:p>
            <a:p>
              <a:pPr marL="342900" lvl="1" indent="-342900" defTabSz="1066800">
                <a:lnSpc>
                  <a:spcPct val="90000"/>
                </a:lnSpc>
                <a:spcAft>
                  <a:spcPct val="15000"/>
                </a:spcAft>
                <a:buClr>
                  <a:srgbClr val="FF0000"/>
                </a:buClr>
                <a:buFont typeface="Wingdings" panose="05000000000000000000" pitchFamily="2" charset="2"/>
                <a:buChar char="§"/>
              </a:pPr>
              <a:r>
                <a:rPr lang="en-US" sz="1400" dirty="0">
                  <a:solidFill>
                    <a:schemeClr val="tx1">
                      <a:lumMod val="50000"/>
                    </a:schemeClr>
                  </a:solidFill>
                </a:rPr>
                <a:t>Actors and roles (long</a:t>
              </a:r>
              <a:r>
                <a:rPr lang="hu-HU" sz="1400" dirty="0" err="1">
                  <a:solidFill>
                    <a:schemeClr val="tx1">
                      <a:lumMod val="50000"/>
                    </a:schemeClr>
                  </a:solidFill>
                </a:rPr>
                <a:t>er</a:t>
              </a:r>
              <a:r>
                <a:rPr lang="en-US" sz="1400" dirty="0">
                  <a:solidFill>
                    <a:schemeClr val="tx1">
                      <a:lumMod val="50000"/>
                    </a:schemeClr>
                  </a:solidFill>
                </a:rPr>
                <a:t> list </a:t>
              </a:r>
              <a:r>
                <a:rPr lang="hu-HU" sz="1400" dirty="0" err="1">
                  <a:solidFill>
                    <a:schemeClr val="tx1">
                      <a:lumMod val="50000"/>
                    </a:schemeClr>
                  </a:solidFill>
                </a:rPr>
                <a:t>then</a:t>
              </a:r>
              <a:r>
                <a:rPr lang="hu-HU" sz="1400" dirty="0">
                  <a:solidFill>
                    <a:schemeClr val="tx1">
                      <a:lumMod val="50000"/>
                    </a:schemeClr>
                  </a:solidFill>
                </a:rPr>
                <a:t> </a:t>
              </a:r>
              <a:r>
                <a:rPr lang="hu-HU" sz="1400" dirty="0" err="1">
                  <a:solidFill>
                    <a:schemeClr val="tx1">
                      <a:lumMod val="50000"/>
                    </a:schemeClr>
                  </a:solidFill>
                </a:rPr>
                <a:t>in</a:t>
              </a:r>
              <a:r>
                <a:rPr lang="en-US" sz="1400" dirty="0">
                  <a:solidFill>
                    <a:schemeClr val="tx1">
                      <a:lumMod val="50000"/>
                    </a:schemeClr>
                  </a:solidFill>
                </a:rPr>
                <a:t> RID/CIM)</a:t>
              </a:r>
              <a:r>
                <a:rPr lang="hu-HU" sz="1400" dirty="0">
                  <a:solidFill>
                    <a:schemeClr val="tx1">
                      <a:lumMod val="50000"/>
                    </a:schemeClr>
                  </a:solidFill>
                </a:rPr>
                <a:t>   </a:t>
              </a:r>
              <a:r>
                <a:rPr lang="hu-HU" sz="1400" dirty="0">
                  <a:solidFill>
                    <a:srgbClr val="339966"/>
                  </a:solidFill>
                </a:rPr>
                <a:t>Szereplők és feladataik</a:t>
              </a:r>
              <a:endParaRPr lang="en-US" sz="1400" dirty="0">
                <a:solidFill>
                  <a:srgbClr val="339966"/>
                </a:solidFill>
              </a:endParaRPr>
            </a:p>
            <a:p>
              <a:pPr marL="342900" lvl="1" indent="-342900" defTabSz="1066800">
                <a:lnSpc>
                  <a:spcPct val="90000"/>
                </a:lnSpc>
                <a:spcAft>
                  <a:spcPct val="15000"/>
                </a:spcAft>
                <a:buClr>
                  <a:srgbClr val="FF0000"/>
                </a:buClr>
                <a:buFont typeface="Wingdings" panose="05000000000000000000" pitchFamily="2" charset="2"/>
                <a:buChar char="§"/>
              </a:pPr>
              <a:r>
                <a:rPr lang="en-US" sz="1400" dirty="0">
                  <a:solidFill>
                    <a:schemeClr val="tx1">
                      <a:lumMod val="50000"/>
                    </a:schemeClr>
                  </a:solidFill>
                </a:rPr>
                <a:t>Common Occurrence Reporting (COR)</a:t>
              </a:r>
              <a:r>
                <a:rPr lang="hu-HU" sz="1400" dirty="0">
                  <a:solidFill>
                    <a:schemeClr val="tx1">
                      <a:lumMod val="50000"/>
                    </a:schemeClr>
                  </a:solidFill>
                </a:rPr>
                <a:t>	</a:t>
              </a:r>
              <a:r>
                <a:rPr lang="hu-HU" sz="1400" dirty="0">
                  <a:solidFill>
                    <a:srgbClr val="339966"/>
                  </a:solidFill>
                </a:rPr>
                <a:t>Közös baleseti bejelentő felület</a:t>
              </a:r>
              <a:endParaRPr lang="en-US" sz="1400" dirty="0">
                <a:solidFill>
                  <a:srgbClr val="339966"/>
                </a:solidFill>
              </a:endParaRPr>
            </a:p>
          </p:txBody>
        </p:sp>
        <p:sp>
          <p:nvSpPr>
            <p:cNvPr id="11" name="Freeform 10"/>
            <p:cNvSpPr/>
            <p:nvPr/>
          </p:nvSpPr>
          <p:spPr>
            <a:xfrm>
              <a:off x="356210" y="2559352"/>
              <a:ext cx="2343581" cy="939600"/>
            </a:xfrm>
            <a:custGeom>
              <a:avLst/>
              <a:gdLst>
                <a:gd name="connsiteX0" fmla="*/ 0 w 3020825"/>
                <a:gd name="connsiteY0" fmla="*/ 283081 h 1698451"/>
                <a:gd name="connsiteX1" fmla="*/ 283081 w 3020825"/>
                <a:gd name="connsiteY1" fmla="*/ 0 h 1698451"/>
                <a:gd name="connsiteX2" fmla="*/ 2737744 w 3020825"/>
                <a:gd name="connsiteY2" fmla="*/ 0 h 1698451"/>
                <a:gd name="connsiteX3" fmla="*/ 3020825 w 3020825"/>
                <a:gd name="connsiteY3" fmla="*/ 283081 h 1698451"/>
                <a:gd name="connsiteX4" fmla="*/ 3020825 w 3020825"/>
                <a:gd name="connsiteY4" fmla="*/ 1415370 h 1698451"/>
                <a:gd name="connsiteX5" fmla="*/ 2737744 w 3020825"/>
                <a:gd name="connsiteY5" fmla="*/ 1698451 h 1698451"/>
                <a:gd name="connsiteX6" fmla="*/ 283081 w 3020825"/>
                <a:gd name="connsiteY6" fmla="*/ 1698451 h 1698451"/>
                <a:gd name="connsiteX7" fmla="*/ 0 w 3020825"/>
                <a:gd name="connsiteY7" fmla="*/ 1415370 h 1698451"/>
                <a:gd name="connsiteX8" fmla="*/ 0 w 3020825"/>
                <a:gd name="connsiteY8" fmla="*/ 283081 h 16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825" h="1698451">
                  <a:moveTo>
                    <a:pt x="0" y="283081"/>
                  </a:moveTo>
                  <a:cubicBezTo>
                    <a:pt x="0" y="126740"/>
                    <a:pt x="126740" y="0"/>
                    <a:pt x="283081" y="0"/>
                  </a:cubicBezTo>
                  <a:lnTo>
                    <a:pt x="2737744" y="0"/>
                  </a:lnTo>
                  <a:cubicBezTo>
                    <a:pt x="2894085" y="0"/>
                    <a:pt x="3020825" y="126740"/>
                    <a:pt x="3020825" y="283081"/>
                  </a:cubicBezTo>
                  <a:lnTo>
                    <a:pt x="3020825" y="1415370"/>
                  </a:lnTo>
                  <a:cubicBezTo>
                    <a:pt x="3020825" y="1571711"/>
                    <a:pt x="2894085" y="1698451"/>
                    <a:pt x="2737744" y="1698451"/>
                  </a:cubicBezTo>
                  <a:lnTo>
                    <a:pt x="283081" y="1698451"/>
                  </a:lnTo>
                  <a:cubicBezTo>
                    <a:pt x="126740" y="1698451"/>
                    <a:pt x="0" y="1571711"/>
                    <a:pt x="0" y="1415370"/>
                  </a:cubicBezTo>
                  <a:lnTo>
                    <a:pt x="0" y="2830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022" tIns="141967" rIns="201022" bIns="141967" numCol="1" spcCol="1270" anchor="ctr" anchorCtr="0">
              <a:noAutofit/>
            </a:bodyPr>
            <a:lstStyle/>
            <a:p>
              <a:pPr lvl="0" algn="ctr" defTabSz="1377950">
                <a:lnSpc>
                  <a:spcPct val="90000"/>
                </a:lnSpc>
                <a:spcBef>
                  <a:spcPct val="0"/>
                </a:spcBef>
                <a:spcAft>
                  <a:spcPct val="35000"/>
                </a:spcAft>
              </a:pPr>
              <a:r>
                <a:rPr lang="en-US" sz="1600" kern="1200" noProof="0" dirty="0">
                  <a:solidFill>
                    <a:schemeClr val="bg1"/>
                  </a:solidFill>
                </a:rPr>
                <a:t>Safety Directive</a:t>
              </a:r>
              <a:endParaRPr lang="hu-HU" sz="1600" kern="1200" noProof="0" dirty="0">
                <a:solidFill>
                  <a:schemeClr val="bg1"/>
                </a:solidFill>
              </a:endParaRPr>
            </a:p>
            <a:p>
              <a:pPr lvl="0" algn="ctr" defTabSz="1377950">
                <a:lnSpc>
                  <a:spcPct val="90000"/>
                </a:lnSpc>
                <a:spcBef>
                  <a:spcPct val="0"/>
                </a:spcBef>
                <a:spcAft>
                  <a:spcPct val="35000"/>
                </a:spcAft>
              </a:pPr>
              <a:r>
                <a:rPr lang="hu-HU" sz="1600" dirty="0">
                  <a:solidFill>
                    <a:schemeClr val="bg1"/>
                  </a:solidFill>
                </a:rPr>
                <a:t>Biztonsági irányelv</a:t>
              </a:r>
              <a:endParaRPr lang="en-US" sz="1600" kern="1200" noProof="0" dirty="0">
                <a:solidFill>
                  <a:schemeClr val="bg1"/>
                </a:solidFill>
              </a:endParaRPr>
            </a:p>
            <a:p>
              <a:pPr lvl="0" algn="ctr" defTabSz="1377950">
                <a:lnSpc>
                  <a:spcPct val="90000"/>
                </a:lnSpc>
                <a:spcBef>
                  <a:spcPct val="0"/>
                </a:spcBef>
                <a:spcAft>
                  <a:spcPct val="35000"/>
                </a:spcAft>
              </a:pPr>
              <a:r>
                <a:rPr lang="en-US" sz="1600" kern="1200" noProof="0" dirty="0">
                  <a:solidFill>
                    <a:schemeClr val="bg1"/>
                  </a:solidFill>
                </a:rPr>
                <a:t>(RSD) - </a:t>
              </a:r>
              <a:r>
                <a:rPr lang="en-US" sz="1600" dirty="0">
                  <a:solidFill>
                    <a:schemeClr val="bg1"/>
                  </a:solidFill>
                </a:rPr>
                <a:t>2016/798</a:t>
              </a:r>
              <a:endParaRPr lang="en-US" sz="1600" kern="1200" noProof="0" dirty="0">
                <a:solidFill>
                  <a:schemeClr val="bg1"/>
                </a:solidFill>
              </a:endParaRPr>
            </a:p>
          </p:txBody>
        </p:sp>
        <p:sp>
          <p:nvSpPr>
            <p:cNvPr id="12" name="Freeform 11"/>
            <p:cNvSpPr/>
            <p:nvPr/>
          </p:nvSpPr>
          <p:spPr>
            <a:xfrm>
              <a:off x="2918575" y="3680656"/>
              <a:ext cx="5328000" cy="900000"/>
            </a:xfrm>
            <a:custGeom>
              <a:avLst/>
              <a:gdLst>
                <a:gd name="connsiteX0" fmla="*/ 226465 w 1358761"/>
                <a:gd name="connsiteY0" fmla="*/ 0 h 5370355"/>
                <a:gd name="connsiteX1" fmla="*/ 1132296 w 1358761"/>
                <a:gd name="connsiteY1" fmla="*/ 0 h 5370355"/>
                <a:gd name="connsiteX2" fmla="*/ 1358761 w 1358761"/>
                <a:gd name="connsiteY2" fmla="*/ 226465 h 5370355"/>
                <a:gd name="connsiteX3" fmla="*/ 1358761 w 1358761"/>
                <a:gd name="connsiteY3" fmla="*/ 5370355 h 5370355"/>
                <a:gd name="connsiteX4" fmla="*/ 1358761 w 1358761"/>
                <a:gd name="connsiteY4" fmla="*/ 5370355 h 5370355"/>
                <a:gd name="connsiteX5" fmla="*/ 0 w 1358761"/>
                <a:gd name="connsiteY5" fmla="*/ 5370355 h 5370355"/>
                <a:gd name="connsiteX6" fmla="*/ 0 w 1358761"/>
                <a:gd name="connsiteY6" fmla="*/ 5370355 h 5370355"/>
                <a:gd name="connsiteX7" fmla="*/ 0 w 1358761"/>
                <a:gd name="connsiteY7" fmla="*/ 226465 h 5370355"/>
                <a:gd name="connsiteX8" fmla="*/ 226465 w 1358761"/>
                <a:gd name="connsiteY8" fmla="*/ 0 h 537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761" h="5370355">
                  <a:moveTo>
                    <a:pt x="1358761" y="895078"/>
                  </a:moveTo>
                  <a:lnTo>
                    <a:pt x="1358761" y="4475277"/>
                  </a:lnTo>
                  <a:cubicBezTo>
                    <a:pt x="1358761" y="4969614"/>
                    <a:pt x="1333108" y="5370355"/>
                    <a:pt x="1301463" y="5370355"/>
                  </a:cubicBezTo>
                  <a:lnTo>
                    <a:pt x="0" y="5370355"/>
                  </a:lnTo>
                  <a:lnTo>
                    <a:pt x="0" y="5370355"/>
                  </a:lnTo>
                  <a:lnTo>
                    <a:pt x="0" y="0"/>
                  </a:lnTo>
                  <a:lnTo>
                    <a:pt x="0" y="0"/>
                  </a:lnTo>
                  <a:lnTo>
                    <a:pt x="1301463" y="0"/>
                  </a:lnTo>
                  <a:cubicBezTo>
                    <a:pt x="1333108" y="0"/>
                    <a:pt x="1358761" y="400741"/>
                    <a:pt x="1358761" y="89507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112049" rIns="157768" bIns="112049" numCol="1" spcCol="1270" anchor="ctr" anchorCtr="0">
              <a:noAutofit/>
            </a:bodyPr>
            <a:lstStyle/>
            <a:p>
              <a:pPr marL="342900" lvl="1" indent="-342900" defTabSz="1066800">
                <a:lnSpc>
                  <a:spcPct val="90000"/>
                </a:lnSpc>
                <a:spcAft>
                  <a:spcPct val="15000"/>
                </a:spcAft>
                <a:buClr>
                  <a:srgbClr val="FF0000"/>
                </a:buClr>
                <a:buFont typeface="Wingdings" panose="05000000000000000000" pitchFamily="2" charset="2"/>
                <a:buChar char="§"/>
              </a:pPr>
              <a:r>
                <a:rPr lang="en-US" sz="1400" dirty="0">
                  <a:solidFill>
                    <a:schemeClr val="tx1">
                      <a:lumMod val="50000"/>
                    </a:schemeClr>
                  </a:solidFill>
                </a:rPr>
                <a:t>One-Stop-Shop (OSS)</a:t>
              </a:r>
              <a:r>
                <a:rPr lang="hu-HU" sz="1400" dirty="0">
                  <a:solidFill>
                    <a:schemeClr val="tx1">
                      <a:lumMod val="50000"/>
                    </a:schemeClr>
                  </a:solidFill>
                </a:rPr>
                <a:t>		</a:t>
              </a:r>
              <a:r>
                <a:rPr lang="hu-HU" sz="1400" dirty="0">
                  <a:solidFill>
                    <a:srgbClr val="339966"/>
                  </a:solidFill>
                </a:rPr>
                <a:t>Egyablakos ügyintézés</a:t>
              </a:r>
              <a:r>
                <a:rPr lang="en-US" sz="1400" dirty="0">
                  <a:solidFill>
                    <a:srgbClr val="339966"/>
                  </a:solidFill>
                </a:rPr>
                <a:t> </a:t>
              </a:r>
            </a:p>
            <a:p>
              <a:pPr marL="342900" lvl="1" indent="-342900" defTabSz="1066800">
                <a:lnSpc>
                  <a:spcPct val="90000"/>
                </a:lnSpc>
                <a:spcAft>
                  <a:spcPct val="15000"/>
                </a:spcAft>
                <a:buClr>
                  <a:srgbClr val="FF0000"/>
                </a:buClr>
                <a:buFont typeface="Wingdings" panose="05000000000000000000" pitchFamily="2" charset="2"/>
                <a:buChar char="§"/>
              </a:pPr>
              <a:r>
                <a:rPr lang="en-US" sz="1400" dirty="0">
                  <a:solidFill>
                    <a:schemeClr val="tx1">
                      <a:lumMod val="50000"/>
                    </a:schemeClr>
                  </a:solidFill>
                </a:rPr>
                <a:t>Board of Appeal</a:t>
              </a:r>
              <a:r>
                <a:rPr lang="hu-HU" sz="1400" dirty="0">
                  <a:solidFill>
                    <a:schemeClr val="tx1">
                      <a:lumMod val="50000"/>
                    </a:schemeClr>
                  </a:solidFill>
                </a:rPr>
                <a:t>		</a:t>
              </a:r>
              <a:r>
                <a:rPr lang="hu-HU" sz="1400" dirty="0">
                  <a:solidFill>
                    <a:srgbClr val="339966"/>
                  </a:solidFill>
                </a:rPr>
                <a:t>Fellebbezési tanács</a:t>
              </a:r>
              <a:endParaRPr lang="en-US" sz="1400" dirty="0">
                <a:solidFill>
                  <a:srgbClr val="339966"/>
                </a:solidFill>
              </a:endParaRPr>
            </a:p>
            <a:p>
              <a:pPr marL="342900" lvl="1" indent="-342900" defTabSz="1066800">
                <a:lnSpc>
                  <a:spcPct val="90000"/>
                </a:lnSpc>
                <a:spcAft>
                  <a:spcPct val="15000"/>
                </a:spcAft>
                <a:buClr>
                  <a:srgbClr val="FF0000"/>
                </a:buClr>
                <a:buFont typeface="Wingdings" panose="05000000000000000000" pitchFamily="2" charset="2"/>
                <a:buChar char="§"/>
              </a:pPr>
              <a:r>
                <a:rPr lang="en-US" sz="1400" dirty="0">
                  <a:solidFill>
                    <a:schemeClr val="tx1">
                      <a:lumMod val="50000"/>
                    </a:schemeClr>
                  </a:solidFill>
                </a:rPr>
                <a:t>Fees and Charges</a:t>
              </a:r>
              <a:r>
                <a:rPr lang="hu-HU" sz="1400" dirty="0">
                  <a:solidFill>
                    <a:schemeClr val="tx1">
                      <a:lumMod val="50000"/>
                    </a:schemeClr>
                  </a:solidFill>
                </a:rPr>
                <a:t>		</a:t>
              </a:r>
              <a:r>
                <a:rPr lang="hu-HU" sz="1400" dirty="0">
                  <a:solidFill>
                    <a:srgbClr val="339966"/>
                  </a:solidFill>
                </a:rPr>
                <a:t>Egységes díjak</a:t>
              </a:r>
              <a:endParaRPr lang="en-US" sz="1400" dirty="0">
                <a:solidFill>
                  <a:srgbClr val="339966"/>
                </a:solidFill>
              </a:endParaRPr>
            </a:p>
          </p:txBody>
        </p:sp>
        <p:sp>
          <p:nvSpPr>
            <p:cNvPr id="13" name="Freeform 12"/>
            <p:cNvSpPr/>
            <p:nvPr/>
          </p:nvSpPr>
          <p:spPr>
            <a:xfrm>
              <a:off x="356210" y="3660856"/>
              <a:ext cx="2343581" cy="939600"/>
            </a:xfrm>
            <a:custGeom>
              <a:avLst/>
              <a:gdLst>
                <a:gd name="connsiteX0" fmla="*/ 0 w 3020825"/>
                <a:gd name="connsiteY0" fmla="*/ 283081 h 1698451"/>
                <a:gd name="connsiteX1" fmla="*/ 283081 w 3020825"/>
                <a:gd name="connsiteY1" fmla="*/ 0 h 1698451"/>
                <a:gd name="connsiteX2" fmla="*/ 2737744 w 3020825"/>
                <a:gd name="connsiteY2" fmla="*/ 0 h 1698451"/>
                <a:gd name="connsiteX3" fmla="*/ 3020825 w 3020825"/>
                <a:gd name="connsiteY3" fmla="*/ 283081 h 1698451"/>
                <a:gd name="connsiteX4" fmla="*/ 3020825 w 3020825"/>
                <a:gd name="connsiteY4" fmla="*/ 1415370 h 1698451"/>
                <a:gd name="connsiteX5" fmla="*/ 2737744 w 3020825"/>
                <a:gd name="connsiteY5" fmla="*/ 1698451 h 1698451"/>
                <a:gd name="connsiteX6" fmla="*/ 283081 w 3020825"/>
                <a:gd name="connsiteY6" fmla="*/ 1698451 h 1698451"/>
                <a:gd name="connsiteX7" fmla="*/ 0 w 3020825"/>
                <a:gd name="connsiteY7" fmla="*/ 1415370 h 1698451"/>
                <a:gd name="connsiteX8" fmla="*/ 0 w 3020825"/>
                <a:gd name="connsiteY8" fmla="*/ 283081 h 16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825" h="1698451">
                  <a:moveTo>
                    <a:pt x="0" y="283081"/>
                  </a:moveTo>
                  <a:cubicBezTo>
                    <a:pt x="0" y="126740"/>
                    <a:pt x="126740" y="0"/>
                    <a:pt x="283081" y="0"/>
                  </a:cubicBezTo>
                  <a:lnTo>
                    <a:pt x="2737744" y="0"/>
                  </a:lnTo>
                  <a:cubicBezTo>
                    <a:pt x="2894085" y="0"/>
                    <a:pt x="3020825" y="126740"/>
                    <a:pt x="3020825" y="283081"/>
                  </a:cubicBezTo>
                  <a:lnTo>
                    <a:pt x="3020825" y="1415370"/>
                  </a:lnTo>
                  <a:cubicBezTo>
                    <a:pt x="3020825" y="1571711"/>
                    <a:pt x="2894085" y="1698451"/>
                    <a:pt x="2737744" y="1698451"/>
                  </a:cubicBezTo>
                  <a:lnTo>
                    <a:pt x="283081" y="1698451"/>
                  </a:lnTo>
                  <a:cubicBezTo>
                    <a:pt x="126740" y="1698451"/>
                    <a:pt x="0" y="1571711"/>
                    <a:pt x="0" y="1415370"/>
                  </a:cubicBezTo>
                  <a:lnTo>
                    <a:pt x="0" y="2830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022" tIns="141967" rIns="201022" bIns="141967" numCol="1" spcCol="1270" anchor="ctr" anchorCtr="0">
              <a:noAutofit/>
            </a:bodyPr>
            <a:lstStyle/>
            <a:p>
              <a:pPr lvl="0" algn="ctr" defTabSz="1377950">
                <a:lnSpc>
                  <a:spcPct val="90000"/>
                </a:lnSpc>
                <a:spcBef>
                  <a:spcPct val="0"/>
                </a:spcBef>
                <a:spcAft>
                  <a:spcPct val="35000"/>
                </a:spcAft>
              </a:pPr>
              <a:r>
                <a:rPr lang="en-US" sz="1600" kern="1200" noProof="0" dirty="0">
                  <a:solidFill>
                    <a:schemeClr val="bg1"/>
                  </a:solidFill>
                </a:rPr>
                <a:t>Agency regulation</a:t>
              </a:r>
              <a:endParaRPr lang="hu-HU" sz="1600" kern="1200" noProof="0" dirty="0">
                <a:solidFill>
                  <a:schemeClr val="bg1"/>
                </a:solidFill>
              </a:endParaRPr>
            </a:p>
            <a:p>
              <a:pPr lvl="0" algn="ctr" defTabSz="1377950">
                <a:lnSpc>
                  <a:spcPct val="90000"/>
                </a:lnSpc>
                <a:spcBef>
                  <a:spcPct val="0"/>
                </a:spcBef>
                <a:spcAft>
                  <a:spcPct val="35000"/>
                </a:spcAft>
              </a:pPr>
              <a:r>
                <a:rPr lang="hu-HU" sz="1600" dirty="0">
                  <a:solidFill>
                    <a:schemeClr val="bg1"/>
                  </a:solidFill>
                </a:rPr>
                <a:t>ERA rendelet</a:t>
              </a:r>
              <a:endParaRPr lang="en-US" sz="1600" kern="1200" noProof="0" dirty="0">
                <a:solidFill>
                  <a:schemeClr val="bg1"/>
                </a:solidFill>
              </a:endParaRPr>
            </a:p>
            <a:p>
              <a:pPr lvl="0" algn="ctr" defTabSz="1377950">
                <a:lnSpc>
                  <a:spcPct val="90000"/>
                </a:lnSpc>
                <a:spcBef>
                  <a:spcPct val="0"/>
                </a:spcBef>
                <a:spcAft>
                  <a:spcPct val="35000"/>
                </a:spcAft>
              </a:pPr>
              <a:r>
                <a:rPr lang="en-US" sz="1600" dirty="0">
                  <a:solidFill>
                    <a:schemeClr val="bg1"/>
                  </a:solidFill>
                </a:rPr>
                <a:t>2016/796</a:t>
              </a:r>
              <a:endParaRPr lang="en-US" sz="1600" kern="1200" noProof="0" dirty="0">
                <a:solidFill>
                  <a:schemeClr val="bg1"/>
                </a:solidFill>
              </a:endParaRPr>
            </a:p>
          </p:txBody>
        </p:sp>
      </p:grpSp>
      <p:sp>
        <p:nvSpPr>
          <p:cNvPr id="7" name="Titel 1"/>
          <p:cNvSpPr txBox="1">
            <a:spLocks/>
          </p:cNvSpPr>
          <p:nvPr/>
        </p:nvSpPr>
        <p:spPr bwMode="auto">
          <a:xfrm>
            <a:off x="1143000" y="0"/>
            <a:ext cx="7893496" cy="928688"/>
          </a:xfrm>
          <a:prstGeom prst="rect">
            <a:avLst/>
          </a:prstGeom>
          <a:ln>
            <a:miter lim="800000"/>
            <a:headEnd/>
            <a:tailEnd/>
          </a:ln>
        </p:spPr>
        <p:txBody>
          <a:bodyPr anchor="b"/>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defRPr/>
            </a:pPr>
            <a:r>
              <a:rPr lang="en-GB" sz="2000" b="1" dirty="0">
                <a:latin typeface="+mn-lt"/>
              </a:rPr>
              <a:t>4</a:t>
            </a:r>
            <a:r>
              <a:rPr lang="en-GB" sz="2000" b="1" baseline="30000" dirty="0">
                <a:latin typeface="+mn-lt"/>
              </a:rPr>
              <a:t>th</a:t>
            </a:r>
            <a:r>
              <a:rPr lang="en-GB" sz="2000" b="1" dirty="0">
                <a:latin typeface="+mn-lt"/>
              </a:rPr>
              <a:t> Railway Package – technical pillar</a:t>
            </a:r>
            <a:r>
              <a:rPr lang="hu-HU" sz="2000" b="1" dirty="0">
                <a:latin typeface="+mn-lt"/>
              </a:rPr>
              <a:t> – 4. vasúti csomag – műszaki pillér</a:t>
            </a:r>
            <a:endParaRPr lang="en-GB" sz="2000" b="1" dirty="0">
              <a:latin typeface="+mn-lt"/>
            </a:endParaRPr>
          </a:p>
          <a:p>
            <a:pPr algn="l">
              <a:defRPr/>
            </a:pPr>
            <a:r>
              <a:rPr lang="de-CH" sz="2000" b="1" dirty="0" err="1">
                <a:latin typeface="+mn-lt"/>
              </a:rPr>
              <a:t>Overview</a:t>
            </a:r>
            <a:r>
              <a:rPr lang="de-CH" sz="2000" b="1" dirty="0">
                <a:latin typeface="+mn-lt"/>
              </a:rPr>
              <a:t> </a:t>
            </a:r>
            <a:r>
              <a:rPr lang="hu-HU" sz="2000" b="1" dirty="0">
                <a:latin typeface="+mn-lt"/>
              </a:rPr>
              <a:t>/ Áttekintés </a:t>
            </a:r>
            <a:r>
              <a:rPr lang="en-GB" sz="1400" b="1" spc="-5" dirty="0">
                <a:solidFill>
                  <a:srgbClr val="FF0000"/>
                </a:solidFill>
                <a:cs typeface="Verdana"/>
              </a:rPr>
              <a:t>GRB “Questions/Answers” (EN)</a:t>
            </a:r>
            <a:r>
              <a:rPr lang="en-GB" sz="1400" spc="-5" dirty="0">
                <a:cs typeface="Verdana"/>
              </a:rPr>
              <a:t> – published under </a:t>
            </a:r>
            <a:r>
              <a:rPr lang="en-GB" sz="1400" spc="-5" dirty="0">
                <a:cs typeface="Verdana"/>
                <a:hlinkClick r:id="rId2"/>
              </a:rPr>
              <a:t>http://www.grbrail.eu</a:t>
            </a:r>
            <a:endParaRPr lang="en-GB" sz="1400" spc="-5" dirty="0">
              <a:cs typeface="Verdana"/>
            </a:endParaRPr>
          </a:p>
        </p:txBody>
      </p:sp>
      <p:sp>
        <p:nvSpPr>
          <p:cNvPr id="2" name="Rectangle 1">
            <a:extLst>
              <a:ext uri="{FF2B5EF4-FFF2-40B4-BE49-F238E27FC236}">
                <a16:creationId xmlns:a16="http://schemas.microsoft.com/office/drawing/2014/main" id="{A156B53D-7E48-439F-ADE1-CAA0AC9141D1}"/>
              </a:ext>
            </a:extLst>
          </p:cNvPr>
          <p:cNvSpPr/>
          <p:nvPr/>
        </p:nvSpPr>
        <p:spPr>
          <a:xfrm>
            <a:off x="179512" y="4149080"/>
            <a:ext cx="8856984" cy="2031325"/>
          </a:xfrm>
          <a:prstGeom prst="rect">
            <a:avLst/>
          </a:prstGeom>
        </p:spPr>
        <p:txBody>
          <a:bodyPr wrap="square">
            <a:spAutoFit/>
          </a:bodyPr>
          <a:lstStyle/>
          <a:p>
            <a:r>
              <a:rPr lang="en-GB" sz="1400" dirty="0">
                <a:latin typeface="+mn-lt"/>
              </a:rPr>
              <a:t>The 4th RP – technical pillar brings by </a:t>
            </a:r>
            <a:r>
              <a:rPr lang="en-GB" sz="1400" b="1" dirty="0">
                <a:latin typeface="+mn-lt"/>
              </a:rPr>
              <a:t>substantial reforms</a:t>
            </a:r>
            <a:r>
              <a:rPr lang="hu-HU" sz="1400" dirty="0">
                <a:latin typeface="+mn-lt"/>
              </a:rPr>
              <a:t> / </a:t>
            </a:r>
            <a:r>
              <a:rPr lang="hu-HU" sz="1400" dirty="0">
                <a:solidFill>
                  <a:srgbClr val="339966"/>
                </a:solidFill>
                <a:latin typeface="+mn-lt"/>
              </a:rPr>
              <a:t>A 4. pillér </a:t>
            </a:r>
            <a:r>
              <a:rPr lang="hu-HU" sz="1400" b="1" dirty="0">
                <a:solidFill>
                  <a:srgbClr val="339966"/>
                </a:solidFill>
                <a:latin typeface="+mn-lt"/>
              </a:rPr>
              <a:t>alapvető reformokat </a:t>
            </a:r>
            <a:r>
              <a:rPr lang="hu-HU" sz="1400" dirty="0">
                <a:solidFill>
                  <a:srgbClr val="339966"/>
                </a:solidFill>
                <a:latin typeface="+mn-lt"/>
              </a:rPr>
              <a:t>tartalmaz</a:t>
            </a:r>
            <a:endParaRPr lang="en-GB" sz="1400" dirty="0">
              <a:solidFill>
                <a:srgbClr val="339966"/>
              </a:solidFill>
              <a:latin typeface="+mn-lt"/>
            </a:endParaRPr>
          </a:p>
          <a:p>
            <a:pPr marL="285750" indent="-285750">
              <a:buClr>
                <a:srgbClr val="FF0000"/>
              </a:buClr>
              <a:buFont typeface="Wingdings" panose="05000000000000000000" pitchFamily="2" charset="2"/>
              <a:buChar char="§"/>
            </a:pPr>
            <a:r>
              <a:rPr lang="en-GB" sz="1400" b="1" dirty="0">
                <a:latin typeface="+mn-lt"/>
              </a:rPr>
              <a:t>Shift of technical and safety rule-making from the national to the EU level (&amp; reduction of national rules)</a:t>
            </a:r>
            <a:endParaRPr lang="hu-HU" sz="1400" b="1" dirty="0">
              <a:latin typeface="+mn-lt"/>
            </a:endParaRPr>
          </a:p>
          <a:p>
            <a:pPr>
              <a:buClr>
                <a:srgbClr val="FF0000"/>
              </a:buClr>
            </a:pPr>
            <a:r>
              <a:rPr lang="hu-HU" sz="1400" dirty="0">
                <a:latin typeface="+mn-lt"/>
              </a:rPr>
              <a:t>       </a:t>
            </a:r>
            <a:r>
              <a:rPr lang="hu-HU" sz="1400" dirty="0">
                <a:solidFill>
                  <a:srgbClr val="339966"/>
                </a:solidFill>
                <a:latin typeface="+mn-lt"/>
              </a:rPr>
              <a:t>A műszaki és biztonsági szabályalkotás áthelyezése nemzeti szintről az EU szintjére (nemzeti szabályok csökkentése)</a:t>
            </a:r>
            <a:r>
              <a:rPr lang="en-GB" sz="1400" dirty="0">
                <a:latin typeface="+mn-lt"/>
              </a:rPr>
              <a:t>;</a:t>
            </a:r>
          </a:p>
          <a:p>
            <a:pPr marL="285750" indent="-285750">
              <a:buClr>
                <a:srgbClr val="FF0000"/>
              </a:buClr>
              <a:buFont typeface="Wingdings" panose="05000000000000000000" pitchFamily="2" charset="2"/>
              <a:buChar char="§"/>
            </a:pPr>
            <a:r>
              <a:rPr lang="en-GB" sz="1400" b="1" dirty="0">
                <a:latin typeface="+mn-lt"/>
              </a:rPr>
              <a:t>Issuing of safety certificates and vehicle authorisations by the ERA</a:t>
            </a:r>
            <a:endParaRPr lang="hu-HU" sz="1400" b="1" dirty="0">
              <a:latin typeface="+mn-lt"/>
            </a:endParaRPr>
          </a:p>
          <a:p>
            <a:pPr>
              <a:buClr>
                <a:srgbClr val="FF0000"/>
              </a:buClr>
            </a:pPr>
            <a:r>
              <a:rPr lang="hu-HU" sz="1400" dirty="0">
                <a:latin typeface="+mn-lt"/>
              </a:rPr>
              <a:t>       </a:t>
            </a:r>
            <a:r>
              <a:rPr lang="hu-HU" sz="1400" dirty="0">
                <a:solidFill>
                  <a:srgbClr val="339966"/>
                </a:solidFill>
                <a:latin typeface="+mn-lt"/>
              </a:rPr>
              <a:t>Biztonsági tanúsítványok és járműengedélyek ERA általi kiadása</a:t>
            </a:r>
            <a:r>
              <a:rPr lang="en-GB" sz="1400" dirty="0">
                <a:solidFill>
                  <a:srgbClr val="339966"/>
                </a:solidFill>
                <a:latin typeface="+mn-lt"/>
              </a:rPr>
              <a:t>;</a:t>
            </a:r>
          </a:p>
          <a:p>
            <a:pPr marL="285750" indent="-285750">
              <a:buClr>
                <a:srgbClr val="FF0000"/>
              </a:buClr>
              <a:buFont typeface="Wingdings" panose="05000000000000000000" pitchFamily="2" charset="2"/>
              <a:buChar char="§"/>
            </a:pPr>
            <a:r>
              <a:rPr lang="en-GB" sz="1400" b="1" dirty="0">
                <a:latin typeface="+mn-lt"/>
              </a:rPr>
              <a:t>Fees and charges levied by the ERA on applicants for its certification, authorisation and approval activities</a:t>
            </a:r>
            <a:endParaRPr lang="hu-HU" sz="1400" b="1" dirty="0">
              <a:latin typeface="+mn-lt"/>
            </a:endParaRPr>
          </a:p>
          <a:p>
            <a:pPr>
              <a:buClr>
                <a:srgbClr val="FF0000"/>
              </a:buClr>
            </a:pPr>
            <a:r>
              <a:rPr lang="hu-HU" sz="1400" dirty="0">
                <a:latin typeface="+mn-lt"/>
              </a:rPr>
              <a:t>       </a:t>
            </a:r>
            <a:r>
              <a:rPr lang="hu-HU" sz="1400" dirty="0">
                <a:solidFill>
                  <a:srgbClr val="339966"/>
                </a:solidFill>
                <a:latin typeface="+mn-lt"/>
              </a:rPr>
              <a:t>Az engedélyezési, tanúsítási és jóváhagyási eljárások díját és költségét az ERA szabja ki</a:t>
            </a:r>
            <a:r>
              <a:rPr lang="en-GB" sz="1400" dirty="0">
                <a:solidFill>
                  <a:srgbClr val="339966"/>
                </a:solidFill>
                <a:latin typeface="+mn-lt"/>
              </a:rPr>
              <a:t>;</a:t>
            </a:r>
          </a:p>
          <a:p>
            <a:pPr marL="285750" indent="-285750">
              <a:buClr>
                <a:srgbClr val="FF0000"/>
              </a:buClr>
              <a:buFont typeface="Wingdings" panose="05000000000000000000" pitchFamily="2" charset="2"/>
              <a:buChar char="§"/>
            </a:pPr>
            <a:r>
              <a:rPr lang="en-GB" sz="1400" b="1" dirty="0">
                <a:latin typeface="+mn-lt"/>
              </a:rPr>
              <a:t>Creation of new tools and processes by the ERA (IT portal, board of appeal, pool of experts, etc.)</a:t>
            </a:r>
            <a:endParaRPr lang="hu-HU" sz="1400" b="1" dirty="0">
              <a:latin typeface="+mn-lt"/>
            </a:endParaRPr>
          </a:p>
          <a:p>
            <a:pPr>
              <a:buClr>
                <a:srgbClr val="FF0000"/>
              </a:buClr>
            </a:pPr>
            <a:r>
              <a:rPr lang="hu-HU" sz="1400" dirty="0">
                <a:latin typeface="+mn-lt"/>
              </a:rPr>
              <a:t>       </a:t>
            </a:r>
            <a:r>
              <a:rPr lang="hu-HU" sz="1400" dirty="0">
                <a:solidFill>
                  <a:srgbClr val="339966"/>
                </a:solidFill>
                <a:latin typeface="+mn-lt"/>
              </a:rPr>
              <a:t>Új eljárások és eszközök kifejlesztése az ERA által (IT felület, Fellebbezési Tanács, szakértői csapat, stb.)</a:t>
            </a:r>
            <a:r>
              <a:rPr lang="en-GB" sz="1400" dirty="0">
                <a:solidFill>
                  <a:srgbClr val="339966"/>
                </a:solidFill>
                <a:latin typeface="+mn-lt"/>
              </a:rPr>
              <a:t>.</a:t>
            </a:r>
          </a:p>
        </p:txBody>
      </p:sp>
      <p:sp>
        <p:nvSpPr>
          <p:cNvPr id="14" name="object 3">
            <a:extLst>
              <a:ext uri="{FF2B5EF4-FFF2-40B4-BE49-F238E27FC236}">
                <a16:creationId xmlns:a16="http://schemas.microsoft.com/office/drawing/2014/main" id="{A8B2C8E3-A2CE-40FF-BA48-530399DB5B0C}"/>
              </a:ext>
            </a:extLst>
          </p:cNvPr>
          <p:cNvSpPr txBox="1"/>
          <p:nvPr/>
        </p:nvSpPr>
        <p:spPr>
          <a:xfrm>
            <a:off x="780386" y="6165304"/>
            <a:ext cx="8618723" cy="615553"/>
          </a:xfrm>
          <a:prstGeom prst="rect">
            <a:avLst/>
          </a:prstGeom>
        </p:spPr>
        <p:txBody>
          <a:bodyPr vert="horz" wrap="square" lIns="0" tIns="0" rIns="0" bIns="0" rtlCol="0">
            <a:spAutoFit/>
          </a:bodyPr>
          <a:lstStyle/>
          <a:p>
            <a:pPr marL="12700">
              <a:lnSpc>
                <a:spcPct val="100000"/>
              </a:lnSpc>
            </a:pPr>
            <a:r>
              <a:rPr lang="de-CH" sz="2000" b="1" dirty="0">
                <a:latin typeface="+mn-lt"/>
                <a:cs typeface="Verdana"/>
              </a:rPr>
              <a:t>Transposition of 2 directives at national </a:t>
            </a:r>
            <a:r>
              <a:rPr lang="de-CH" sz="2000" b="1" dirty="0" err="1">
                <a:latin typeface="+mn-lt"/>
                <a:cs typeface="Verdana"/>
              </a:rPr>
              <a:t>level</a:t>
            </a:r>
            <a:r>
              <a:rPr lang="de-CH" sz="2000" b="1" dirty="0">
                <a:latin typeface="+mn-lt"/>
                <a:cs typeface="Verdana"/>
              </a:rPr>
              <a:t>: </a:t>
            </a:r>
            <a:r>
              <a:rPr lang="de-CH" sz="2000" b="1" dirty="0">
                <a:solidFill>
                  <a:srgbClr val="FF0000"/>
                </a:solidFill>
                <a:latin typeface="+mn-lt"/>
                <a:cs typeface="Verdana"/>
              </a:rPr>
              <a:t>June 2019 – June 2020</a:t>
            </a:r>
            <a:endParaRPr lang="hu-HU" sz="2000" b="1" dirty="0">
              <a:solidFill>
                <a:srgbClr val="FF0000"/>
              </a:solidFill>
              <a:latin typeface="+mn-lt"/>
              <a:cs typeface="Verdana"/>
            </a:endParaRPr>
          </a:p>
          <a:p>
            <a:pPr marL="12700">
              <a:lnSpc>
                <a:spcPct val="100000"/>
              </a:lnSpc>
            </a:pPr>
            <a:r>
              <a:rPr lang="hu-HU" sz="2000" b="1" spc="-5" dirty="0">
                <a:solidFill>
                  <a:srgbClr val="339966"/>
                </a:solidFill>
                <a:latin typeface="+mn-lt"/>
                <a:cs typeface="Verdana"/>
              </a:rPr>
              <a:t>2 direktíva átültetése nemzeti szinten:  </a:t>
            </a:r>
            <a:r>
              <a:rPr lang="hu-HU" sz="2000" b="1" spc="-5" dirty="0">
                <a:solidFill>
                  <a:srgbClr val="FF0000"/>
                </a:solidFill>
                <a:latin typeface="+mn-lt"/>
                <a:cs typeface="Verdana"/>
              </a:rPr>
              <a:t>2019 június – 2020 június</a:t>
            </a:r>
            <a:endParaRPr lang="de-CH" spc="-5" dirty="0">
              <a:latin typeface="+mn-lt"/>
              <a:cs typeface="Verdana"/>
            </a:endParaRPr>
          </a:p>
        </p:txBody>
      </p:sp>
    </p:spTree>
    <p:extLst>
      <p:ext uri="{BB962C8B-B14F-4D97-AF65-F5344CB8AC3E}">
        <p14:creationId xmlns:p14="http://schemas.microsoft.com/office/powerpoint/2010/main" val="2864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4727" y="1628801"/>
            <a:ext cx="8688533" cy="4968552"/>
            <a:chOff x="252712" y="1079734"/>
            <a:chExt cx="8630550" cy="5397965"/>
          </a:xfrm>
        </p:grpSpPr>
        <p:sp>
          <p:nvSpPr>
            <p:cNvPr id="7" name="Freeform 6"/>
            <p:cNvSpPr/>
            <p:nvPr/>
          </p:nvSpPr>
          <p:spPr>
            <a:xfrm>
              <a:off x="252712" y="1079734"/>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t>Single Safety Certificate</a:t>
              </a:r>
              <a:endParaRPr lang="hu-HU" sz="1600" b="1" kern="1200" dirty="0"/>
            </a:p>
            <a:p>
              <a:pPr lvl="0" algn="ctr" defTabSz="844550">
                <a:lnSpc>
                  <a:spcPct val="90000"/>
                </a:lnSpc>
                <a:spcBef>
                  <a:spcPct val="0"/>
                </a:spcBef>
                <a:spcAft>
                  <a:spcPct val="35000"/>
                </a:spcAft>
              </a:pPr>
              <a:r>
                <a:rPr lang="hu-HU" sz="1600" b="1" dirty="0" err="1"/>
                <a:t>Egyéges</a:t>
              </a:r>
              <a:r>
                <a:rPr lang="hu-HU" sz="1600" b="1" dirty="0"/>
                <a:t> Biztonsági tanúsítvány</a:t>
              </a:r>
              <a:endParaRPr lang="en-GB" sz="1600" b="1" kern="1200" dirty="0"/>
            </a:p>
          </p:txBody>
        </p:sp>
        <p:sp>
          <p:nvSpPr>
            <p:cNvPr id="8" name="Freeform 7"/>
            <p:cNvSpPr/>
            <p:nvPr/>
          </p:nvSpPr>
          <p:spPr>
            <a:xfrm>
              <a:off x="6841442" y="1079734"/>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t>ICS /IT tool for OSS</a:t>
              </a:r>
              <a:endParaRPr lang="hu-HU" sz="1600" b="1" kern="1200" dirty="0"/>
            </a:p>
            <a:p>
              <a:pPr lvl="0" algn="ctr" defTabSz="844550">
                <a:lnSpc>
                  <a:spcPct val="90000"/>
                </a:lnSpc>
                <a:spcBef>
                  <a:spcPct val="0"/>
                </a:spcBef>
                <a:spcAft>
                  <a:spcPct val="35000"/>
                </a:spcAft>
              </a:pPr>
              <a:r>
                <a:rPr lang="hu-HU" sz="1600" b="1" dirty="0"/>
                <a:t>Egyablakos ügyintézés</a:t>
              </a:r>
              <a:endParaRPr lang="en-GB" sz="1600" b="1" kern="1200" dirty="0"/>
            </a:p>
          </p:txBody>
        </p:sp>
        <p:sp>
          <p:nvSpPr>
            <p:cNvPr id="9" name="Freeform 8"/>
            <p:cNvSpPr/>
            <p:nvPr/>
          </p:nvSpPr>
          <p:spPr>
            <a:xfrm>
              <a:off x="4650547" y="3861653"/>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solidFill>
                    <a:schemeClr val="tx1"/>
                  </a:solidFill>
                </a:rPr>
                <a:t>Harmonised Implementation of ERTMS trackside</a:t>
              </a:r>
              <a:endParaRPr lang="hu-HU" sz="1600" b="1" kern="1200" dirty="0">
                <a:solidFill>
                  <a:schemeClr val="tx1"/>
                </a:solidFill>
              </a:endParaRPr>
            </a:p>
            <a:p>
              <a:pPr lvl="0" algn="ctr" defTabSz="844550">
                <a:lnSpc>
                  <a:spcPct val="90000"/>
                </a:lnSpc>
                <a:spcBef>
                  <a:spcPct val="0"/>
                </a:spcBef>
                <a:spcAft>
                  <a:spcPct val="35000"/>
                </a:spcAft>
              </a:pPr>
              <a:r>
                <a:rPr lang="hu-HU" sz="1600" b="1" dirty="0">
                  <a:solidFill>
                    <a:schemeClr val="tx1"/>
                  </a:solidFill>
                </a:rPr>
                <a:t>ERTMS bevezetés</a:t>
              </a:r>
              <a:endParaRPr lang="en-GB" sz="1600" b="1" kern="1200" dirty="0">
                <a:solidFill>
                  <a:schemeClr val="tx1"/>
                </a:solidFill>
              </a:endParaRPr>
            </a:p>
          </p:txBody>
        </p:sp>
        <p:sp>
          <p:nvSpPr>
            <p:cNvPr id="10" name="Freeform 9"/>
            <p:cNvSpPr/>
            <p:nvPr/>
          </p:nvSpPr>
          <p:spPr>
            <a:xfrm>
              <a:off x="6841442" y="2470692"/>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t>Cooperation Agreements</a:t>
              </a:r>
              <a:endParaRPr lang="hu-HU" sz="1600" b="1" kern="1200" dirty="0"/>
            </a:p>
            <a:p>
              <a:pPr lvl="0" algn="ctr" defTabSz="844550">
                <a:lnSpc>
                  <a:spcPct val="90000"/>
                </a:lnSpc>
                <a:spcBef>
                  <a:spcPct val="0"/>
                </a:spcBef>
                <a:spcAft>
                  <a:spcPct val="35000"/>
                </a:spcAft>
              </a:pPr>
              <a:r>
                <a:rPr lang="hu-HU" sz="1600" b="1" dirty="0"/>
                <a:t>Együttműködési megállapodások</a:t>
              </a:r>
              <a:endParaRPr lang="en-GB" sz="1600" b="1" kern="1200" dirty="0"/>
            </a:p>
          </p:txBody>
        </p:sp>
        <p:sp>
          <p:nvSpPr>
            <p:cNvPr id="11" name="Freeform 10"/>
            <p:cNvSpPr/>
            <p:nvPr/>
          </p:nvSpPr>
          <p:spPr>
            <a:xfrm>
              <a:off x="2427941" y="1079734"/>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solidFill>
                    <a:schemeClr val="tx1"/>
                  </a:solidFill>
                </a:rPr>
                <a:t>Vehicle Type Authorisation</a:t>
              </a:r>
              <a:endParaRPr lang="hu-HU" sz="1600" b="1" kern="1200" dirty="0">
                <a:solidFill>
                  <a:schemeClr val="tx1"/>
                </a:solidFill>
              </a:endParaRPr>
            </a:p>
            <a:p>
              <a:pPr lvl="0" algn="ctr" defTabSz="844550">
                <a:lnSpc>
                  <a:spcPct val="90000"/>
                </a:lnSpc>
                <a:spcBef>
                  <a:spcPct val="0"/>
                </a:spcBef>
                <a:spcAft>
                  <a:spcPct val="35000"/>
                </a:spcAft>
              </a:pPr>
              <a:r>
                <a:rPr lang="hu-HU" sz="1600" b="1" dirty="0">
                  <a:solidFill>
                    <a:schemeClr val="tx1"/>
                  </a:solidFill>
                </a:rPr>
                <a:t>Jármű típusengedély</a:t>
              </a:r>
              <a:endParaRPr lang="en-GB" sz="1600" b="1" kern="1200" dirty="0">
                <a:solidFill>
                  <a:schemeClr val="tx1"/>
                </a:solidFill>
              </a:endParaRPr>
            </a:p>
          </p:txBody>
        </p:sp>
        <p:sp>
          <p:nvSpPr>
            <p:cNvPr id="12" name="Freeform 11"/>
            <p:cNvSpPr/>
            <p:nvPr/>
          </p:nvSpPr>
          <p:spPr>
            <a:xfrm>
              <a:off x="6841442" y="3836963"/>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t>Fees and Charges</a:t>
              </a:r>
              <a:endParaRPr lang="hu-HU" sz="1600" b="1" kern="1200" dirty="0"/>
            </a:p>
            <a:p>
              <a:pPr lvl="0" algn="ctr" defTabSz="844550">
                <a:lnSpc>
                  <a:spcPct val="90000"/>
                </a:lnSpc>
                <a:spcBef>
                  <a:spcPct val="0"/>
                </a:spcBef>
                <a:spcAft>
                  <a:spcPct val="35000"/>
                </a:spcAft>
              </a:pPr>
              <a:r>
                <a:rPr lang="hu-HU" sz="1600" b="1" dirty="0"/>
                <a:t>Díjak és költségek</a:t>
              </a:r>
              <a:endParaRPr lang="en-GB" sz="1600" b="1" kern="1200" dirty="0"/>
            </a:p>
          </p:txBody>
        </p:sp>
        <p:sp>
          <p:nvSpPr>
            <p:cNvPr id="13" name="Freeform 12"/>
            <p:cNvSpPr/>
            <p:nvPr/>
          </p:nvSpPr>
          <p:spPr>
            <a:xfrm>
              <a:off x="6832004" y="5252607"/>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t>Board of Appeal</a:t>
              </a:r>
              <a:endParaRPr lang="hu-HU" sz="1600" b="1" kern="1200" dirty="0"/>
            </a:p>
            <a:p>
              <a:pPr lvl="0" algn="ctr" defTabSz="844550">
                <a:lnSpc>
                  <a:spcPct val="90000"/>
                </a:lnSpc>
                <a:spcBef>
                  <a:spcPct val="0"/>
                </a:spcBef>
                <a:spcAft>
                  <a:spcPct val="35000"/>
                </a:spcAft>
              </a:pPr>
              <a:r>
                <a:rPr lang="hu-HU" sz="1600" b="1" dirty="0"/>
                <a:t>Fellebbezési tanács </a:t>
              </a:r>
              <a:endParaRPr lang="en-GB" sz="1600" b="1" kern="1200" dirty="0"/>
            </a:p>
          </p:txBody>
        </p:sp>
        <p:sp>
          <p:nvSpPr>
            <p:cNvPr id="15" name="Freeform 14"/>
            <p:cNvSpPr/>
            <p:nvPr/>
          </p:nvSpPr>
          <p:spPr>
            <a:xfrm>
              <a:off x="4681698" y="1087073"/>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solidFill>
                    <a:schemeClr val="tx1"/>
                  </a:solidFill>
                </a:rPr>
                <a:t>TSI Revision</a:t>
              </a:r>
              <a:endParaRPr lang="hu-HU" sz="1600" b="1" kern="1200" dirty="0">
                <a:solidFill>
                  <a:schemeClr val="tx1"/>
                </a:solidFill>
              </a:endParaRPr>
            </a:p>
            <a:p>
              <a:pPr lvl="0" algn="ctr" defTabSz="844550">
                <a:lnSpc>
                  <a:spcPct val="90000"/>
                </a:lnSpc>
                <a:spcBef>
                  <a:spcPct val="0"/>
                </a:spcBef>
                <a:spcAft>
                  <a:spcPct val="35000"/>
                </a:spcAft>
              </a:pPr>
              <a:r>
                <a:rPr lang="hu-HU" sz="1600" b="1" dirty="0" err="1">
                  <a:solidFill>
                    <a:schemeClr val="tx1"/>
                  </a:solidFill>
                </a:rPr>
                <a:t>TSI-k</a:t>
              </a:r>
              <a:r>
                <a:rPr lang="hu-HU" sz="1600" b="1" dirty="0">
                  <a:solidFill>
                    <a:schemeClr val="tx1"/>
                  </a:solidFill>
                </a:rPr>
                <a:t> átdolgozása</a:t>
              </a:r>
              <a:endParaRPr lang="en-GB" sz="1600" b="1" kern="1200" dirty="0">
                <a:solidFill>
                  <a:schemeClr val="tx1"/>
                </a:solidFill>
              </a:endParaRPr>
            </a:p>
          </p:txBody>
        </p:sp>
        <p:sp>
          <p:nvSpPr>
            <p:cNvPr id="16" name="Freeform 15"/>
            <p:cNvSpPr/>
            <p:nvPr/>
          </p:nvSpPr>
          <p:spPr>
            <a:xfrm>
              <a:off x="252712" y="3861653"/>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400" b="1" kern="1200" dirty="0"/>
                <a:t>CSM Conformity Assessment</a:t>
              </a:r>
              <a:endParaRPr lang="hu-HU" sz="1400" b="1" kern="1200" dirty="0"/>
            </a:p>
            <a:p>
              <a:pPr lvl="0" algn="ctr" defTabSz="844550">
                <a:lnSpc>
                  <a:spcPct val="90000"/>
                </a:lnSpc>
                <a:spcBef>
                  <a:spcPct val="0"/>
                </a:spcBef>
                <a:spcAft>
                  <a:spcPct val="35000"/>
                </a:spcAft>
              </a:pPr>
              <a:r>
                <a:rPr lang="hu-HU" sz="1400" b="1" dirty="0"/>
                <a:t>Egységes biztonsági módszer a megfelelőség ellenőrzésre</a:t>
              </a:r>
              <a:endParaRPr lang="en-GB" sz="1400" b="1" kern="1200" dirty="0"/>
            </a:p>
          </p:txBody>
        </p:sp>
        <p:sp>
          <p:nvSpPr>
            <p:cNvPr id="17" name="Freeform 16"/>
            <p:cNvSpPr/>
            <p:nvPr/>
          </p:nvSpPr>
          <p:spPr>
            <a:xfrm>
              <a:off x="252712" y="5252599"/>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Aft>
                  <a:spcPct val="35000"/>
                </a:spcAft>
              </a:pPr>
              <a:r>
                <a:rPr lang="en-GB" sz="1400" b="1" dirty="0"/>
                <a:t>ECM Regulation Scope Extension</a:t>
              </a:r>
              <a:endParaRPr lang="hu-HU" sz="1400" b="1" dirty="0"/>
            </a:p>
            <a:p>
              <a:pPr algn="ctr" defTabSz="844550">
                <a:lnSpc>
                  <a:spcPct val="90000"/>
                </a:lnSpc>
                <a:spcAft>
                  <a:spcPct val="35000"/>
                </a:spcAft>
              </a:pPr>
              <a:r>
                <a:rPr lang="hu-HU" sz="1400" b="1" dirty="0"/>
                <a:t>ECM szabályozás hatályának </a:t>
              </a:r>
              <a:r>
                <a:rPr lang="hu-HU" sz="1400" b="1" dirty="0" err="1"/>
                <a:t>kiterjesztáse</a:t>
              </a:r>
              <a:endParaRPr lang="en-GB" sz="1400" b="1" dirty="0"/>
            </a:p>
          </p:txBody>
        </p:sp>
        <p:sp>
          <p:nvSpPr>
            <p:cNvPr id="18" name="Freeform 17"/>
            <p:cNvSpPr/>
            <p:nvPr/>
          </p:nvSpPr>
          <p:spPr>
            <a:xfrm>
              <a:off x="252712" y="2470696"/>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Aft>
                  <a:spcPct val="35000"/>
                </a:spcAft>
              </a:pPr>
              <a:r>
                <a:rPr lang="en-GB" sz="1600" b="1" dirty="0"/>
                <a:t>CSM on Supervision</a:t>
              </a:r>
              <a:endParaRPr lang="hu-HU" sz="1600" b="1" dirty="0"/>
            </a:p>
            <a:p>
              <a:pPr lvl="0" algn="ctr" defTabSz="844550">
                <a:lnSpc>
                  <a:spcPct val="90000"/>
                </a:lnSpc>
                <a:spcAft>
                  <a:spcPct val="35000"/>
                </a:spcAft>
              </a:pPr>
              <a:r>
                <a:rPr lang="hu-HU" sz="1600" b="1" dirty="0"/>
                <a:t>Egységes biztonsági módszer a felügyeletre</a:t>
              </a:r>
              <a:endParaRPr lang="en-GB" sz="1600" b="1" dirty="0"/>
            </a:p>
          </p:txBody>
        </p:sp>
        <p:sp>
          <p:nvSpPr>
            <p:cNvPr id="19" name="Freeform 18"/>
            <p:cNvSpPr/>
            <p:nvPr/>
          </p:nvSpPr>
          <p:spPr>
            <a:xfrm>
              <a:off x="4672722" y="2456568"/>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solidFill>
                    <a:schemeClr val="tx1"/>
                  </a:solidFill>
                </a:rPr>
                <a:t>EVR Specifications</a:t>
              </a:r>
              <a:endParaRPr lang="hu-HU" sz="1600" b="1" kern="1200" dirty="0">
                <a:solidFill>
                  <a:schemeClr val="tx1"/>
                </a:solidFill>
              </a:endParaRPr>
            </a:p>
            <a:p>
              <a:pPr lvl="0" algn="ctr" defTabSz="844550">
                <a:lnSpc>
                  <a:spcPct val="90000"/>
                </a:lnSpc>
                <a:spcBef>
                  <a:spcPct val="0"/>
                </a:spcBef>
                <a:spcAft>
                  <a:spcPct val="35000"/>
                </a:spcAft>
              </a:pPr>
              <a:r>
                <a:rPr lang="hu-HU" sz="1600" b="1" dirty="0">
                  <a:solidFill>
                    <a:schemeClr val="tx1"/>
                  </a:solidFill>
                </a:rPr>
                <a:t>Európai Járműregiszter specifikáció</a:t>
              </a:r>
              <a:endParaRPr lang="en-GB" sz="1600" b="1" kern="1200" dirty="0">
                <a:solidFill>
                  <a:schemeClr val="tx1"/>
                </a:solidFill>
              </a:endParaRPr>
            </a:p>
          </p:txBody>
        </p:sp>
        <p:sp>
          <p:nvSpPr>
            <p:cNvPr id="21" name="Freeform 20"/>
            <p:cNvSpPr/>
            <p:nvPr/>
          </p:nvSpPr>
          <p:spPr>
            <a:xfrm>
              <a:off x="2448955" y="2470696"/>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solidFill>
                    <a:schemeClr val="tx1"/>
                  </a:solidFill>
                </a:rPr>
                <a:t>EC Declaration of Verification</a:t>
              </a:r>
              <a:endParaRPr lang="hu-HU" sz="1600" b="1" kern="1200" dirty="0">
                <a:solidFill>
                  <a:schemeClr val="tx1"/>
                </a:solidFill>
              </a:endParaRPr>
            </a:p>
            <a:p>
              <a:pPr lvl="0" algn="ctr" defTabSz="844550">
                <a:lnSpc>
                  <a:spcPct val="90000"/>
                </a:lnSpc>
                <a:spcBef>
                  <a:spcPct val="0"/>
                </a:spcBef>
                <a:spcAft>
                  <a:spcPct val="35000"/>
                </a:spcAft>
              </a:pPr>
              <a:r>
                <a:rPr lang="hu-HU" sz="1600" b="1" dirty="0">
                  <a:solidFill>
                    <a:schemeClr val="tx1"/>
                  </a:solidFill>
                </a:rPr>
                <a:t>EU megfelelőségi nyilatkozat</a:t>
              </a:r>
              <a:endParaRPr lang="en-GB" sz="1600" b="1" kern="1200" dirty="0">
                <a:solidFill>
                  <a:schemeClr val="tx1"/>
                </a:solidFill>
              </a:endParaRPr>
            </a:p>
          </p:txBody>
        </p:sp>
        <p:sp>
          <p:nvSpPr>
            <p:cNvPr id="22" name="Freeform 21"/>
            <p:cNvSpPr/>
            <p:nvPr/>
          </p:nvSpPr>
          <p:spPr>
            <a:xfrm>
              <a:off x="2427940" y="3836963"/>
              <a:ext cx="2041820" cy="1225092"/>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600" b="1" kern="1200" dirty="0"/>
                <a:t>Common Occurrence Reporting (COR)</a:t>
              </a:r>
              <a:endParaRPr lang="hu-HU" sz="1600" b="1" kern="1200" dirty="0"/>
            </a:p>
            <a:p>
              <a:pPr lvl="0" algn="ctr" defTabSz="844550">
                <a:lnSpc>
                  <a:spcPct val="90000"/>
                </a:lnSpc>
                <a:spcBef>
                  <a:spcPct val="0"/>
                </a:spcBef>
                <a:spcAft>
                  <a:spcPct val="35000"/>
                </a:spcAft>
              </a:pPr>
              <a:r>
                <a:rPr lang="hu-HU" sz="1600" b="1" dirty="0"/>
                <a:t>Közös baleseti bejelentő felület</a:t>
              </a:r>
              <a:endParaRPr lang="en-GB" sz="1600" b="1" kern="1200" dirty="0"/>
            </a:p>
          </p:txBody>
        </p:sp>
      </p:grpSp>
      <p:sp>
        <p:nvSpPr>
          <p:cNvPr id="24" name="Freeform 23"/>
          <p:cNvSpPr/>
          <p:nvPr/>
        </p:nvSpPr>
        <p:spPr>
          <a:xfrm>
            <a:off x="194728" y="1171153"/>
            <a:ext cx="2055537" cy="418598"/>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400" b="1" kern="1200" dirty="0"/>
              <a:t>Safety Directive (RSD) 2016/798</a:t>
            </a:r>
          </a:p>
        </p:txBody>
      </p:sp>
      <p:sp>
        <p:nvSpPr>
          <p:cNvPr id="25" name="Freeform 24"/>
          <p:cNvSpPr/>
          <p:nvPr/>
        </p:nvSpPr>
        <p:spPr>
          <a:xfrm>
            <a:off x="6827722" y="1138194"/>
            <a:ext cx="2055539" cy="418598"/>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400" b="1" kern="1200" dirty="0"/>
              <a:t>ERA Regulation 2016/796</a:t>
            </a:r>
          </a:p>
        </p:txBody>
      </p:sp>
      <p:sp>
        <p:nvSpPr>
          <p:cNvPr id="26" name="Freeform 25"/>
          <p:cNvSpPr/>
          <p:nvPr/>
        </p:nvSpPr>
        <p:spPr>
          <a:xfrm>
            <a:off x="2405724" y="1124744"/>
            <a:ext cx="4294245" cy="418598"/>
          </a:xfrm>
          <a:custGeom>
            <a:avLst/>
            <a:gdLst>
              <a:gd name="connsiteX0" fmla="*/ 0 w 2041820"/>
              <a:gd name="connsiteY0" fmla="*/ 0 h 1225092"/>
              <a:gd name="connsiteX1" fmla="*/ 2041820 w 2041820"/>
              <a:gd name="connsiteY1" fmla="*/ 0 h 1225092"/>
              <a:gd name="connsiteX2" fmla="*/ 2041820 w 2041820"/>
              <a:gd name="connsiteY2" fmla="*/ 1225092 h 1225092"/>
              <a:gd name="connsiteX3" fmla="*/ 0 w 2041820"/>
              <a:gd name="connsiteY3" fmla="*/ 1225092 h 1225092"/>
              <a:gd name="connsiteX4" fmla="*/ 0 w 2041820"/>
              <a:gd name="connsiteY4" fmla="*/ 0 h 12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0" h="1225092">
                <a:moveTo>
                  <a:pt x="0" y="0"/>
                </a:moveTo>
                <a:lnTo>
                  <a:pt x="2041820" y="0"/>
                </a:lnTo>
                <a:lnTo>
                  <a:pt x="2041820" y="1225092"/>
                </a:lnTo>
                <a:lnTo>
                  <a:pt x="0" y="1225092"/>
                </a:lnTo>
                <a:lnTo>
                  <a:pt x="0" y="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400" b="1" kern="1200" dirty="0">
                <a:solidFill>
                  <a:schemeClr val="tx1"/>
                </a:solidFill>
              </a:rPr>
              <a:t>Interop Directive (IOD) 2016/797</a:t>
            </a:r>
          </a:p>
        </p:txBody>
      </p:sp>
      <p:sp>
        <p:nvSpPr>
          <p:cNvPr id="27" name="Titel 1">
            <a:extLst>
              <a:ext uri="{FF2B5EF4-FFF2-40B4-BE49-F238E27FC236}">
                <a16:creationId xmlns:a16="http://schemas.microsoft.com/office/drawing/2014/main" id="{E3C97EE1-795D-4A7A-9F58-7A9C40F9DB47}"/>
              </a:ext>
            </a:extLst>
          </p:cNvPr>
          <p:cNvSpPr txBox="1">
            <a:spLocks/>
          </p:cNvSpPr>
          <p:nvPr/>
        </p:nvSpPr>
        <p:spPr bwMode="auto">
          <a:xfrm>
            <a:off x="1143000" y="0"/>
            <a:ext cx="7729538" cy="928688"/>
          </a:xfrm>
          <a:prstGeom prst="rect">
            <a:avLst/>
          </a:prstGeom>
          <a:ln>
            <a:miter lim="800000"/>
            <a:headEnd/>
            <a:tailEnd/>
          </a:ln>
        </p:spPr>
        <p:txBody>
          <a:bodyPr anchor="b"/>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defRPr/>
            </a:pPr>
            <a:r>
              <a:rPr lang="en-GB" sz="2000" b="1" dirty="0"/>
              <a:t>4</a:t>
            </a:r>
            <a:r>
              <a:rPr lang="en-GB" sz="2000" b="1" baseline="30000" dirty="0"/>
              <a:t>th</a:t>
            </a:r>
            <a:r>
              <a:rPr lang="en-GB" sz="2000" b="1" dirty="0"/>
              <a:t> Railway Package – technical pillar</a:t>
            </a:r>
            <a:r>
              <a:rPr lang="hu-HU" sz="2000" b="1" dirty="0"/>
              <a:t> – 4. vasúti csomag – műszaki pillér</a:t>
            </a:r>
            <a:endParaRPr lang="en-GB" sz="2000" b="1" dirty="0"/>
          </a:p>
          <a:p>
            <a:pPr algn="l">
              <a:defRPr/>
            </a:pPr>
            <a:r>
              <a:rPr lang="de-CH" sz="2000" b="1" dirty="0">
                <a:latin typeface="+mn-lt"/>
              </a:rPr>
              <a:t>Overview – </a:t>
            </a:r>
            <a:r>
              <a:rPr lang="de-CH" sz="2000" b="1" dirty="0">
                <a:solidFill>
                  <a:srgbClr val="FF0000"/>
                </a:solidFill>
                <a:latin typeface="+mn-lt"/>
              </a:rPr>
              <a:t>Main </a:t>
            </a:r>
            <a:r>
              <a:rPr lang="de-CH" sz="2000" b="1" dirty="0" err="1">
                <a:solidFill>
                  <a:srgbClr val="FF0000"/>
                </a:solidFill>
                <a:latin typeface="+mn-lt"/>
              </a:rPr>
              <a:t>elements</a:t>
            </a:r>
            <a:r>
              <a:rPr lang="hu-HU" sz="2000" b="1" dirty="0">
                <a:solidFill>
                  <a:srgbClr val="FF0000"/>
                </a:solidFill>
                <a:latin typeface="+mn-lt"/>
              </a:rPr>
              <a:t> 		</a:t>
            </a:r>
            <a:r>
              <a:rPr lang="hu-HU" sz="2000" b="1" dirty="0">
                <a:latin typeface="+mn-lt"/>
              </a:rPr>
              <a:t>Áttekintés – </a:t>
            </a:r>
            <a:r>
              <a:rPr lang="hu-HU" sz="2000" b="1" dirty="0">
                <a:solidFill>
                  <a:srgbClr val="FF0000"/>
                </a:solidFill>
                <a:latin typeface="+mn-lt"/>
              </a:rPr>
              <a:t>Főbb elemek</a:t>
            </a:r>
            <a:endParaRPr lang="en-GB" sz="2000" b="1" dirty="0">
              <a:solidFill>
                <a:srgbClr val="FF0000"/>
              </a:solidFill>
              <a:latin typeface="+mn-lt"/>
            </a:endParaRPr>
          </a:p>
        </p:txBody>
      </p:sp>
    </p:spTree>
    <p:extLst>
      <p:ext uri="{BB962C8B-B14F-4D97-AF65-F5344CB8AC3E}">
        <p14:creationId xmlns:p14="http://schemas.microsoft.com/office/powerpoint/2010/main" val="34808937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15616" y="260648"/>
            <a:ext cx="8028384" cy="7920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de-CH" sz="1800" b="1" dirty="0">
                <a:solidFill>
                  <a:prstClr val="black"/>
                </a:solidFill>
              </a:rPr>
              <a:t>4th Railway Package – </a:t>
            </a:r>
            <a:r>
              <a:rPr lang="de-CH" sz="1800" b="1" dirty="0" err="1">
                <a:solidFill>
                  <a:srgbClr val="FF0000"/>
                </a:solidFill>
              </a:rPr>
              <a:t>secondary</a:t>
            </a:r>
            <a:r>
              <a:rPr lang="de-CH" sz="1800" b="1" dirty="0">
                <a:solidFill>
                  <a:srgbClr val="FF0000"/>
                </a:solidFill>
              </a:rPr>
              <a:t> </a:t>
            </a:r>
            <a:r>
              <a:rPr lang="de-CH" sz="1800" b="1" dirty="0" err="1">
                <a:solidFill>
                  <a:srgbClr val="FF0000"/>
                </a:solidFill>
              </a:rPr>
              <a:t>legislation</a:t>
            </a:r>
            <a:r>
              <a:rPr lang="hu-HU" sz="1800" b="1" dirty="0">
                <a:solidFill>
                  <a:srgbClr val="FF0000"/>
                </a:solidFill>
              </a:rPr>
              <a:t> / másodlagos jogalkotás</a:t>
            </a:r>
            <a:endParaRPr lang="en-GB" sz="1800" b="1" dirty="0">
              <a:solidFill>
                <a:srgbClr val="FF0000"/>
              </a:solidFill>
            </a:endParaRPr>
          </a:p>
          <a:p>
            <a:pPr algn="l"/>
            <a:r>
              <a:rPr lang="en-GB" sz="1800" b="1" dirty="0">
                <a:solidFill>
                  <a:prstClr val="black"/>
                </a:solidFill>
              </a:rPr>
              <a:t>RISC Rolling Plan (as per 31</a:t>
            </a:r>
            <a:r>
              <a:rPr lang="en-GB" sz="1800" b="1" baseline="30000" dirty="0">
                <a:solidFill>
                  <a:prstClr val="black"/>
                </a:solidFill>
              </a:rPr>
              <a:t>st</a:t>
            </a:r>
            <a:r>
              <a:rPr lang="en-GB" sz="1800" b="1" dirty="0">
                <a:solidFill>
                  <a:prstClr val="black"/>
                </a:solidFill>
              </a:rPr>
              <a:t> January 2018)</a:t>
            </a:r>
            <a:r>
              <a:rPr lang="hu-HU" sz="1800" b="1" dirty="0">
                <a:solidFill>
                  <a:prstClr val="black"/>
                </a:solidFill>
              </a:rPr>
              <a:t> RISC gördülő terv (2018.01.31-i állapot)</a:t>
            </a:r>
            <a:endParaRPr lang="en-GB" sz="1800" b="1" dirty="0">
              <a:solidFill>
                <a:prstClr val="black"/>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2909255173"/>
              </p:ext>
            </p:extLst>
          </p:nvPr>
        </p:nvGraphicFramePr>
        <p:xfrm>
          <a:off x="323528" y="2564904"/>
          <a:ext cx="8496945" cy="4017616"/>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8"/>
                    </a:ext>
                  </a:extLst>
                </a:gridCol>
                <a:gridCol w="577423">
                  <a:extLst>
                    <a:ext uri="{9D8B030D-6E8A-4147-A177-3AD203B41FA5}">
                      <a16:colId xmlns:a16="http://schemas.microsoft.com/office/drawing/2014/main" val="20001"/>
                    </a:ext>
                  </a:extLst>
                </a:gridCol>
                <a:gridCol w="587839">
                  <a:extLst>
                    <a:ext uri="{9D8B030D-6E8A-4147-A177-3AD203B41FA5}">
                      <a16:colId xmlns:a16="http://schemas.microsoft.com/office/drawing/2014/main" val="20002"/>
                    </a:ext>
                  </a:extLst>
                </a:gridCol>
                <a:gridCol w="587839">
                  <a:extLst>
                    <a:ext uri="{9D8B030D-6E8A-4147-A177-3AD203B41FA5}">
                      <a16:colId xmlns:a16="http://schemas.microsoft.com/office/drawing/2014/main" val="20003"/>
                    </a:ext>
                  </a:extLst>
                </a:gridCol>
                <a:gridCol w="587839">
                  <a:extLst>
                    <a:ext uri="{9D8B030D-6E8A-4147-A177-3AD203B41FA5}">
                      <a16:colId xmlns:a16="http://schemas.microsoft.com/office/drawing/2014/main" val="20004"/>
                    </a:ext>
                  </a:extLst>
                </a:gridCol>
                <a:gridCol w="587839">
                  <a:extLst>
                    <a:ext uri="{9D8B030D-6E8A-4147-A177-3AD203B41FA5}">
                      <a16:colId xmlns:a16="http://schemas.microsoft.com/office/drawing/2014/main" val="20005"/>
                    </a:ext>
                  </a:extLst>
                </a:gridCol>
                <a:gridCol w="587839">
                  <a:extLst>
                    <a:ext uri="{9D8B030D-6E8A-4147-A177-3AD203B41FA5}">
                      <a16:colId xmlns:a16="http://schemas.microsoft.com/office/drawing/2014/main" val="20006"/>
                    </a:ext>
                  </a:extLst>
                </a:gridCol>
                <a:gridCol w="587839">
                  <a:extLst>
                    <a:ext uri="{9D8B030D-6E8A-4147-A177-3AD203B41FA5}">
                      <a16:colId xmlns:a16="http://schemas.microsoft.com/office/drawing/2014/main" val="20007"/>
                    </a:ext>
                  </a:extLst>
                </a:gridCol>
              </a:tblGrid>
              <a:tr h="715326">
                <a:tc>
                  <a:txBody>
                    <a:bodyPr/>
                    <a:lstStyle/>
                    <a:p>
                      <a:r>
                        <a:rPr lang="de-DE" sz="1400" dirty="0"/>
                        <a:t>Legal texts</a:t>
                      </a:r>
                    </a:p>
                    <a:p>
                      <a:r>
                        <a:rPr lang="de-DE" sz="1400" dirty="0"/>
                        <a:t>Status secondary legislation</a:t>
                      </a:r>
                    </a:p>
                  </a:txBody>
                  <a:tcPr/>
                </a:tc>
                <a:tc>
                  <a:txBody>
                    <a:bodyPr/>
                    <a:lstStyle/>
                    <a:p>
                      <a:r>
                        <a:rPr lang="hu-HU" sz="1400" dirty="0"/>
                        <a:t>Jogi anyagok</a:t>
                      </a:r>
                    </a:p>
                    <a:p>
                      <a:r>
                        <a:rPr lang="hu-HU" sz="1400" dirty="0"/>
                        <a:t>Másodlagos</a:t>
                      </a:r>
                    </a:p>
                    <a:p>
                      <a:r>
                        <a:rPr lang="hu-HU" sz="1400" dirty="0"/>
                        <a:t>Jogalkotás</a:t>
                      </a:r>
                      <a:endParaRPr lang="de-DE" sz="1400" dirty="0"/>
                    </a:p>
                  </a:txBody>
                  <a:tcPr/>
                </a:tc>
                <a:tc>
                  <a:txBody>
                    <a:bodyPr/>
                    <a:lstStyle/>
                    <a:p>
                      <a:pPr algn="ctr"/>
                      <a:r>
                        <a:rPr lang="de-DE" sz="1200" dirty="0"/>
                        <a:t>RISC 82</a:t>
                      </a:r>
                    </a:p>
                    <a:p>
                      <a:pPr algn="ctr"/>
                      <a:r>
                        <a:rPr lang="de-DE" sz="1200" dirty="0"/>
                        <a:t>06.18</a:t>
                      </a:r>
                    </a:p>
                  </a:txBody>
                  <a:tcPr/>
                </a:tc>
                <a:tc>
                  <a:txBody>
                    <a:bodyPr/>
                    <a:lstStyle/>
                    <a:p>
                      <a:pPr algn="ctr"/>
                      <a:r>
                        <a:rPr lang="de-DE" sz="1200" dirty="0"/>
                        <a:t>RISC 83</a:t>
                      </a:r>
                    </a:p>
                    <a:p>
                      <a:pPr algn="ctr"/>
                      <a:r>
                        <a:rPr lang="de-DE" sz="1200" dirty="0"/>
                        <a:t>11.18</a:t>
                      </a:r>
                    </a:p>
                  </a:txBody>
                  <a:tcPr/>
                </a:tc>
                <a:tc>
                  <a:txBody>
                    <a:bodyPr/>
                    <a:lstStyle/>
                    <a:p>
                      <a:pPr algn="ctr"/>
                      <a:r>
                        <a:rPr lang="de-DE" sz="1200" dirty="0"/>
                        <a:t>RISC 84</a:t>
                      </a:r>
                    </a:p>
                    <a:p>
                      <a:pPr algn="ctr"/>
                      <a:r>
                        <a:rPr lang="de-DE" sz="1200" dirty="0"/>
                        <a:t>01.19</a:t>
                      </a:r>
                    </a:p>
                  </a:txBody>
                  <a:tcPr/>
                </a:tc>
                <a:tc>
                  <a:txBody>
                    <a:bodyPr/>
                    <a:lstStyle/>
                    <a:p>
                      <a:pPr algn="ctr"/>
                      <a:r>
                        <a:rPr lang="de-DE" sz="1200" dirty="0"/>
                        <a:t>RISC 85</a:t>
                      </a:r>
                    </a:p>
                    <a:p>
                      <a:pPr algn="ctr"/>
                      <a:r>
                        <a:rPr lang="de-DE" sz="1200" dirty="0"/>
                        <a:t>04.19</a:t>
                      </a:r>
                    </a:p>
                  </a:txBody>
                  <a:tcPr/>
                </a:tc>
                <a:tc>
                  <a:txBody>
                    <a:bodyPr/>
                    <a:lstStyle/>
                    <a:p>
                      <a:pPr algn="ctr"/>
                      <a:r>
                        <a:rPr lang="de-DE" sz="1200" dirty="0"/>
                        <a:t>RISC</a:t>
                      </a:r>
                      <a:r>
                        <a:rPr lang="de-DE" sz="1200" baseline="0" dirty="0"/>
                        <a:t> 86</a:t>
                      </a:r>
                      <a:endParaRPr lang="de-DE" sz="1200" dirty="0"/>
                    </a:p>
                    <a:p>
                      <a:pPr algn="ctr"/>
                      <a:r>
                        <a:rPr lang="de-DE" sz="1200" dirty="0"/>
                        <a:t>11.19</a:t>
                      </a:r>
                    </a:p>
                  </a:txBody>
                  <a:tcPr/>
                </a:tc>
                <a:tc>
                  <a:txBody>
                    <a:bodyPr/>
                    <a:lstStyle/>
                    <a:p>
                      <a:pPr algn="ctr"/>
                      <a:r>
                        <a:rPr lang="de-DE" sz="1200" dirty="0"/>
                        <a:t>RISC 87</a:t>
                      </a:r>
                    </a:p>
                    <a:p>
                      <a:pPr algn="ctr"/>
                      <a:r>
                        <a:rPr lang="de-DE" sz="1200" dirty="0"/>
                        <a:t>Q1.20</a:t>
                      </a:r>
                    </a:p>
                  </a:txBody>
                  <a:tcPr/>
                </a:tc>
                <a:tc>
                  <a:txBody>
                    <a:bodyPr/>
                    <a:lstStyle/>
                    <a:p>
                      <a:pPr algn="ctr"/>
                      <a:r>
                        <a:rPr lang="de-DE" sz="1200" dirty="0"/>
                        <a:t>RISC 88</a:t>
                      </a:r>
                    </a:p>
                    <a:p>
                      <a:pPr algn="ctr"/>
                      <a:r>
                        <a:rPr lang="de-DE" sz="1200" dirty="0"/>
                        <a:t>Q2.20</a:t>
                      </a:r>
                    </a:p>
                  </a:txBody>
                  <a:tcPr/>
                </a:tc>
                <a:extLst>
                  <a:ext uri="{0D108BD9-81ED-4DB2-BD59-A6C34878D82A}">
                    <a16:rowId xmlns:a16="http://schemas.microsoft.com/office/drawing/2014/main" val="10000"/>
                  </a:ext>
                </a:extLst>
              </a:tr>
              <a:tr h="447079">
                <a:tc>
                  <a:txBody>
                    <a:bodyPr/>
                    <a:lstStyle/>
                    <a:p>
                      <a:r>
                        <a:rPr lang="de-DE" sz="1200" dirty="0"/>
                        <a:t>Draft</a:t>
                      </a:r>
                      <a:r>
                        <a:rPr lang="de-DE" sz="1200" baseline="0" dirty="0"/>
                        <a:t> Com IA on </a:t>
                      </a:r>
                      <a:r>
                        <a:rPr lang="de-DE" sz="1200" b="1" baseline="0" dirty="0"/>
                        <a:t>TSI NOI</a:t>
                      </a:r>
                      <a:r>
                        <a:rPr lang="de-DE" sz="1200" baseline="0" dirty="0"/>
                        <a:t> </a:t>
                      </a:r>
                    </a:p>
                    <a:p>
                      <a:r>
                        <a:rPr lang="de-DE" sz="1200" baseline="0" dirty="0"/>
                        <a:t>Application existing wagons</a:t>
                      </a:r>
                      <a:endParaRPr lang="de-DE" sz="1200" dirty="0"/>
                    </a:p>
                  </a:txBody>
                  <a:tcPr/>
                </a:tc>
                <a:tc>
                  <a:txBody>
                    <a:bodyPr/>
                    <a:lstStyle/>
                    <a:p>
                      <a:r>
                        <a:rPr lang="hu-HU" sz="1200" dirty="0">
                          <a:solidFill>
                            <a:srgbClr val="339966"/>
                          </a:solidFill>
                        </a:rPr>
                        <a:t>TSI Zaj tervezet a </a:t>
                      </a:r>
                    </a:p>
                    <a:p>
                      <a:r>
                        <a:rPr lang="hu-HU" sz="1200" dirty="0">
                          <a:solidFill>
                            <a:srgbClr val="339966"/>
                          </a:solidFill>
                        </a:rPr>
                        <a:t>meglévő</a:t>
                      </a:r>
                      <a:r>
                        <a:rPr lang="hu-HU" sz="1200" baseline="0" dirty="0">
                          <a:solidFill>
                            <a:srgbClr val="339966"/>
                          </a:solidFill>
                        </a:rPr>
                        <a:t> vagonokra</a:t>
                      </a:r>
                      <a:endParaRPr lang="de-DE" sz="1200" dirty="0">
                        <a:solidFill>
                          <a:srgbClr val="339966"/>
                        </a:solidFill>
                      </a:endParaRPr>
                    </a:p>
                  </a:txBody>
                  <a:tcPr/>
                </a:tc>
                <a:tc>
                  <a:txBody>
                    <a:bodyPr/>
                    <a:lstStyle/>
                    <a:p>
                      <a:pPr algn="ctr"/>
                      <a:r>
                        <a:rPr lang="de-DE" sz="1800" b="1" dirty="0"/>
                        <a:t>P</a:t>
                      </a:r>
                    </a:p>
                  </a:txBody>
                  <a:tcPr anchor="ctr"/>
                </a:tc>
                <a:tc>
                  <a:txBody>
                    <a:bodyPr/>
                    <a:lstStyle/>
                    <a:p>
                      <a:pPr algn="ctr"/>
                      <a:r>
                        <a:rPr lang="de-DE" sz="1800" b="1" dirty="0">
                          <a:solidFill>
                            <a:srgbClr val="FF0000"/>
                          </a:solidFill>
                        </a:rPr>
                        <a:t>V</a:t>
                      </a:r>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extLst>
                  <a:ext uri="{0D108BD9-81ED-4DB2-BD59-A6C34878D82A}">
                    <a16:rowId xmlns:a16="http://schemas.microsoft.com/office/drawing/2014/main" val="10001"/>
                  </a:ext>
                </a:extLst>
              </a:tr>
              <a:tr h="447079">
                <a:tc>
                  <a:txBody>
                    <a:bodyPr/>
                    <a:lstStyle/>
                    <a:p>
                      <a:r>
                        <a:rPr lang="de-DE" sz="1200" dirty="0"/>
                        <a:t>Draft Com IA on </a:t>
                      </a:r>
                      <a:r>
                        <a:rPr lang="de-DE" sz="1200" b="1" dirty="0"/>
                        <a:t>TSI NOI </a:t>
                      </a:r>
                    </a:p>
                    <a:p>
                      <a:r>
                        <a:rPr lang="de-DE" sz="1200" dirty="0"/>
                        <a:t>4th RP aspects</a:t>
                      </a:r>
                    </a:p>
                  </a:txBody>
                  <a:tcPr/>
                </a:tc>
                <a:tc>
                  <a:txBody>
                    <a:bodyPr/>
                    <a:lstStyle/>
                    <a:p>
                      <a:r>
                        <a:rPr lang="hu-HU" sz="1200" dirty="0">
                          <a:solidFill>
                            <a:srgbClr val="339966"/>
                          </a:solidFill>
                        </a:rPr>
                        <a:t>TSI Zaj tervezet</a:t>
                      </a:r>
                      <a:r>
                        <a:rPr lang="hu-HU" sz="1200" baseline="0" dirty="0">
                          <a:solidFill>
                            <a:srgbClr val="339966"/>
                          </a:solidFill>
                        </a:rPr>
                        <a:t> a 4. vasúti csomaghoz</a:t>
                      </a:r>
                      <a:endParaRPr lang="de-DE" sz="1200" dirty="0">
                        <a:solidFill>
                          <a:srgbClr val="339966"/>
                        </a:solidFill>
                      </a:endParaRPr>
                    </a:p>
                  </a:txBody>
                  <a:tcP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r>
                        <a:rPr lang="de-DE" sz="1800" b="1" dirty="0"/>
                        <a:t>P</a:t>
                      </a:r>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extLst>
                  <a:ext uri="{0D108BD9-81ED-4DB2-BD59-A6C34878D82A}">
                    <a16:rowId xmlns:a16="http://schemas.microsoft.com/office/drawing/2014/main" val="10002"/>
                  </a:ext>
                </a:extLst>
              </a:tr>
              <a:tr h="447079">
                <a:tc>
                  <a:txBody>
                    <a:bodyPr/>
                    <a:lstStyle/>
                    <a:p>
                      <a:r>
                        <a:rPr lang="de-DE" sz="1200" dirty="0"/>
                        <a:t>ERA intermediate report</a:t>
                      </a:r>
                      <a:r>
                        <a:rPr lang="de-DE" sz="1200" baseline="0" dirty="0"/>
                        <a:t> </a:t>
                      </a:r>
                      <a:r>
                        <a:rPr lang="de-DE" sz="1200" b="1" baseline="0" dirty="0"/>
                        <a:t>TSI NOI</a:t>
                      </a:r>
                      <a:r>
                        <a:rPr lang="de-DE" sz="1200" baseline="0" dirty="0"/>
                        <a:t> revision  - Technical issues</a:t>
                      </a:r>
                      <a:endParaRPr lang="de-DE" sz="1200" dirty="0"/>
                    </a:p>
                  </a:txBody>
                  <a:tcPr/>
                </a:tc>
                <a:tc>
                  <a:txBody>
                    <a:bodyPr/>
                    <a:lstStyle/>
                    <a:p>
                      <a:r>
                        <a:rPr lang="hu-HU" sz="1200" dirty="0">
                          <a:solidFill>
                            <a:srgbClr val="339966"/>
                          </a:solidFill>
                        </a:rPr>
                        <a:t>ERA jelentés a TSI Zaj átvilágításról műszaki </a:t>
                      </a:r>
                      <a:endParaRPr lang="de-DE" sz="1200" dirty="0">
                        <a:solidFill>
                          <a:srgbClr val="339966"/>
                        </a:solidFill>
                      </a:endParaRPr>
                    </a:p>
                  </a:txBody>
                  <a:tcP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r>
                        <a:rPr lang="de-DE" sz="1800" b="1" dirty="0"/>
                        <a:t>P</a:t>
                      </a:r>
                    </a:p>
                  </a:txBody>
                  <a:tcPr anchor="ctr"/>
                </a:tc>
                <a:tc>
                  <a:txBody>
                    <a:bodyPr/>
                    <a:lstStyle/>
                    <a:p>
                      <a:pPr algn="ctr"/>
                      <a:r>
                        <a:rPr lang="de-DE" sz="1800" b="1" dirty="0"/>
                        <a:t>P</a:t>
                      </a:r>
                    </a:p>
                  </a:txBody>
                  <a:tcPr anchor="ctr"/>
                </a:tc>
                <a:tc>
                  <a:txBody>
                    <a:bodyPr/>
                    <a:lstStyle/>
                    <a:p>
                      <a:pPr algn="ctr"/>
                      <a:endParaRPr lang="de-DE" sz="1800" b="1" dirty="0"/>
                    </a:p>
                  </a:txBody>
                  <a:tcPr anchor="ctr"/>
                </a:tc>
                <a:tc>
                  <a:txBody>
                    <a:bodyPr/>
                    <a:lstStyle/>
                    <a:p>
                      <a:pPr algn="ctr"/>
                      <a:r>
                        <a:rPr lang="de-DE" sz="1800" b="1" dirty="0">
                          <a:solidFill>
                            <a:srgbClr val="FF0000"/>
                          </a:solidFill>
                        </a:rPr>
                        <a:t>V</a:t>
                      </a:r>
                    </a:p>
                  </a:txBody>
                  <a:tcPr anchor="ctr"/>
                </a:tc>
                <a:extLst>
                  <a:ext uri="{0D108BD9-81ED-4DB2-BD59-A6C34878D82A}">
                    <a16:rowId xmlns:a16="http://schemas.microsoft.com/office/drawing/2014/main" val="10003"/>
                  </a:ext>
                </a:extLst>
              </a:tr>
              <a:tr h="447079">
                <a:tc>
                  <a:txBody>
                    <a:bodyPr/>
                    <a:lstStyle/>
                    <a:p>
                      <a:r>
                        <a:rPr lang="de-DE" sz="1200" dirty="0"/>
                        <a:t>ERA </a:t>
                      </a:r>
                      <a:r>
                        <a:rPr lang="de-DE" sz="1200" dirty="0" err="1"/>
                        <a:t>Recommendation</a:t>
                      </a:r>
                      <a:r>
                        <a:rPr lang="de-DE" sz="1200" dirty="0"/>
                        <a:t> </a:t>
                      </a:r>
                      <a:r>
                        <a:rPr lang="de-DE" sz="1200" dirty="0" err="1"/>
                        <a:t>for</a:t>
                      </a:r>
                      <a:r>
                        <a:rPr lang="de-DE" sz="1200" dirty="0"/>
                        <a:t> </a:t>
                      </a:r>
                      <a:r>
                        <a:rPr lang="de-DE" sz="1200" dirty="0" err="1"/>
                        <a:t>Com</a:t>
                      </a:r>
                      <a:r>
                        <a:rPr lang="de-DE" sz="1200" dirty="0"/>
                        <a:t> IA </a:t>
                      </a:r>
                      <a:r>
                        <a:rPr lang="de-DE" sz="1200" dirty="0" err="1"/>
                        <a:t>revised</a:t>
                      </a:r>
                      <a:r>
                        <a:rPr lang="de-DE" sz="1200" dirty="0"/>
                        <a:t> </a:t>
                      </a:r>
                      <a:r>
                        <a:rPr lang="de-DE" sz="1200" b="1" dirty="0"/>
                        <a:t>ECM</a:t>
                      </a:r>
                      <a:r>
                        <a:rPr lang="de-DE" sz="1200" dirty="0"/>
                        <a:t>-Regulation</a:t>
                      </a:r>
                    </a:p>
                  </a:txBody>
                  <a:tcPr/>
                </a:tc>
                <a:tc>
                  <a:txBody>
                    <a:bodyPr/>
                    <a:lstStyle/>
                    <a:p>
                      <a:r>
                        <a:rPr lang="hu-HU" sz="1200" dirty="0">
                          <a:solidFill>
                            <a:srgbClr val="339966"/>
                          </a:solidFill>
                        </a:rPr>
                        <a:t>ERA ajánlás</a:t>
                      </a:r>
                      <a:r>
                        <a:rPr lang="hu-HU" sz="1200" baseline="0" dirty="0">
                          <a:solidFill>
                            <a:srgbClr val="339966"/>
                          </a:solidFill>
                        </a:rPr>
                        <a:t> az ECM rendelet </a:t>
                      </a:r>
                      <a:r>
                        <a:rPr lang="hu-HU" sz="1200" baseline="0" dirty="0" err="1">
                          <a:solidFill>
                            <a:srgbClr val="339966"/>
                          </a:solidFill>
                        </a:rPr>
                        <a:t>felülvizsálatára</a:t>
                      </a:r>
                      <a:endParaRPr lang="de-DE" sz="1200" dirty="0">
                        <a:solidFill>
                          <a:srgbClr val="339966"/>
                        </a:solidFill>
                      </a:endParaRPr>
                    </a:p>
                  </a:txBody>
                  <a:tcPr/>
                </a:tc>
                <a:tc>
                  <a:txBody>
                    <a:bodyPr/>
                    <a:lstStyle/>
                    <a:p>
                      <a:pPr algn="ctr"/>
                      <a:r>
                        <a:rPr lang="de-DE" sz="1800" b="1" dirty="0"/>
                        <a:t>P</a:t>
                      </a:r>
                    </a:p>
                  </a:txBody>
                  <a:tcPr anchor="ctr"/>
                </a:tc>
                <a:tc>
                  <a:txBody>
                    <a:bodyPr/>
                    <a:lstStyle/>
                    <a:p>
                      <a:pPr algn="ctr"/>
                      <a:r>
                        <a:rPr lang="de-DE" sz="1800" b="1" dirty="0"/>
                        <a:t>P</a:t>
                      </a:r>
                    </a:p>
                  </a:txBody>
                  <a:tcPr anchor="ctr"/>
                </a:tc>
                <a:tc>
                  <a:txBody>
                    <a:bodyPr/>
                    <a:lstStyle/>
                    <a:p>
                      <a:pPr algn="ctr"/>
                      <a:r>
                        <a:rPr lang="de-DE" sz="1800" b="1" dirty="0">
                          <a:solidFill>
                            <a:srgbClr val="FF0000"/>
                          </a:solidFill>
                        </a:rPr>
                        <a:t>V</a:t>
                      </a:r>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extLst>
                  <a:ext uri="{0D108BD9-81ED-4DB2-BD59-A6C34878D82A}">
                    <a16:rowId xmlns:a16="http://schemas.microsoft.com/office/drawing/2014/main" val="10004"/>
                  </a:ext>
                </a:extLst>
              </a:tr>
              <a:tr h="447079">
                <a:tc>
                  <a:txBody>
                    <a:bodyPr/>
                    <a:lstStyle/>
                    <a:p>
                      <a:r>
                        <a:rPr lang="de-DE" sz="1200" dirty="0" err="1"/>
                        <a:t>Draft</a:t>
                      </a:r>
                      <a:r>
                        <a:rPr lang="de-DE" sz="1200" baseline="0" dirty="0"/>
                        <a:t> </a:t>
                      </a:r>
                      <a:r>
                        <a:rPr lang="de-DE" sz="1200" baseline="0" dirty="0" err="1"/>
                        <a:t>Com</a:t>
                      </a:r>
                      <a:r>
                        <a:rPr lang="de-DE" sz="1200" baseline="0" dirty="0"/>
                        <a:t> IA on </a:t>
                      </a:r>
                      <a:r>
                        <a:rPr lang="de-DE" sz="1200" b="1" baseline="0" dirty="0"/>
                        <a:t>EVR</a:t>
                      </a:r>
                      <a:r>
                        <a:rPr lang="de-DE" sz="1200" baseline="0" dirty="0"/>
                        <a:t> </a:t>
                      </a:r>
                      <a:r>
                        <a:rPr lang="de-DE" sz="1200" baseline="0" dirty="0" err="1"/>
                        <a:t>specs</a:t>
                      </a:r>
                      <a:endParaRPr lang="de-DE" sz="1200" dirty="0"/>
                    </a:p>
                  </a:txBody>
                  <a:tcPr/>
                </a:tc>
                <a:tc>
                  <a:txBody>
                    <a:bodyPr/>
                    <a:lstStyle/>
                    <a:p>
                      <a:r>
                        <a:rPr lang="hu-HU" sz="1200" dirty="0">
                          <a:solidFill>
                            <a:srgbClr val="339966"/>
                          </a:solidFill>
                        </a:rPr>
                        <a:t>Európai vasúti regiszter tervezet</a:t>
                      </a:r>
                      <a:endParaRPr lang="de-DE" sz="1200" dirty="0">
                        <a:solidFill>
                          <a:srgbClr val="339966"/>
                        </a:solidFill>
                      </a:endParaRPr>
                    </a:p>
                  </a:txBody>
                  <a:tcPr/>
                </a:tc>
                <a:tc>
                  <a:txBody>
                    <a:bodyPr/>
                    <a:lstStyle/>
                    <a:p>
                      <a:pPr algn="ctr"/>
                      <a:r>
                        <a:rPr lang="de-DE" sz="1800" b="1" dirty="0">
                          <a:solidFill>
                            <a:srgbClr val="FF0000"/>
                          </a:solidFill>
                        </a:rPr>
                        <a:t>V</a:t>
                      </a:r>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dirty="0"/>
                    </a:p>
                  </a:txBody>
                  <a:tcPr anchor="ctr"/>
                </a:tc>
                <a:extLst>
                  <a:ext uri="{0D108BD9-81ED-4DB2-BD59-A6C34878D82A}">
                    <a16:rowId xmlns:a16="http://schemas.microsoft.com/office/drawing/2014/main" val="10005"/>
                  </a:ext>
                </a:extLst>
              </a:tr>
              <a:tr h="447079">
                <a:tc>
                  <a:txBody>
                    <a:bodyPr/>
                    <a:lstStyle/>
                    <a:p>
                      <a:r>
                        <a:rPr lang="de-DE" sz="1200" dirty="0"/>
                        <a:t>Draft Com IA on </a:t>
                      </a:r>
                      <a:r>
                        <a:rPr lang="de-DE" sz="1200" b="1" dirty="0"/>
                        <a:t>TSI WAG</a:t>
                      </a:r>
                    </a:p>
                    <a:p>
                      <a:r>
                        <a:rPr lang="de-DE" sz="1200" b="0" dirty="0"/>
                        <a:t>4th RP aspects</a:t>
                      </a:r>
                    </a:p>
                  </a:txBody>
                  <a:tcPr/>
                </a:tc>
                <a:tc>
                  <a:txBody>
                    <a:bodyPr/>
                    <a:lstStyle/>
                    <a:p>
                      <a:r>
                        <a:rPr lang="hu-HU" sz="1200" b="0" dirty="0">
                          <a:solidFill>
                            <a:srgbClr val="339966"/>
                          </a:solidFill>
                        </a:rPr>
                        <a:t>Vagon TSI tervezet 4. vasúti csomaghoz</a:t>
                      </a:r>
                      <a:endParaRPr lang="de-DE" sz="1200" b="0" dirty="0">
                        <a:solidFill>
                          <a:srgbClr val="339966"/>
                        </a:solidFill>
                      </a:endParaRPr>
                    </a:p>
                  </a:txBody>
                  <a:tcPr/>
                </a:tc>
                <a:tc>
                  <a:txBody>
                    <a:bodyPr/>
                    <a:lstStyle/>
                    <a:p>
                      <a:pPr algn="ctr"/>
                      <a:endParaRPr lang="de-DE" sz="1800" b="1" dirty="0"/>
                    </a:p>
                  </a:txBody>
                  <a:tcPr anchor="ctr"/>
                </a:tc>
                <a:tc>
                  <a:txBody>
                    <a:bodyPr/>
                    <a:lstStyle/>
                    <a:p>
                      <a:pPr algn="ctr"/>
                      <a:r>
                        <a:rPr lang="de-DE" sz="1800" b="1" dirty="0"/>
                        <a:t>P</a:t>
                      </a:r>
                    </a:p>
                  </a:txBody>
                  <a:tcPr anchor="ctr"/>
                </a:tc>
                <a:tc>
                  <a:txBody>
                    <a:bodyPr/>
                    <a:lstStyle/>
                    <a:p>
                      <a:pPr algn="ctr"/>
                      <a:r>
                        <a:rPr lang="de-DE" sz="1800" b="1" dirty="0">
                          <a:solidFill>
                            <a:srgbClr val="FF0000"/>
                          </a:solidFill>
                        </a:rPr>
                        <a:t>V</a:t>
                      </a:r>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a:p>
                  </a:txBody>
                  <a:tcPr anchor="ctr"/>
                </a:tc>
                <a:tc>
                  <a:txBody>
                    <a:bodyPr/>
                    <a:lstStyle/>
                    <a:p>
                      <a:pPr algn="ctr"/>
                      <a:endParaRPr lang="de-DE" sz="1800" b="1" dirty="0"/>
                    </a:p>
                  </a:txBody>
                  <a:tcPr anchor="ctr"/>
                </a:tc>
                <a:extLst>
                  <a:ext uri="{0D108BD9-81ED-4DB2-BD59-A6C34878D82A}">
                    <a16:rowId xmlns:a16="http://schemas.microsoft.com/office/drawing/2014/main" val="10006"/>
                  </a:ext>
                </a:extLst>
              </a:tr>
              <a:tr h="542896">
                <a:tc>
                  <a:txBody>
                    <a:bodyPr/>
                    <a:lstStyle/>
                    <a:p>
                      <a:r>
                        <a:rPr lang="de-DE" sz="1200" dirty="0"/>
                        <a:t>Progress on transposition of </a:t>
                      </a:r>
                      <a:r>
                        <a:rPr lang="de-DE" sz="1200" b="1" dirty="0"/>
                        <a:t>4th RP technical pillar at national level</a:t>
                      </a:r>
                    </a:p>
                  </a:txBody>
                  <a:tcPr/>
                </a:tc>
                <a:tc>
                  <a:txBody>
                    <a:bodyPr/>
                    <a:lstStyle/>
                    <a:p>
                      <a:r>
                        <a:rPr lang="hu-HU" sz="1200" b="0" dirty="0">
                          <a:solidFill>
                            <a:srgbClr val="339966"/>
                          </a:solidFill>
                        </a:rPr>
                        <a:t>Jelentés a 4. vasúti csomag</a:t>
                      </a:r>
                      <a:r>
                        <a:rPr lang="hu-HU" sz="1200" b="0" baseline="0" dirty="0">
                          <a:solidFill>
                            <a:srgbClr val="339966"/>
                          </a:solidFill>
                        </a:rPr>
                        <a:t> átültetéséről</a:t>
                      </a:r>
                      <a:endParaRPr lang="de-DE" sz="1200" b="0" dirty="0">
                        <a:solidFill>
                          <a:srgbClr val="339966"/>
                        </a:solidFill>
                      </a:endParaRPr>
                    </a:p>
                  </a:txBody>
                  <a:tcP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endParaRPr lang="de-DE" sz="1800" b="1" dirty="0"/>
                    </a:p>
                  </a:txBody>
                  <a:tcPr anchor="ctr"/>
                </a:tc>
                <a:tc>
                  <a:txBody>
                    <a:bodyPr/>
                    <a:lstStyle/>
                    <a:p>
                      <a:pPr algn="ctr"/>
                      <a:r>
                        <a:rPr lang="de-DE" sz="1800" b="1" dirty="0"/>
                        <a:t>P</a:t>
                      </a:r>
                    </a:p>
                  </a:txBody>
                  <a:tcPr anchor="ctr"/>
                </a:tc>
                <a:tc>
                  <a:txBody>
                    <a:bodyPr/>
                    <a:lstStyle/>
                    <a:p>
                      <a:pPr algn="ctr"/>
                      <a:endParaRPr lang="de-DE" sz="1800" b="1"/>
                    </a:p>
                  </a:txBody>
                  <a:tcPr anchor="ctr"/>
                </a:tc>
                <a:tc>
                  <a:txBody>
                    <a:bodyPr/>
                    <a:lstStyle/>
                    <a:p>
                      <a:pPr algn="ctr"/>
                      <a:endParaRPr lang="de-DE" sz="1800" b="1" dirty="0"/>
                    </a:p>
                  </a:txBody>
                  <a:tcPr anchor="ctr"/>
                </a:tc>
                <a:tc>
                  <a:txBody>
                    <a:bodyPr/>
                    <a:lstStyle/>
                    <a:p>
                      <a:pPr algn="ctr"/>
                      <a:endParaRPr lang="de-DE" sz="1800" b="1" dirty="0"/>
                    </a:p>
                  </a:txBody>
                  <a:tcPr anchor="ctr"/>
                </a:tc>
                <a:extLst>
                  <a:ext uri="{0D108BD9-81ED-4DB2-BD59-A6C34878D82A}">
                    <a16:rowId xmlns:a16="http://schemas.microsoft.com/office/drawing/2014/main" val="10007"/>
                  </a:ext>
                </a:extLst>
              </a:tr>
            </a:tbl>
          </a:graphicData>
        </a:graphic>
      </p:graphicFrame>
      <p:sp>
        <p:nvSpPr>
          <p:cNvPr id="8" name="Textfeld 7"/>
          <p:cNvSpPr txBox="1"/>
          <p:nvPr/>
        </p:nvSpPr>
        <p:spPr>
          <a:xfrm>
            <a:off x="323528" y="6505599"/>
            <a:ext cx="7632848" cy="307777"/>
          </a:xfrm>
          <a:prstGeom prst="rect">
            <a:avLst/>
          </a:prstGeom>
          <a:noFill/>
        </p:spPr>
        <p:txBody>
          <a:bodyPr wrap="square" rtlCol="0">
            <a:spAutoFit/>
          </a:bodyPr>
          <a:lstStyle/>
          <a:p>
            <a:pPr fontAlgn="base">
              <a:spcBef>
                <a:spcPct val="0"/>
              </a:spcBef>
              <a:spcAft>
                <a:spcPct val="0"/>
              </a:spcAft>
            </a:pPr>
            <a:r>
              <a:rPr lang="de-DE" sz="1400" dirty="0">
                <a:solidFill>
                  <a:prstClr val="black"/>
                </a:solidFill>
                <a:latin typeface="+mn-lt"/>
                <a:cs typeface="Arial" charset="0"/>
              </a:rPr>
              <a:t>P = </a:t>
            </a:r>
            <a:r>
              <a:rPr lang="de-DE" sz="1400" dirty="0" err="1">
                <a:solidFill>
                  <a:prstClr val="black"/>
                </a:solidFill>
                <a:latin typeface="+mn-lt"/>
                <a:cs typeface="Arial" charset="0"/>
              </a:rPr>
              <a:t>Presentation</a:t>
            </a:r>
            <a:r>
              <a:rPr lang="hu-HU" sz="1400" dirty="0">
                <a:solidFill>
                  <a:prstClr val="black"/>
                </a:solidFill>
                <a:latin typeface="+mn-lt"/>
                <a:cs typeface="Arial" charset="0"/>
              </a:rPr>
              <a:t> / Benyújtás</a:t>
            </a:r>
            <a:r>
              <a:rPr lang="de-DE" sz="1400" dirty="0">
                <a:solidFill>
                  <a:prstClr val="black"/>
                </a:solidFill>
                <a:latin typeface="+mn-lt"/>
                <a:cs typeface="Arial" charset="0"/>
              </a:rPr>
              <a:t>, </a:t>
            </a:r>
            <a:r>
              <a:rPr lang="de-DE" sz="1400" dirty="0">
                <a:solidFill>
                  <a:srgbClr val="FF0000"/>
                </a:solidFill>
                <a:latin typeface="+mn-lt"/>
                <a:cs typeface="Arial" charset="0"/>
              </a:rPr>
              <a:t>V</a:t>
            </a:r>
            <a:r>
              <a:rPr lang="de-DE" sz="1400" dirty="0">
                <a:solidFill>
                  <a:prstClr val="black"/>
                </a:solidFill>
                <a:latin typeface="+mn-lt"/>
                <a:cs typeface="Arial" charset="0"/>
              </a:rPr>
              <a:t> = </a:t>
            </a:r>
            <a:r>
              <a:rPr lang="de-DE" sz="1400" dirty="0" err="1">
                <a:solidFill>
                  <a:prstClr val="black"/>
                </a:solidFill>
                <a:latin typeface="+mn-lt"/>
                <a:cs typeface="Arial" charset="0"/>
              </a:rPr>
              <a:t>Vote</a:t>
            </a:r>
            <a:r>
              <a:rPr lang="hu-HU" sz="1400" dirty="0">
                <a:solidFill>
                  <a:prstClr val="black"/>
                </a:solidFill>
                <a:latin typeface="+mn-lt"/>
                <a:cs typeface="Arial" charset="0"/>
              </a:rPr>
              <a:t> / Szavazás</a:t>
            </a:r>
            <a:endParaRPr lang="de-DE" sz="1400" dirty="0">
              <a:solidFill>
                <a:prstClr val="black"/>
              </a:solidFill>
              <a:latin typeface="+mn-lt"/>
              <a:cs typeface="Arial" charset="0"/>
            </a:endParaRPr>
          </a:p>
        </p:txBody>
      </p:sp>
      <p:sp>
        <p:nvSpPr>
          <p:cNvPr id="3" name="Téglalap 2"/>
          <p:cNvSpPr/>
          <p:nvPr/>
        </p:nvSpPr>
        <p:spPr>
          <a:xfrm>
            <a:off x="179512" y="980728"/>
            <a:ext cx="8856984" cy="1615827"/>
          </a:xfrm>
          <a:prstGeom prst="rect">
            <a:avLst/>
          </a:prstGeom>
        </p:spPr>
        <p:txBody>
          <a:bodyPr wrap="square">
            <a:spAutoFit/>
          </a:bodyPr>
          <a:lstStyle/>
          <a:p>
            <a:r>
              <a:rPr lang="en-GB" sz="1100" dirty="0"/>
              <a:t>The 4th RP – technical pillar brings by </a:t>
            </a:r>
            <a:r>
              <a:rPr lang="en-GB" sz="1100" b="1" dirty="0"/>
              <a:t>substantial reforms</a:t>
            </a:r>
            <a:r>
              <a:rPr lang="hu-HU" sz="1100" dirty="0"/>
              <a:t> / </a:t>
            </a:r>
            <a:r>
              <a:rPr lang="hu-HU" sz="1100" dirty="0">
                <a:solidFill>
                  <a:srgbClr val="339966"/>
                </a:solidFill>
              </a:rPr>
              <a:t>A 4. pillér </a:t>
            </a:r>
            <a:r>
              <a:rPr lang="hu-HU" sz="1100" b="1" dirty="0">
                <a:solidFill>
                  <a:srgbClr val="339966"/>
                </a:solidFill>
              </a:rPr>
              <a:t>alapvető reformokat </a:t>
            </a:r>
            <a:r>
              <a:rPr lang="hu-HU" sz="1100" dirty="0">
                <a:solidFill>
                  <a:srgbClr val="339966"/>
                </a:solidFill>
              </a:rPr>
              <a:t>tartalmaz</a:t>
            </a:r>
            <a:endParaRPr lang="en-GB" sz="1100" dirty="0">
              <a:solidFill>
                <a:srgbClr val="339966"/>
              </a:solidFill>
            </a:endParaRPr>
          </a:p>
          <a:p>
            <a:pPr marL="285750" indent="-285750">
              <a:buClr>
                <a:srgbClr val="FF0000"/>
              </a:buClr>
              <a:buFont typeface="Wingdings" panose="05000000000000000000" pitchFamily="2" charset="2"/>
              <a:buChar char="§"/>
            </a:pPr>
            <a:r>
              <a:rPr lang="en-GB" sz="1100" b="1" dirty="0"/>
              <a:t>Shift of technical and safety rule-making from the national to the EU level (&amp; reduction of national rules)</a:t>
            </a:r>
            <a:endParaRPr lang="hu-HU" sz="1100" b="1" dirty="0"/>
          </a:p>
          <a:p>
            <a:pPr>
              <a:buClr>
                <a:srgbClr val="FF0000"/>
              </a:buClr>
            </a:pPr>
            <a:r>
              <a:rPr lang="hu-HU" sz="1100" dirty="0"/>
              <a:t>       </a:t>
            </a:r>
            <a:r>
              <a:rPr lang="hu-HU" sz="1100" dirty="0">
                <a:solidFill>
                  <a:srgbClr val="339966"/>
                </a:solidFill>
              </a:rPr>
              <a:t>A műszaki és biztonsági szabályalkotás áthelyezése nemzeti szintről az EU szintjére (nemzeti szabályok csökkentése)</a:t>
            </a:r>
            <a:r>
              <a:rPr lang="en-GB" sz="1100" dirty="0">
                <a:solidFill>
                  <a:srgbClr val="339966"/>
                </a:solidFill>
              </a:rPr>
              <a:t>;</a:t>
            </a:r>
          </a:p>
          <a:p>
            <a:pPr marL="285750" indent="-285750">
              <a:buClr>
                <a:srgbClr val="FF0000"/>
              </a:buClr>
              <a:buFont typeface="Wingdings" panose="05000000000000000000" pitchFamily="2" charset="2"/>
              <a:buChar char="§"/>
            </a:pPr>
            <a:r>
              <a:rPr lang="en-GB" sz="1100" b="1" dirty="0"/>
              <a:t>Issuing of safety certificates and vehicle authorisations by the ERA</a:t>
            </a:r>
            <a:endParaRPr lang="hu-HU" sz="1100" b="1" dirty="0"/>
          </a:p>
          <a:p>
            <a:pPr>
              <a:buClr>
                <a:srgbClr val="FF0000"/>
              </a:buClr>
            </a:pPr>
            <a:r>
              <a:rPr lang="hu-HU" sz="1100" dirty="0"/>
              <a:t>       </a:t>
            </a:r>
            <a:r>
              <a:rPr lang="hu-HU" sz="1100" dirty="0">
                <a:solidFill>
                  <a:srgbClr val="339966"/>
                </a:solidFill>
              </a:rPr>
              <a:t>Biztonsági tanúsítványok és járműengedélyek ERA általi kiadása</a:t>
            </a:r>
            <a:r>
              <a:rPr lang="en-GB" sz="1100" dirty="0">
                <a:solidFill>
                  <a:srgbClr val="339966"/>
                </a:solidFill>
              </a:rPr>
              <a:t>;</a:t>
            </a:r>
          </a:p>
          <a:p>
            <a:pPr marL="285750" indent="-285750">
              <a:buClr>
                <a:srgbClr val="FF0000"/>
              </a:buClr>
              <a:buFont typeface="Wingdings" panose="05000000000000000000" pitchFamily="2" charset="2"/>
              <a:buChar char="§"/>
            </a:pPr>
            <a:r>
              <a:rPr lang="en-GB" sz="1100" b="1" dirty="0"/>
              <a:t>Fees and charges levied by the ERA on applicants for its certification, authorisation and approval activities</a:t>
            </a:r>
            <a:endParaRPr lang="hu-HU" sz="1100" b="1" dirty="0"/>
          </a:p>
          <a:p>
            <a:pPr>
              <a:buClr>
                <a:srgbClr val="FF0000"/>
              </a:buClr>
            </a:pPr>
            <a:r>
              <a:rPr lang="hu-HU" sz="1100" dirty="0"/>
              <a:t>       </a:t>
            </a:r>
            <a:r>
              <a:rPr lang="hu-HU" sz="1100" dirty="0">
                <a:solidFill>
                  <a:srgbClr val="339966"/>
                </a:solidFill>
              </a:rPr>
              <a:t>Az engedélyezési, tanúsítási és jóváhagyási eljárások díját és költségét az ERA szabja ki</a:t>
            </a:r>
            <a:r>
              <a:rPr lang="en-GB" sz="1100" dirty="0">
                <a:solidFill>
                  <a:srgbClr val="339966"/>
                </a:solidFill>
              </a:rPr>
              <a:t>;</a:t>
            </a:r>
          </a:p>
          <a:p>
            <a:pPr marL="285750" indent="-285750">
              <a:buClr>
                <a:srgbClr val="FF0000"/>
              </a:buClr>
              <a:buFont typeface="Wingdings" panose="05000000000000000000" pitchFamily="2" charset="2"/>
              <a:buChar char="§"/>
            </a:pPr>
            <a:r>
              <a:rPr lang="en-GB" sz="1100" b="1" dirty="0"/>
              <a:t>Creation of new tools and processes by the ERA (IT portal, board of appeal, pool of experts, etc.)</a:t>
            </a:r>
            <a:endParaRPr lang="hu-HU" sz="1100" b="1" dirty="0"/>
          </a:p>
          <a:p>
            <a:pPr>
              <a:buClr>
                <a:srgbClr val="FF0000"/>
              </a:buClr>
            </a:pPr>
            <a:r>
              <a:rPr lang="hu-HU" sz="1100" dirty="0"/>
              <a:t>       </a:t>
            </a:r>
            <a:r>
              <a:rPr lang="hu-HU" sz="1100" dirty="0">
                <a:solidFill>
                  <a:srgbClr val="339966"/>
                </a:solidFill>
              </a:rPr>
              <a:t>Új eljárások és eszközök kifejlesztése az ERA által (IT felület, Fellebbezési Tanács, szakértői csapat, stb.)</a:t>
            </a:r>
            <a:r>
              <a:rPr lang="en-GB" sz="1100" dirty="0">
                <a:solidFill>
                  <a:srgbClr val="339966"/>
                </a:solidFill>
              </a:rPr>
              <a:t>.</a:t>
            </a:r>
          </a:p>
        </p:txBody>
      </p:sp>
    </p:spTree>
    <p:extLst>
      <p:ext uri="{BB962C8B-B14F-4D97-AF65-F5344CB8AC3E}">
        <p14:creationId xmlns:p14="http://schemas.microsoft.com/office/powerpoint/2010/main" val="189572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BFCD0B0F-9C5F-477B-B5CE-2FFDDB74B780}"/>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 technical pillar</a:t>
            </a:r>
            <a:r>
              <a:rPr lang="hu-HU" sz="2000" dirty="0"/>
              <a:t> – 4. vasúti csomag – műszaki pillér</a:t>
            </a:r>
            <a:endParaRPr lang="en-GB" sz="2000" dirty="0"/>
          </a:p>
          <a:p>
            <a:r>
              <a:rPr lang="en-GB" sz="2000" dirty="0"/>
              <a:t>Legislative phase almost completed</a:t>
            </a:r>
            <a:r>
              <a:rPr lang="hu-HU" sz="2000" dirty="0"/>
              <a:t> – Jogalkotás majdnem kész</a:t>
            </a:r>
            <a:endParaRPr lang="en-GB" sz="2000" baseline="30000" dirty="0"/>
          </a:p>
        </p:txBody>
      </p:sp>
      <p:sp>
        <p:nvSpPr>
          <p:cNvPr id="6" name="Content Placeholder 2">
            <a:extLst>
              <a:ext uri="{FF2B5EF4-FFF2-40B4-BE49-F238E27FC236}">
                <a16:creationId xmlns:a16="http://schemas.microsoft.com/office/drawing/2014/main" id="{2EE281CB-4268-4C68-BCC6-F1AB5979BC63}"/>
              </a:ext>
            </a:extLst>
          </p:cNvPr>
          <p:cNvSpPr txBox="1">
            <a:spLocks/>
          </p:cNvSpPr>
          <p:nvPr/>
        </p:nvSpPr>
        <p:spPr bwMode="auto">
          <a:xfrm>
            <a:off x="323528" y="1052736"/>
            <a:ext cx="8229600" cy="652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285750" indent="-285750" algn="l">
              <a:buClr>
                <a:srgbClr val="FF0000"/>
              </a:buClr>
              <a:buFont typeface="Wingdings" panose="05000000000000000000" pitchFamily="2" charset="2"/>
              <a:buChar char="§"/>
            </a:pPr>
            <a:r>
              <a:rPr lang="de-CH" sz="1800" dirty="0"/>
              <a:t>See </a:t>
            </a:r>
            <a:r>
              <a:rPr lang="de-CH" sz="1800" dirty="0">
                <a:hlinkClick r:id="rId2"/>
              </a:rPr>
              <a:t>http://uiprail.org/index.php/dossier-menu/policy/activity-4th-railway-package</a:t>
            </a:r>
            <a:r>
              <a:rPr lang="de-CH" sz="1800" dirty="0"/>
              <a:t> for details on legal </a:t>
            </a:r>
            <a:r>
              <a:rPr lang="de-CH" sz="1800" dirty="0" err="1"/>
              <a:t>acts</a:t>
            </a:r>
            <a:r>
              <a:rPr lang="de-CH" sz="1800" dirty="0"/>
              <a:t> </a:t>
            </a:r>
            <a:r>
              <a:rPr lang="de-CH" sz="1800" dirty="0" err="1"/>
              <a:t>adopted</a:t>
            </a:r>
            <a:r>
              <a:rPr lang="hu-HU" sz="1800" dirty="0"/>
              <a:t> – </a:t>
            </a:r>
            <a:r>
              <a:rPr lang="hu-HU" sz="1800" dirty="0">
                <a:solidFill>
                  <a:srgbClr val="339966"/>
                </a:solidFill>
              </a:rPr>
              <a:t>részletek a fenti linken </a:t>
            </a:r>
            <a:endParaRPr lang="x-none" sz="1800" dirty="0">
              <a:solidFill>
                <a:srgbClr val="339966"/>
              </a:solidFill>
            </a:endParaRPr>
          </a:p>
        </p:txBody>
      </p:sp>
      <p:pic>
        <p:nvPicPr>
          <p:cNvPr id="3" name="Picture 2">
            <a:extLst>
              <a:ext uri="{FF2B5EF4-FFF2-40B4-BE49-F238E27FC236}">
                <a16:creationId xmlns:a16="http://schemas.microsoft.com/office/drawing/2014/main" id="{7F56112E-40E8-4315-A803-9A2CC95AB46B}"/>
              </a:ext>
            </a:extLst>
          </p:cNvPr>
          <p:cNvPicPr>
            <a:picLocks noChangeAspect="1"/>
          </p:cNvPicPr>
          <p:nvPr/>
        </p:nvPicPr>
        <p:blipFill>
          <a:blip r:embed="rId3"/>
          <a:stretch>
            <a:fillRect/>
          </a:stretch>
        </p:blipFill>
        <p:spPr>
          <a:xfrm>
            <a:off x="1866153" y="1705310"/>
            <a:ext cx="5442151" cy="3617392"/>
          </a:xfrm>
          <a:prstGeom prst="rect">
            <a:avLst/>
          </a:prstGeom>
        </p:spPr>
      </p:pic>
      <p:sp>
        <p:nvSpPr>
          <p:cNvPr id="8" name="Content Placeholder 2">
            <a:extLst>
              <a:ext uri="{FF2B5EF4-FFF2-40B4-BE49-F238E27FC236}">
                <a16:creationId xmlns:a16="http://schemas.microsoft.com/office/drawing/2014/main" id="{E19CB1F7-4707-4D5F-92D5-04B009FF8981}"/>
              </a:ext>
            </a:extLst>
          </p:cNvPr>
          <p:cNvSpPr txBox="1">
            <a:spLocks/>
          </p:cNvSpPr>
          <p:nvPr/>
        </p:nvSpPr>
        <p:spPr bwMode="auto">
          <a:xfrm>
            <a:off x="323528" y="5224698"/>
            <a:ext cx="8424936" cy="652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285750" indent="-285750" algn="l">
              <a:buClr>
                <a:srgbClr val="FF0000"/>
              </a:buClr>
              <a:buFont typeface="Wingdings" panose="05000000000000000000" pitchFamily="2" charset="2"/>
              <a:buChar char="§"/>
            </a:pPr>
            <a:r>
              <a:rPr lang="en-GB" sz="1800" b="1" dirty="0">
                <a:solidFill>
                  <a:srgbClr val="FF0000"/>
                </a:solidFill>
              </a:rPr>
              <a:t>Guidelines</a:t>
            </a:r>
            <a:r>
              <a:rPr lang="en-GB" sz="1800" dirty="0"/>
              <a:t> for the Practical Arrangements for the vehicle authorisation process under review (last workshop 24/25.04.2018), new draft </a:t>
            </a:r>
            <a:r>
              <a:rPr lang="en-GB" sz="1800" b="1" dirty="0"/>
              <a:t>expected in August 2018 </a:t>
            </a:r>
            <a:r>
              <a:rPr lang="en-GB" sz="1800" dirty="0"/>
              <a:t>(final and translated only by February 2019 at the earliest) </a:t>
            </a:r>
            <a:endParaRPr lang="hu-HU" sz="1800" dirty="0"/>
          </a:p>
          <a:p>
            <a:pPr marL="285750" indent="-285750" algn="l">
              <a:buClr>
                <a:srgbClr val="FF0000"/>
              </a:buClr>
              <a:buFont typeface="Wingdings" panose="05000000000000000000" pitchFamily="2" charset="2"/>
              <a:buChar char="§"/>
            </a:pPr>
            <a:r>
              <a:rPr lang="hu-HU" sz="1800" dirty="0">
                <a:solidFill>
                  <a:srgbClr val="339966"/>
                </a:solidFill>
              </a:rPr>
              <a:t>Gyakorlati útmutatók a járműengedélyezési eljáráshoz átvilágítás alatt, az új változat </a:t>
            </a:r>
            <a:r>
              <a:rPr lang="hu-HU" sz="1800" b="1" dirty="0">
                <a:solidFill>
                  <a:srgbClr val="339966"/>
                </a:solidFill>
              </a:rPr>
              <a:t>2018 augusztusra </a:t>
            </a:r>
            <a:r>
              <a:rPr lang="hu-HU" sz="1800" dirty="0">
                <a:solidFill>
                  <a:srgbClr val="339966"/>
                </a:solidFill>
              </a:rPr>
              <a:t>várható (végleges csak 2019 februárra)</a:t>
            </a:r>
            <a:endParaRPr lang="x-none" sz="1800" dirty="0">
              <a:solidFill>
                <a:srgbClr val="339966"/>
              </a:solidFill>
            </a:endParaRPr>
          </a:p>
        </p:txBody>
      </p:sp>
    </p:spTree>
    <p:extLst>
      <p:ext uri="{BB962C8B-B14F-4D97-AF65-F5344CB8AC3E}">
        <p14:creationId xmlns:p14="http://schemas.microsoft.com/office/powerpoint/2010/main" val="15245585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BAFB22-FD2F-4DBA-8ECA-BC31584308FD}"/>
              </a:ext>
            </a:extLst>
          </p:cNvPr>
          <p:cNvSpPr/>
          <p:nvPr/>
        </p:nvSpPr>
        <p:spPr>
          <a:xfrm>
            <a:off x="565765" y="4046275"/>
            <a:ext cx="8444110" cy="584775"/>
          </a:xfrm>
          <a:prstGeom prst="rect">
            <a:avLst/>
          </a:prstGeom>
        </p:spPr>
        <p:txBody>
          <a:bodyPr wrap="square">
            <a:spAutoFit/>
          </a:bodyPr>
          <a:lstStyle/>
          <a:p>
            <a:r>
              <a:rPr lang="de-CH" sz="1600" b="1" dirty="0">
                <a:latin typeface="+mn-lt"/>
              </a:rPr>
              <a:t>Transitional provisions for authorisation delivered before all MS have transposed the </a:t>
            </a:r>
            <a:r>
              <a:rPr lang="de-CH" sz="1600" b="1" dirty="0" err="1">
                <a:latin typeface="+mn-lt"/>
              </a:rPr>
              <a:t>directives</a:t>
            </a:r>
            <a:r>
              <a:rPr lang="de-CH" sz="1600" b="1" dirty="0">
                <a:latin typeface="+mn-lt"/>
              </a:rPr>
              <a:t>…</a:t>
            </a:r>
            <a:endParaRPr lang="hu-HU" sz="1600" b="1" dirty="0">
              <a:latin typeface="+mn-lt"/>
            </a:endParaRPr>
          </a:p>
          <a:p>
            <a:r>
              <a:rPr lang="hu-HU" sz="1600" b="1" dirty="0">
                <a:solidFill>
                  <a:srgbClr val="339966"/>
                </a:solidFill>
                <a:latin typeface="+mn-lt"/>
              </a:rPr>
              <a:t>Átmeneti előírások a tanúsításra a direktívák minden tagállamba való átültetésének idejére…</a:t>
            </a:r>
            <a:endParaRPr lang="en-GB" sz="1600" b="1" dirty="0">
              <a:solidFill>
                <a:srgbClr val="339966"/>
              </a:solidFill>
              <a:latin typeface="+mn-lt"/>
            </a:endParaRPr>
          </a:p>
        </p:txBody>
      </p:sp>
      <p:sp>
        <p:nvSpPr>
          <p:cNvPr id="9" name="Nedadgående pil 92">
            <a:extLst>
              <a:ext uri="{FF2B5EF4-FFF2-40B4-BE49-F238E27FC236}">
                <a16:creationId xmlns:a16="http://schemas.microsoft.com/office/drawing/2014/main" id="{15F54573-0DF0-4A20-9ECB-A34A4348483E}"/>
              </a:ext>
            </a:extLst>
          </p:cNvPr>
          <p:cNvSpPr>
            <a:spLocks noChangeArrowheads="1"/>
          </p:cNvSpPr>
          <p:nvPr/>
        </p:nvSpPr>
        <p:spPr bwMode="auto">
          <a:xfrm rot="16200000">
            <a:off x="151924" y="4140663"/>
            <a:ext cx="396044" cy="340869"/>
          </a:xfrm>
          <a:prstGeom prst="downArrow">
            <a:avLst>
              <a:gd name="adj1" fmla="val 50000"/>
              <a:gd name="adj2" fmla="val 50002"/>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endParaRPr>
          </a:p>
        </p:txBody>
      </p:sp>
      <p:sp>
        <p:nvSpPr>
          <p:cNvPr id="6" name="Rectangle 5">
            <a:extLst>
              <a:ext uri="{FF2B5EF4-FFF2-40B4-BE49-F238E27FC236}">
                <a16:creationId xmlns:a16="http://schemas.microsoft.com/office/drawing/2014/main" id="{E85D0CD0-A89F-4B12-BF2C-308996309DBE}"/>
              </a:ext>
            </a:extLst>
          </p:cNvPr>
          <p:cNvSpPr/>
          <p:nvPr/>
        </p:nvSpPr>
        <p:spPr>
          <a:xfrm>
            <a:off x="179511" y="980728"/>
            <a:ext cx="8712969" cy="3093154"/>
          </a:xfrm>
          <a:prstGeom prst="rect">
            <a:avLst/>
          </a:prstGeom>
        </p:spPr>
        <p:txBody>
          <a:bodyPr wrap="square">
            <a:spAutoFit/>
          </a:bodyPr>
          <a:lstStyle/>
          <a:p>
            <a:r>
              <a:rPr lang="sv-SE" sz="1300" b="1" dirty="0">
                <a:latin typeface="+mn-lt"/>
              </a:rPr>
              <a:t>Main differences in the legal framework for vehicle authorisation (Directive (EU) 2016/797 - Directive 2008/57/EU) were identified</a:t>
            </a:r>
            <a:r>
              <a:rPr lang="hu-HU" sz="1300" b="1" dirty="0">
                <a:latin typeface="+mn-lt"/>
              </a:rPr>
              <a:t> / </a:t>
            </a:r>
            <a:r>
              <a:rPr lang="hu-HU" sz="1300" b="1" dirty="0">
                <a:solidFill>
                  <a:srgbClr val="339966"/>
                </a:solidFill>
                <a:latin typeface="+mn-lt"/>
              </a:rPr>
              <a:t>A járműengedélyezés jogi hátterében az alábbi főbb eltérések lesznek:</a:t>
            </a:r>
            <a:endParaRPr lang="sv-SE" sz="1300" b="1" dirty="0">
              <a:solidFill>
                <a:srgbClr val="339966"/>
              </a:solidFill>
              <a:latin typeface="+mn-lt"/>
            </a:endParaRPr>
          </a:p>
          <a:p>
            <a:pPr marL="285750" indent="-285750">
              <a:buClr>
                <a:srgbClr val="FF0000"/>
              </a:buClr>
              <a:buFont typeface="Wingdings" panose="05000000000000000000" pitchFamily="2" charset="2"/>
              <a:buChar char="§"/>
            </a:pPr>
            <a:r>
              <a:rPr lang="sv-SE" sz="1300" dirty="0">
                <a:latin typeface="+mn-lt"/>
              </a:rPr>
              <a:t>New concept of Authorisation for Placing on the Market for vehicles (APM) + introduction of One-Stop-Shop as central entry point</a:t>
            </a:r>
            <a:endParaRPr lang="hu-HU" sz="1300" dirty="0">
              <a:latin typeface="+mn-lt"/>
            </a:endParaRPr>
          </a:p>
          <a:p>
            <a:pPr marL="285750" indent="-285750">
              <a:buClr>
                <a:schemeClr val="bg1"/>
              </a:buClr>
              <a:buFont typeface="Wingdings" panose="05000000000000000000" pitchFamily="2" charset="2"/>
              <a:buChar char="§"/>
            </a:pPr>
            <a:r>
              <a:rPr lang="hu-HU" sz="1300" dirty="0">
                <a:solidFill>
                  <a:srgbClr val="339966"/>
                </a:solidFill>
                <a:latin typeface="+mn-lt"/>
              </a:rPr>
              <a:t>Az új járművek típusengedélye (APM) + egyablakos ügyintézés központi bemeneti pontként</a:t>
            </a:r>
            <a:endParaRPr lang="sv-SE" sz="1300" dirty="0">
              <a:solidFill>
                <a:srgbClr val="339966"/>
              </a:solidFill>
              <a:latin typeface="+mn-lt"/>
            </a:endParaRPr>
          </a:p>
          <a:p>
            <a:pPr marL="285750" indent="-285750">
              <a:buClr>
                <a:srgbClr val="FF0000"/>
              </a:buClr>
              <a:buFont typeface="Wingdings" panose="05000000000000000000" pitchFamily="2" charset="2"/>
              <a:buChar char="§"/>
            </a:pPr>
            <a:r>
              <a:rPr lang="sv-SE" sz="1300" dirty="0">
                <a:latin typeface="+mn-lt"/>
              </a:rPr>
              <a:t>Single APM covering an area of use for several Member States. The authorisation case ”additional authorisation” was removed and ”extended area of use” was introduced.</a:t>
            </a:r>
            <a:endParaRPr lang="hu-HU" sz="1300" dirty="0">
              <a:latin typeface="+mn-lt"/>
            </a:endParaRPr>
          </a:p>
          <a:p>
            <a:pPr marL="285750" indent="-285750">
              <a:buClr>
                <a:schemeClr val="bg1"/>
              </a:buClr>
              <a:buFont typeface="Wingdings" panose="05000000000000000000" pitchFamily="2" charset="2"/>
              <a:buChar char="§"/>
            </a:pPr>
            <a:r>
              <a:rPr lang="hu-HU" sz="1300" dirty="0">
                <a:solidFill>
                  <a:srgbClr val="339966"/>
                </a:solidFill>
                <a:latin typeface="+mn-lt"/>
              </a:rPr>
              <a:t>Egy típusengedély több tagállamban érvényes. A „kiegészítő engedély” helyett „kiterjesztett használati terület” bevezetése</a:t>
            </a:r>
            <a:endParaRPr lang="sv-SE" sz="1300" dirty="0">
              <a:solidFill>
                <a:srgbClr val="339966"/>
              </a:solidFill>
              <a:latin typeface="+mn-lt"/>
            </a:endParaRPr>
          </a:p>
          <a:p>
            <a:pPr marL="285750" indent="-285750">
              <a:buClr>
                <a:srgbClr val="FF0000"/>
              </a:buClr>
              <a:buFont typeface="Wingdings" panose="05000000000000000000" pitchFamily="2" charset="2"/>
              <a:buChar char="§"/>
            </a:pPr>
            <a:r>
              <a:rPr lang="sv-SE" sz="1300" dirty="0">
                <a:latin typeface="+mn-lt"/>
              </a:rPr>
              <a:t>The TSIs shall specify when a new authorisation is required after an upgrade/renewal.</a:t>
            </a:r>
            <a:endParaRPr lang="hu-HU" sz="1300" dirty="0">
              <a:latin typeface="+mn-lt"/>
            </a:endParaRPr>
          </a:p>
          <a:p>
            <a:pPr marL="285750" indent="-285750">
              <a:buClr>
                <a:schemeClr val="bg1"/>
              </a:buClr>
              <a:buFont typeface="Wingdings" panose="05000000000000000000" pitchFamily="2" charset="2"/>
              <a:buChar char="§"/>
            </a:pPr>
            <a:r>
              <a:rPr lang="hu-HU" sz="1300" dirty="0">
                <a:solidFill>
                  <a:srgbClr val="339966"/>
                </a:solidFill>
                <a:latin typeface="+mn-lt"/>
              </a:rPr>
              <a:t>A TSI határozza meg, hogy egy átalakítás/felújítás után szükség van-e új engedélyre</a:t>
            </a:r>
            <a:endParaRPr lang="sv-SE" sz="1300" dirty="0">
              <a:solidFill>
                <a:srgbClr val="339966"/>
              </a:solidFill>
              <a:latin typeface="+mn-lt"/>
            </a:endParaRPr>
          </a:p>
          <a:p>
            <a:pPr marL="285750" indent="-285750">
              <a:buClr>
                <a:srgbClr val="FF0000"/>
              </a:buClr>
              <a:buFont typeface="Wingdings" panose="05000000000000000000" pitchFamily="2" charset="2"/>
              <a:buChar char="§"/>
            </a:pPr>
            <a:r>
              <a:rPr lang="sv-SE" sz="1300" dirty="0">
                <a:latin typeface="+mn-lt"/>
              </a:rPr>
              <a:t>The possibility for NSAs to  issue a temporary authorisation to use a vehicle for tests on the network was introduced.</a:t>
            </a:r>
            <a:endParaRPr lang="hu-HU" sz="1300" dirty="0">
              <a:latin typeface="+mn-lt"/>
            </a:endParaRPr>
          </a:p>
          <a:p>
            <a:pPr marL="285750" indent="-285750">
              <a:buClr>
                <a:schemeClr val="bg1"/>
              </a:buClr>
              <a:buFont typeface="Wingdings" panose="05000000000000000000" pitchFamily="2" charset="2"/>
              <a:buChar char="§"/>
            </a:pPr>
            <a:r>
              <a:rPr lang="hu-HU" sz="1300" dirty="0">
                <a:solidFill>
                  <a:srgbClr val="339966"/>
                </a:solidFill>
                <a:latin typeface="+mn-lt"/>
              </a:rPr>
              <a:t>A nemzeti hatóság jogosult lesz ideiglenes engedélyt adni, hogy a járművet a hálózatán tesztelni lehessen.</a:t>
            </a:r>
            <a:endParaRPr lang="sv-SE" sz="1300" dirty="0">
              <a:solidFill>
                <a:srgbClr val="339966"/>
              </a:solidFill>
              <a:latin typeface="+mn-lt"/>
            </a:endParaRPr>
          </a:p>
          <a:p>
            <a:pPr marL="285750" indent="-285750">
              <a:buClr>
                <a:srgbClr val="FF0000"/>
              </a:buClr>
              <a:buFont typeface="Wingdings" panose="05000000000000000000" pitchFamily="2" charset="2"/>
              <a:buChar char="§"/>
            </a:pPr>
            <a:r>
              <a:rPr lang="sv-SE" sz="1300" dirty="0">
                <a:latin typeface="+mn-lt"/>
              </a:rPr>
              <a:t>Arbitration and the Board of Appeal was introduced. ERA has the competences to suspend/revoke/amend an issued authorisation.</a:t>
            </a:r>
            <a:endParaRPr lang="hu-HU" sz="1300" dirty="0">
              <a:latin typeface="+mn-lt"/>
            </a:endParaRPr>
          </a:p>
          <a:p>
            <a:pPr marL="285750" indent="-285750">
              <a:buClr>
                <a:schemeClr val="bg1"/>
              </a:buClr>
              <a:buFont typeface="Wingdings" panose="05000000000000000000" pitchFamily="2" charset="2"/>
              <a:buChar char="§"/>
            </a:pPr>
            <a:r>
              <a:rPr lang="hu-HU" sz="1300" dirty="0">
                <a:solidFill>
                  <a:srgbClr val="339966"/>
                </a:solidFill>
                <a:latin typeface="+mn-lt"/>
              </a:rPr>
              <a:t>Fellebbezési tanács bevezetése. Az ERA jogosult a kiadott engedélyek felfüggesztésére, visszavonására, módosítására</a:t>
            </a:r>
            <a:endParaRPr lang="sv-SE" sz="1300" dirty="0">
              <a:solidFill>
                <a:srgbClr val="339966"/>
              </a:solidFill>
              <a:latin typeface="+mn-lt"/>
            </a:endParaRPr>
          </a:p>
        </p:txBody>
      </p:sp>
      <p:sp>
        <p:nvSpPr>
          <p:cNvPr id="10" name="Titel 3">
            <a:extLst>
              <a:ext uri="{FF2B5EF4-FFF2-40B4-BE49-F238E27FC236}">
                <a16:creationId xmlns:a16="http://schemas.microsoft.com/office/drawing/2014/main" id="{EED58998-81A0-42A8-8F59-A6C74D53D478}"/>
              </a:ext>
            </a:extLst>
          </p:cNvPr>
          <p:cNvSpPr txBox="1">
            <a:spLocks/>
          </p:cNvSpPr>
          <p:nvPr/>
        </p:nvSpPr>
        <p:spPr>
          <a:xfrm>
            <a:off x="1143000" y="124048"/>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a:t>
            </a:r>
            <a:r>
              <a:rPr lang="hu-HU" sz="2000" dirty="0"/>
              <a:t>- 4. vasúti csomag – műszaki pillér</a:t>
            </a:r>
            <a:endParaRPr lang="en-GB" sz="2000" dirty="0"/>
          </a:p>
          <a:p>
            <a:r>
              <a:rPr lang="en-GB" sz="2000" dirty="0"/>
              <a:t>Implementing Act on Vehicle Authorisation (VA)</a:t>
            </a:r>
            <a:endParaRPr lang="hu-HU" sz="2000" dirty="0"/>
          </a:p>
          <a:p>
            <a:r>
              <a:rPr lang="hu-HU" sz="2000" dirty="0"/>
              <a:t>Járműengedélyezési végrehajtási rendelet</a:t>
            </a:r>
            <a:endParaRPr lang="en-GB" sz="2000" baseline="30000" dirty="0"/>
          </a:p>
        </p:txBody>
      </p:sp>
      <p:sp>
        <p:nvSpPr>
          <p:cNvPr id="3" name="Rectangle 2">
            <a:extLst>
              <a:ext uri="{FF2B5EF4-FFF2-40B4-BE49-F238E27FC236}">
                <a16:creationId xmlns:a16="http://schemas.microsoft.com/office/drawing/2014/main" id="{331BACD1-FD91-4FDE-9AAB-B77F5AF71D53}"/>
              </a:ext>
            </a:extLst>
          </p:cNvPr>
          <p:cNvSpPr/>
          <p:nvPr/>
        </p:nvSpPr>
        <p:spPr>
          <a:xfrm>
            <a:off x="288034" y="4725144"/>
            <a:ext cx="8604446"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de-CH" sz="1400" b="1" dirty="0"/>
              <a:t>Art. 55 §7</a:t>
            </a:r>
            <a:r>
              <a:rPr lang="de-CH" sz="1400" dirty="0"/>
              <a:t> </a:t>
            </a:r>
            <a:r>
              <a:rPr lang="en-GB" sz="1400" dirty="0"/>
              <a:t>Freight wagons compliant with paragraph 7.1.2. of the Annex of WAG TSI Regulation (EU) 321/2013 and with a vehicle authorisation for placing on the market  </a:t>
            </a:r>
            <a:r>
              <a:rPr lang="en-GB" sz="1400" b="1" dirty="0"/>
              <a:t>shall be treated between 16 June 2019 and 16 June 2020</a:t>
            </a:r>
            <a:r>
              <a:rPr lang="en-GB" sz="1400" dirty="0"/>
              <a:t> as vehicle with an authorisation for placing into service for the purpose of Directive 2008/57/EC by Member States that have notified the Agency and the Commission in accordance with Article 57(2) of Directive (EU) 2016/797 and that have not yet transposed that Directive and not brought into force its national transposition measures.</a:t>
            </a:r>
            <a:endParaRPr lang="hu-HU" sz="1400" dirty="0"/>
          </a:p>
          <a:p>
            <a:endParaRPr lang="hu-HU" sz="1400" dirty="0"/>
          </a:p>
          <a:p>
            <a:r>
              <a:rPr lang="hu-HU" sz="1400" dirty="0">
                <a:solidFill>
                  <a:srgbClr val="339966"/>
                </a:solidFill>
              </a:rPr>
              <a:t>A WAG TSI 7.1.2 bekezdésének megfelelő vagont 2019.06.16 és 2020.06.16 között </a:t>
            </a:r>
            <a:r>
              <a:rPr lang="hu-HU" sz="1400" dirty="0" err="1">
                <a:solidFill>
                  <a:srgbClr val="339966"/>
                </a:solidFill>
              </a:rPr>
              <a:t>üzembehelyezési</a:t>
            </a:r>
            <a:r>
              <a:rPr lang="hu-HU" sz="1400" dirty="0">
                <a:solidFill>
                  <a:srgbClr val="339966"/>
                </a:solidFill>
              </a:rPr>
              <a:t> engedéllyel rendelkezőnek kell tekinteni</a:t>
            </a:r>
            <a:r>
              <a:rPr lang="en-GB" sz="1400" dirty="0">
                <a:solidFill>
                  <a:srgbClr val="339966"/>
                </a:solidFill>
              </a:rPr>
              <a:t> </a:t>
            </a:r>
            <a:r>
              <a:rPr lang="hu-HU" sz="1400" dirty="0">
                <a:solidFill>
                  <a:srgbClr val="339966"/>
                </a:solidFill>
              </a:rPr>
              <a:t>azon országokban, melyek nem ültették át a vonatkozó direktívát a nemzeti jogrendjükbe.</a:t>
            </a:r>
            <a:endParaRPr lang="en-GB" sz="1400" dirty="0">
              <a:solidFill>
                <a:srgbClr val="339966"/>
              </a:solidFill>
            </a:endParaRPr>
          </a:p>
        </p:txBody>
      </p:sp>
    </p:spTree>
    <p:extLst>
      <p:ext uri="{BB962C8B-B14F-4D97-AF65-F5344CB8AC3E}">
        <p14:creationId xmlns:p14="http://schemas.microsoft.com/office/powerpoint/2010/main" val="250535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Hexagone 12">
            <a:extLst>
              <a:ext uri="{FF2B5EF4-FFF2-40B4-BE49-F238E27FC236}">
                <a16:creationId xmlns:a16="http://schemas.microsoft.com/office/drawing/2014/main" id="{C461B634-5D7E-48D0-BA59-17D870CB5542}"/>
              </a:ext>
            </a:extLst>
          </p:cNvPr>
          <p:cNvSpPr/>
          <p:nvPr/>
        </p:nvSpPr>
        <p:spPr bwMode="auto">
          <a:xfrm>
            <a:off x="101399" y="1196751"/>
            <a:ext cx="2742409" cy="2592289"/>
          </a:xfrm>
          <a:prstGeom prst="hexagon">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41" name="ZoneTexte 19">
            <a:extLst>
              <a:ext uri="{FF2B5EF4-FFF2-40B4-BE49-F238E27FC236}">
                <a16:creationId xmlns:a16="http://schemas.microsoft.com/office/drawing/2014/main" id="{C9ABCE92-F61A-49B9-AEB1-55309C5C007B}"/>
              </a:ext>
            </a:extLst>
          </p:cNvPr>
          <p:cNvSpPr txBox="1"/>
          <p:nvPr/>
        </p:nvSpPr>
        <p:spPr>
          <a:xfrm>
            <a:off x="283094" y="1268760"/>
            <a:ext cx="2416698" cy="22416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b="1" dirty="0" err="1">
                <a:latin typeface="Calibri" panose="020F0502020204030204" pitchFamily="34" charset="0"/>
                <a:cs typeface="+mn-cs"/>
              </a:rPr>
              <a:t>Step</a:t>
            </a:r>
            <a:r>
              <a:rPr kumimoji="0" lang="fr-FR" sz="1400" b="1" i="0" u="none" strike="noStrike" kern="1200" cap="none" spc="0" normalizeH="0" baseline="0" noProof="0" dirty="0">
                <a:ln>
                  <a:noFill/>
                </a:ln>
                <a:effectLst/>
                <a:uLnTx/>
                <a:uFillTx/>
                <a:latin typeface="Calibri" panose="020F0502020204030204" pitchFamily="34" charset="0"/>
                <a:ea typeface="+mn-ea"/>
                <a:cs typeface="+mn-cs"/>
              </a:rPr>
              <a:t> 1</a:t>
            </a:r>
          </a:p>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b="1" u="sng" dirty="0" err="1">
                <a:latin typeface="Calibri" panose="020F0502020204030204" pitchFamily="34" charset="0"/>
                <a:cs typeface="+mn-cs"/>
              </a:rPr>
              <a:t>Preparation</a:t>
            </a:r>
            <a:r>
              <a:rPr lang="fr-FR" sz="1400" b="1" u="sng" dirty="0">
                <a:latin typeface="Calibri" panose="020F0502020204030204" pitchFamily="34" charset="0"/>
                <a:cs typeface="+mn-cs"/>
              </a:rPr>
              <a:t> of application</a:t>
            </a:r>
            <a:endParaRPr kumimoji="0" lang="fr-FR" sz="1400" b="1" i="0" u="sng" strike="noStrike" kern="1200" cap="none" spc="0" normalizeH="0" baseline="0" noProof="0" dirty="0">
              <a:ln>
                <a:noFill/>
              </a:ln>
              <a:solidFill>
                <a:srgbClr val="949495"/>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800"/>
              </a:spcBef>
              <a:spcAft>
                <a:spcPct val="0"/>
              </a:spcAft>
              <a:buClrTx/>
              <a:buSzTx/>
              <a:buFontTx/>
              <a:buNone/>
              <a:tabLst/>
              <a:defRPr/>
            </a:pPr>
            <a:r>
              <a:rPr kumimoji="0" lang="fr-FR" sz="1400" b="1" i="0" u="none" strike="noStrike" kern="1200" cap="none" spc="0" normalizeH="0" baseline="0" noProof="0" dirty="0">
                <a:ln>
                  <a:noFill/>
                </a:ln>
                <a:solidFill>
                  <a:srgbClr val="949495"/>
                </a:solidFill>
                <a:effectLst/>
                <a:uLnTx/>
                <a:uFillTx/>
                <a:latin typeface="Calibri" panose="020F0502020204030204" pitchFamily="34" charset="0"/>
                <a:ea typeface="+mn-ea"/>
                <a:cs typeface="+mn-cs"/>
              </a:rPr>
              <a:t>Autorisation case (5), area of use, </a:t>
            </a:r>
            <a:r>
              <a:rPr kumimoji="0" lang="fr-FR" sz="1400" b="1" i="0" u="none" strike="noStrike" kern="1200" cap="none" spc="0" normalizeH="0" baseline="0" noProof="0" dirty="0" err="1">
                <a:ln>
                  <a:noFill/>
                </a:ln>
                <a:solidFill>
                  <a:srgbClr val="949495"/>
                </a:solidFill>
                <a:effectLst/>
                <a:uLnTx/>
                <a:uFillTx/>
                <a:latin typeface="Calibri" panose="020F0502020204030204" pitchFamily="34" charset="0"/>
                <a:ea typeface="+mn-ea"/>
                <a:cs typeface="+mn-cs"/>
              </a:rPr>
              <a:t>requirements</a:t>
            </a:r>
            <a:r>
              <a:rPr kumimoji="0" lang="fr-FR" sz="1400" b="1" i="0" u="none" strike="noStrike" kern="1200" cap="none" spc="0" normalizeH="0" baseline="0" noProof="0" dirty="0">
                <a:ln>
                  <a:noFill/>
                </a:ln>
                <a:solidFill>
                  <a:srgbClr val="949495"/>
                </a:solidFill>
                <a:effectLst/>
                <a:uLnTx/>
                <a:uFillTx/>
                <a:latin typeface="Calibri" panose="020F0502020204030204" pitchFamily="34" charset="0"/>
                <a:ea typeface="+mn-ea"/>
                <a:cs typeface="+mn-cs"/>
              </a:rPr>
              <a:t> capture,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1400" b="1" i="0" u="none" strike="noStrike" kern="1200" cap="none" spc="0" normalizeH="0" baseline="0" noProof="0" dirty="0">
                <a:ln>
                  <a:noFill/>
                </a:ln>
                <a:solidFill>
                  <a:srgbClr val="949495"/>
                </a:solidFill>
                <a:effectLst/>
                <a:uLnTx/>
                <a:uFillTx/>
                <a:latin typeface="Calibri" panose="020F0502020204030204" pitchFamily="34" charset="0"/>
                <a:ea typeface="+mn-ea"/>
                <a:cs typeface="+mn-cs"/>
              </a:rPr>
              <a:t>Incl. Derogation</a:t>
            </a:r>
            <a:endParaRPr kumimoji="0" lang="hu-HU" sz="1400" b="1" i="0" u="none" strike="noStrike" kern="1200" cap="none" spc="0" normalizeH="0" baseline="0" noProof="0" dirty="0">
              <a:ln>
                <a:noFill/>
              </a:ln>
              <a:solidFill>
                <a:srgbClr val="949495"/>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hu-HU" sz="1400" b="1" i="0" u="none" strike="noStrike" kern="1200" cap="none" spc="0" normalizeH="0" baseline="0" noProof="0" dirty="0">
              <a:ln>
                <a:noFill/>
              </a:ln>
              <a:solidFill>
                <a:srgbClr val="949495"/>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hu-HU" sz="1400" b="1" i="0" u="sng" strike="noStrike" kern="1200" cap="none" spc="0" normalizeH="0" baseline="0" noProof="0" dirty="0">
                <a:ln>
                  <a:noFill/>
                </a:ln>
                <a:solidFill>
                  <a:srgbClr val="339966"/>
                </a:solidFill>
                <a:effectLst/>
                <a:uLnTx/>
                <a:uFillTx/>
                <a:latin typeface="Calibri" panose="020F0502020204030204" pitchFamily="34" charset="0"/>
                <a:ea typeface="+mn-ea"/>
                <a:cs typeface="+mn-cs"/>
              </a:rPr>
              <a:t>Felkészülés a benyújtásra</a:t>
            </a:r>
          </a:p>
          <a:p>
            <a:pPr marL="0" marR="0" lvl="0" indent="0" algn="ctr" defTabSz="914400" rtl="0" eaLnBrk="1" fontAlgn="base" latinLnBrk="0" hangingPunct="1">
              <a:lnSpc>
                <a:spcPct val="100000"/>
              </a:lnSpc>
              <a:spcBef>
                <a:spcPts val="0"/>
              </a:spcBef>
              <a:spcAft>
                <a:spcPct val="0"/>
              </a:spcAft>
              <a:buClrTx/>
              <a:buSzTx/>
              <a:buFontTx/>
              <a:buNone/>
              <a:tabLst/>
              <a:defRPr/>
            </a:pPr>
            <a:r>
              <a:rPr lang="hu-HU" sz="1400" b="1" dirty="0">
                <a:solidFill>
                  <a:srgbClr val="339966"/>
                </a:solidFill>
                <a:latin typeface="Calibri" panose="020F0502020204030204" pitchFamily="34" charset="0"/>
                <a:cs typeface="+mn-cs"/>
              </a:rPr>
              <a:t>Használat helye, elvárások, derogációk</a:t>
            </a:r>
            <a:endParaRPr kumimoji="0" lang="fr-FR" sz="1400" b="1" i="0" u="none" strike="noStrike" kern="1200" cap="none" spc="0" normalizeH="0" baseline="0" noProof="0" dirty="0">
              <a:ln>
                <a:noFill/>
              </a:ln>
              <a:solidFill>
                <a:srgbClr val="339966"/>
              </a:solidFill>
              <a:effectLst/>
              <a:uLnTx/>
              <a:uFillTx/>
              <a:latin typeface="Calibri" panose="020F0502020204030204" pitchFamily="34" charset="0"/>
              <a:cs typeface="+mn-cs"/>
            </a:endParaRPr>
          </a:p>
        </p:txBody>
      </p:sp>
      <p:sp>
        <p:nvSpPr>
          <p:cNvPr id="43" name="Hexagone 14">
            <a:extLst>
              <a:ext uri="{FF2B5EF4-FFF2-40B4-BE49-F238E27FC236}">
                <a16:creationId xmlns:a16="http://schemas.microsoft.com/office/drawing/2014/main" id="{BEBEC9DC-585F-467A-9402-44C1E60F93D3}"/>
              </a:ext>
            </a:extLst>
          </p:cNvPr>
          <p:cNvSpPr/>
          <p:nvPr/>
        </p:nvSpPr>
        <p:spPr bwMode="auto">
          <a:xfrm>
            <a:off x="6289480" y="1196754"/>
            <a:ext cx="2761302" cy="2592288"/>
          </a:xfrm>
          <a:prstGeom prst="hexagon">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a:ln>
                <a:noFill/>
              </a:ln>
              <a:solidFill>
                <a:srgbClr val="808080"/>
              </a:solidFill>
              <a:effectLst/>
              <a:uLnTx/>
              <a:uFillTx/>
              <a:latin typeface="Arial" charset="0"/>
              <a:ea typeface="+mn-ea"/>
              <a:cs typeface="+mn-cs"/>
            </a:endParaRPr>
          </a:p>
        </p:txBody>
      </p:sp>
      <p:sp>
        <p:nvSpPr>
          <p:cNvPr id="44" name="Rectangle 43">
            <a:extLst>
              <a:ext uri="{FF2B5EF4-FFF2-40B4-BE49-F238E27FC236}">
                <a16:creationId xmlns:a16="http://schemas.microsoft.com/office/drawing/2014/main" id="{30D92C2F-2B21-4F17-BC11-2495F911D362}"/>
              </a:ext>
            </a:extLst>
          </p:cNvPr>
          <p:cNvSpPr/>
          <p:nvPr/>
        </p:nvSpPr>
        <p:spPr>
          <a:xfrm>
            <a:off x="6585315" y="1183392"/>
            <a:ext cx="2271786" cy="2677656"/>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kern="0" cap="none" spc="0" normalizeH="0" baseline="0" noProof="0" dirty="0" err="1">
                <a:ln>
                  <a:noFill/>
                </a:ln>
                <a:effectLst/>
                <a:uLnTx/>
                <a:uFillTx/>
                <a:latin typeface="Calibri" panose="020F0502020204030204" pitchFamily="34" charset="0"/>
                <a:ea typeface="+mn-ea"/>
                <a:cs typeface="+mn-cs"/>
                <a:sym typeface="Wingdings" pitchFamily="2" charset="2"/>
              </a:rPr>
              <a:t>Step</a:t>
            </a:r>
            <a:r>
              <a:rPr kumimoji="0" lang="fr-FR" sz="1400" b="1" i="0" u="none" strike="noStrike" kern="0" cap="none" spc="0" normalizeH="0" baseline="0" noProof="0" dirty="0">
                <a:ln>
                  <a:noFill/>
                </a:ln>
                <a:effectLst/>
                <a:uLnTx/>
                <a:uFillTx/>
                <a:latin typeface="Calibri" panose="020F0502020204030204" pitchFamily="34" charset="0"/>
                <a:ea typeface="+mn-ea"/>
                <a:cs typeface="+mn-cs"/>
                <a:sym typeface="Wingdings" pitchFamily="2" charset="2"/>
              </a:rPr>
              <a:t>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sng" strike="noStrike" kern="0" cap="none" spc="0" normalizeH="0" baseline="0" noProof="0" dirty="0" err="1">
                <a:ln>
                  <a:noFill/>
                </a:ln>
                <a:effectLst/>
                <a:uLnTx/>
                <a:uFillTx/>
                <a:latin typeface="Calibri" panose="020F0502020204030204" pitchFamily="34" charset="0"/>
                <a:ea typeface="+mn-ea"/>
                <a:cs typeface="+mn-cs"/>
                <a:sym typeface="Wingdings" pitchFamily="2" charset="2"/>
              </a:rPr>
              <a:t>Conformity</a:t>
            </a:r>
            <a:r>
              <a:rPr kumimoji="0" lang="fr-FR" sz="1400" b="1" i="0" u="sng" strike="noStrike" kern="0" cap="none" spc="0" normalizeH="0" baseline="0" noProof="0" dirty="0">
                <a:ln>
                  <a:noFill/>
                </a:ln>
                <a:effectLst/>
                <a:uLnTx/>
                <a:uFillTx/>
                <a:latin typeface="Calibri" panose="020F0502020204030204" pitchFamily="34" charset="0"/>
                <a:ea typeface="+mn-ea"/>
                <a:cs typeface="+mn-cs"/>
                <a:sym typeface="Wingdings" pitchFamily="2" charset="2"/>
              </a:rPr>
              <a:t> </a:t>
            </a:r>
            <a:r>
              <a:rPr kumimoji="0" lang="fr-FR" sz="1400" b="1" i="0" u="sng" strike="noStrike" kern="0" cap="none" spc="0" normalizeH="0" baseline="0" noProof="0" dirty="0" err="1">
                <a:ln>
                  <a:noFill/>
                </a:ln>
                <a:effectLst/>
                <a:uLnTx/>
                <a:uFillTx/>
                <a:latin typeface="Calibri" panose="020F0502020204030204" pitchFamily="34" charset="0"/>
                <a:ea typeface="+mn-ea"/>
                <a:cs typeface="+mn-cs"/>
                <a:sym typeface="Wingdings" pitchFamily="2" charset="2"/>
              </a:rPr>
              <a:t>assessment</a:t>
            </a:r>
            <a:endParaRPr lang="fr-FR" sz="1400" b="1" u="sng" kern="0" dirty="0">
              <a:latin typeface="Calibri" panose="020F0502020204030204" pitchFamily="34" charset="0"/>
              <a:cs typeface="+mn-cs"/>
              <a:sym typeface="Wingdings" pitchFamily="2" charset="2"/>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b="1" dirty="0">
                <a:solidFill>
                  <a:srgbClr val="808080"/>
                </a:solidFill>
                <a:latin typeface="Calibri" panose="020F0502020204030204" pitchFamily="34" charset="0"/>
                <a:cs typeface="+mn-cs"/>
              </a:rPr>
              <a:t>Verification procedures (NoBo, DeBo, AsBo), correction of non-conformities</a:t>
            </a:r>
            <a:endParaRPr lang="hu-HU" sz="1400" b="1" dirty="0">
              <a:solidFill>
                <a:srgbClr val="808080"/>
              </a:solidFill>
              <a:latin typeface="Calibri" panose="020F0502020204030204" pitchFamily="34" charset="0"/>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u-HU" sz="1400" b="1" i="0" u="sng" strike="noStrike" kern="0" cap="none" spc="0" normalizeH="0" baseline="0" noProof="0" dirty="0">
                <a:ln>
                  <a:noFill/>
                </a:ln>
                <a:solidFill>
                  <a:srgbClr val="339966"/>
                </a:solidFill>
                <a:effectLst/>
                <a:uLnTx/>
                <a:uFillTx/>
                <a:latin typeface="Calibri" panose="020F0502020204030204" pitchFamily="34" charset="0"/>
                <a:ea typeface="+mn-ea"/>
                <a:cs typeface="+mn-cs"/>
                <a:sym typeface="Wingdings" pitchFamily="2" charset="2"/>
              </a:rPr>
              <a:t>Megfelelőség</a:t>
            </a:r>
            <a:r>
              <a:rPr kumimoji="0" lang="hu-HU" sz="1400" b="1" i="0" u="sng" strike="noStrike" kern="0" cap="none" spc="0" normalizeH="0" noProof="0" dirty="0">
                <a:ln>
                  <a:noFill/>
                </a:ln>
                <a:solidFill>
                  <a:srgbClr val="339966"/>
                </a:solidFill>
                <a:effectLst/>
                <a:uLnTx/>
                <a:uFillTx/>
                <a:latin typeface="Calibri" panose="020F0502020204030204" pitchFamily="34" charset="0"/>
                <a:ea typeface="+mn-ea"/>
                <a:cs typeface="+mn-cs"/>
                <a:sym typeface="Wingdings" pitchFamily="2" charset="2"/>
              </a:rPr>
              <a:t> ellenőrzés</a:t>
            </a:r>
          </a:p>
          <a:p>
            <a:pPr marL="0" marR="0" lvl="0" indent="0" algn="ctr" defTabSz="914400" rtl="0" eaLnBrk="1" fontAlgn="base" latinLnBrk="0" hangingPunct="1">
              <a:lnSpc>
                <a:spcPct val="100000"/>
              </a:lnSpc>
              <a:spcBef>
                <a:spcPct val="50000"/>
              </a:spcBef>
              <a:spcAft>
                <a:spcPct val="0"/>
              </a:spcAft>
              <a:buClrTx/>
              <a:buSzTx/>
              <a:buFontTx/>
              <a:buNone/>
              <a:tabLst/>
              <a:defRPr/>
            </a:pPr>
            <a:r>
              <a:rPr lang="hu-HU" sz="1400" b="1" kern="0" baseline="0" dirty="0">
                <a:solidFill>
                  <a:srgbClr val="339966"/>
                </a:solidFill>
                <a:latin typeface="Calibri" panose="020F0502020204030204" pitchFamily="34" charset="0"/>
                <a:cs typeface="+mn-cs"/>
                <a:sym typeface="Wingdings" pitchFamily="2" charset="2"/>
              </a:rPr>
              <a:t>Ellenőrzési</a:t>
            </a:r>
            <a:r>
              <a:rPr lang="hu-HU" sz="1400" b="1" kern="0" dirty="0">
                <a:solidFill>
                  <a:srgbClr val="339966"/>
                </a:solidFill>
                <a:latin typeface="Calibri" panose="020F0502020204030204" pitchFamily="34" charset="0"/>
                <a:cs typeface="+mn-cs"/>
                <a:sym typeface="Wingdings" pitchFamily="2" charset="2"/>
              </a:rPr>
              <a:t> eljárások ,     nem megfelelőségek javítása </a:t>
            </a:r>
            <a:endParaRPr kumimoji="0" lang="fr-FR" sz="1400" b="1" i="0" u="none" strike="noStrike" kern="0" cap="none" spc="0" normalizeH="0" baseline="0" noProof="0" dirty="0">
              <a:ln>
                <a:noFill/>
              </a:ln>
              <a:solidFill>
                <a:srgbClr val="339966"/>
              </a:solidFill>
              <a:effectLst/>
              <a:uLnTx/>
              <a:uFillTx/>
              <a:latin typeface="Calibri" panose="020F0502020204030204" pitchFamily="34" charset="0"/>
              <a:cs typeface="+mn-cs"/>
              <a:sym typeface="Wingdings" pitchFamily="2" charset="2"/>
            </a:endParaRPr>
          </a:p>
        </p:txBody>
      </p:sp>
      <p:sp>
        <p:nvSpPr>
          <p:cNvPr id="46" name="Hexagone 16">
            <a:extLst>
              <a:ext uri="{FF2B5EF4-FFF2-40B4-BE49-F238E27FC236}">
                <a16:creationId xmlns:a16="http://schemas.microsoft.com/office/drawing/2014/main" id="{F9657676-CF1C-403A-BF41-9617E5EE1175}"/>
              </a:ext>
            </a:extLst>
          </p:cNvPr>
          <p:cNvSpPr/>
          <p:nvPr/>
        </p:nvSpPr>
        <p:spPr bwMode="auto">
          <a:xfrm>
            <a:off x="3079659" y="1196754"/>
            <a:ext cx="2894156" cy="2592286"/>
          </a:xfrm>
          <a:prstGeom prst="hexagon">
            <a:avLst/>
          </a:prstGeom>
          <a:noFill/>
          <a:ln w="57150" cap="flat" cmpd="sng" algn="ctr">
            <a:solidFill>
              <a:srgbClr val="C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a:ln>
                <a:noFill/>
              </a:ln>
              <a:solidFill>
                <a:srgbClr val="808080"/>
              </a:solidFill>
              <a:effectLst/>
              <a:uLnTx/>
              <a:uFillTx/>
              <a:latin typeface="Arial" charset="0"/>
              <a:ea typeface="+mn-ea"/>
              <a:cs typeface="+mn-cs"/>
            </a:endParaRPr>
          </a:p>
        </p:txBody>
      </p:sp>
      <p:sp>
        <p:nvSpPr>
          <p:cNvPr id="47" name="Rectangle 46">
            <a:extLst>
              <a:ext uri="{FF2B5EF4-FFF2-40B4-BE49-F238E27FC236}">
                <a16:creationId xmlns:a16="http://schemas.microsoft.com/office/drawing/2014/main" id="{7D0D3982-3741-4099-B62B-BA8F2D5E52AE}"/>
              </a:ext>
            </a:extLst>
          </p:cNvPr>
          <p:cNvSpPr/>
          <p:nvPr/>
        </p:nvSpPr>
        <p:spPr>
          <a:xfrm>
            <a:off x="3295073" y="1180474"/>
            <a:ext cx="2463327" cy="2462213"/>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kern="1200" cap="none" spc="0" normalizeH="0" baseline="0" noProof="0" dirty="0" err="1">
                <a:ln>
                  <a:noFill/>
                </a:ln>
                <a:effectLst/>
                <a:uLnTx/>
                <a:uFillTx/>
                <a:latin typeface="Calibri" panose="020F0502020204030204" pitchFamily="34" charset="0"/>
                <a:ea typeface="+mn-ea"/>
                <a:cs typeface="+mn-cs"/>
              </a:rPr>
              <a:t>Step</a:t>
            </a:r>
            <a:r>
              <a:rPr kumimoji="0" lang="fr-FR" sz="1400" b="1" i="0" u="none" strike="noStrike" kern="1200" cap="none" spc="0" normalizeH="0" baseline="0" noProof="0" dirty="0">
                <a:ln>
                  <a:noFill/>
                </a:ln>
                <a:effectLst/>
                <a:uLnTx/>
                <a:uFillTx/>
                <a:latin typeface="Calibri" panose="020F0502020204030204" pitchFamily="34" charset="0"/>
                <a:ea typeface="+mn-ea"/>
                <a:cs typeface="+mn-cs"/>
              </a:rPr>
              <a:t> 2 (</a:t>
            </a:r>
            <a:r>
              <a:rPr kumimoji="0" lang="fr-FR" sz="1400" b="1" i="0" u="none" strike="noStrike" kern="1200" cap="none" spc="0" normalizeH="0" baseline="0" noProof="0" dirty="0" err="1">
                <a:ln>
                  <a:noFill/>
                </a:ln>
                <a:effectLst/>
                <a:uLnTx/>
                <a:uFillTx/>
                <a:latin typeface="Calibri" panose="020F0502020204030204" pitchFamily="34" charset="0"/>
                <a:ea typeface="+mn-ea"/>
                <a:cs typeface="+mn-cs"/>
              </a:rPr>
              <a:t>voluntary</a:t>
            </a:r>
            <a:r>
              <a:rPr kumimoji="0" lang="fr-FR" sz="1400" b="1" i="0" u="none" strike="noStrike" kern="1200" cap="none" spc="0" normalizeH="0" baseline="0" noProof="0" dirty="0">
                <a:ln>
                  <a:noFill/>
                </a:ln>
                <a:effectLst/>
                <a:uLnTx/>
                <a:uFillTx/>
                <a:latin typeface="Calibri" panose="020F0502020204030204" pitchFamily="34" charset="0"/>
                <a:ea typeface="+mn-ea"/>
                <a:cs typeface="+mn-cs"/>
              </a:rPr>
              <a:t>)</a:t>
            </a:r>
          </a:p>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b="1" u="sng" dirty="0">
                <a:latin typeface="Calibri" panose="020F0502020204030204" pitchFamily="34" charset="0"/>
                <a:cs typeface="+mn-cs"/>
              </a:rPr>
              <a:t>Pre-engagement </a:t>
            </a:r>
            <a:endParaRPr kumimoji="0" lang="fr-FR" sz="1400" b="1" i="0" u="none" strike="noStrike" kern="1200" cap="none" spc="0" normalizeH="0" baseline="0" noProof="0" dirty="0">
              <a:ln>
                <a:noFill/>
              </a:ln>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Consulting and coordination </a:t>
            </a:r>
            <a:r>
              <a:rPr kumimoji="0" lang="fr-FR" sz="1400" b="1" i="0" u="none" strike="noStrike" kern="1200" cap="none" spc="0" normalizeH="0" baseline="0" noProof="0" dirty="0" err="1">
                <a:ln>
                  <a:noFill/>
                </a:ln>
                <a:solidFill>
                  <a:srgbClr val="808080"/>
                </a:solidFill>
                <a:effectLst/>
                <a:uLnTx/>
                <a:uFillTx/>
                <a:latin typeface="Calibri" panose="020F0502020204030204" pitchFamily="34" charset="0"/>
                <a:ea typeface="+mn-ea"/>
                <a:cs typeface="+mn-cs"/>
              </a:rPr>
              <a:t>wit</a:t>
            </a:r>
            <a:r>
              <a:rPr lang="fr-FR" sz="1400" b="1" dirty="0">
                <a:solidFill>
                  <a:srgbClr val="808080"/>
                </a:solidFill>
                <a:latin typeface="Calibri" panose="020F0502020204030204" pitchFamily="34" charset="0"/>
                <a:cs typeface="+mn-cs"/>
              </a:rPr>
              <a:t>h </a:t>
            </a:r>
            <a:r>
              <a:rPr lang="fr-FR" sz="1400" b="1" dirty="0" err="1">
                <a:solidFill>
                  <a:srgbClr val="808080"/>
                </a:solidFill>
                <a:latin typeface="Calibri" panose="020F0502020204030204" pitchFamily="34" charset="0"/>
                <a:cs typeface="+mn-cs"/>
              </a:rPr>
              <a:t>concerned</a:t>
            </a:r>
            <a:r>
              <a:rPr lang="fr-FR" sz="1400" b="1" dirty="0">
                <a:solidFill>
                  <a:srgbClr val="808080"/>
                </a:solidFill>
                <a:latin typeface="Calibri" panose="020F0502020204030204" pitchFamily="34" charset="0"/>
                <a:cs typeface="+mn-cs"/>
              </a:rPr>
              <a:t> </a:t>
            </a:r>
            <a:r>
              <a:rPr lang="fr-FR" sz="1400" b="1" dirty="0" err="1">
                <a:solidFill>
                  <a:srgbClr val="808080"/>
                </a:solidFill>
                <a:latin typeface="Calibri" panose="020F0502020204030204" pitchFamily="34" charset="0"/>
                <a:cs typeface="+mn-cs"/>
              </a:rPr>
              <a:t>NSAs</a:t>
            </a:r>
            <a:r>
              <a:rPr lang="fr-FR" sz="1400" b="1" dirty="0">
                <a:solidFill>
                  <a:srgbClr val="808080"/>
                </a:solidFill>
                <a:latin typeface="Calibri" panose="020F0502020204030204" pitchFamily="34" charset="0"/>
                <a:cs typeface="+mn-cs"/>
              </a:rPr>
              <a:t> and ERA</a:t>
            </a:r>
            <a:r>
              <a:rPr kumimoji="0" lang="fr-FR" sz="14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 to ensure file i</a:t>
            </a:r>
            <a:r>
              <a:rPr kumimoji="0" lang="hu-HU" sz="14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s</a:t>
            </a:r>
            <a:r>
              <a:rPr kumimoji="0" lang="fr-FR" sz="14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 complete and well prepared</a:t>
            </a:r>
            <a:endParaRPr kumimoji="0" lang="hu-HU" sz="14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lang="hu-HU" sz="1400" b="1" u="sng" dirty="0">
                <a:solidFill>
                  <a:srgbClr val="339966"/>
                </a:solidFill>
                <a:latin typeface="Calibri" panose="020F0502020204030204" pitchFamily="34" charset="0"/>
                <a:cs typeface="+mn-cs"/>
              </a:rPr>
              <a:t>Előzetes egyeztetés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u-HU" sz="1400" b="1" i="0" u="none" strike="noStrike" kern="1200" cap="none" spc="0" normalizeH="0" baseline="0" noProof="0" dirty="0">
                <a:ln>
                  <a:noFill/>
                </a:ln>
                <a:solidFill>
                  <a:srgbClr val="339966"/>
                </a:solidFill>
                <a:effectLst/>
                <a:uLnTx/>
                <a:uFillTx/>
                <a:latin typeface="Calibri" panose="020F0502020204030204" pitchFamily="34" charset="0"/>
                <a:ea typeface="+mn-ea"/>
                <a:cs typeface="+mn-cs"/>
              </a:rPr>
              <a:t>Konzultáció a hatósággal</a:t>
            </a:r>
            <a:r>
              <a:rPr kumimoji="0" lang="hu-HU" sz="1400" b="1" i="0" u="none" strike="noStrike" kern="1200" cap="none" spc="0" normalizeH="0" noProof="0" dirty="0">
                <a:ln>
                  <a:noFill/>
                </a:ln>
                <a:solidFill>
                  <a:srgbClr val="339966"/>
                </a:solidFill>
                <a:effectLst/>
                <a:uLnTx/>
                <a:uFillTx/>
                <a:latin typeface="Calibri" panose="020F0502020204030204" pitchFamily="34" charset="0"/>
                <a:ea typeface="+mn-ea"/>
                <a:cs typeface="+mn-cs"/>
              </a:rPr>
              <a:t>        és az </a:t>
            </a:r>
            <a:r>
              <a:rPr kumimoji="0" lang="hu-HU" sz="1400" b="1" i="0" u="none" strike="noStrike" kern="1200" cap="none" spc="0" normalizeH="0" noProof="0" dirty="0" err="1">
                <a:ln>
                  <a:noFill/>
                </a:ln>
                <a:solidFill>
                  <a:srgbClr val="339966"/>
                </a:solidFill>
                <a:effectLst/>
                <a:uLnTx/>
                <a:uFillTx/>
                <a:latin typeface="Calibri" panose="020F0502020204030204" pitchFamily="34" charset="0"/>
                <a:ea typeface="+mn-ea"/>
                <a:cs typeface="+mn-cs"/>
              </a:rPr>
              <a:t>ERA-val</a:t>
            </a:r>
            <a:endParaRPr kumimoji="0" lang="fr-FR" sz="1400" b="1" i="0" u="none" strike="noStrike" kern="1200" cap="none" spc="0" normalizeH="0" baseline="0" noProof="0" dirty="0">
              <a:ln>
                <a:noFill/>
              </a:ln>
              <a:solidFill>
                <a:srgbClr val="339966"/>
              </a:solidFill>
              <a:effectLst/>
              <a:uLnTx/>
              <a:uFillTx/>
              <a:latin typeface="Calibri" panose="020F0502020204030204" pitchFamily="34" charset="0"/>
              <a:ea typeface="+mn-ea"/>
              <a:cs typeface="+mn-cs"/>
            </a:endParaRPr>
          </a:p>
        </p:txBody>
      </p:sp>
      <p:sp>
        <p:nvSpPr>
          <p:cNvPr id="49" name="Hexagone 17">
            <a:extLst>
              <a:ext uri="{FF2B5EF4-FFF2-40B4-BE49-F238E27FC236}">
                <a16:creationId xmlns:a16="http://schemas.microsoft.com/office/drawing/2014/main" id="{B11F0B86-6C52-44F4-8BFB-96FF5B35F2A6}"/>
              </a:ext>
            </a:extLst>
          </p:cNvPr>
          <p:cNvSpPr/>
          <p:nvPr/>
        </p:nvSpPr>
        <p:spPr bwMode="auto">
          <a:xfrm>
            <a:off x="6261904" y="4019856"/>
            <a:ext cx="2918608" cy="2649505"/>
          </a:xfrm>
          <a:prstGeom prst="hexagon">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50" name="Rectangle 49">
            <a:extLst>
              <a:ext uri="{FF2B5EF4-FFF2-40B4-BE49-F238E27FC236}">
                <a16:creationId xmlns:a16="http://schemas.microsoft.com/office/drawing/2014/main" id="{6212D6C8-2224-4E3D-AD06-1DD60B6F63D5}"/>
              </a:ext>
            </a:extLst>
          </p:cNvPr>
          <p:cNvSpPr/>
          <p:nvPr/>
        </p:nvSpPr>
        <p:spPr>
          <a:xfrm>
            <a:off x="6588224" y="3887551"/>
            <a:ext cx="2273780" cy="2785378"/>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400" b="1" i="0" u="none" strike="noStrike" kern="1200" cap="none" spc="0" normalizeH="0" baseline="0" noProof="0" dirty="0">
              <a:ln>
                <a:noFill/>
              </a:ln>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kern="1200" cap="none" spc="0" normalizeH="0" baseline="0" noProof="0" dirty="0" err="1">
                <a:ln>
                  <a:noFill/>
                </a:ln>
                <a:effectLst/>
                <a:uLnTx/>
                <a:uFillTx/>
                <a:latin typeface="Calibri" panose="020F0502020204030204" pitchFamily="34" charset="0"/>
                <a:ea typeface="+mn-ea"/>
                <a:cs typeface="+mn-cs"/>
              </a:rPr>
              <a:t>Step</a:t>
            </a:r>
            <a:r>
              <a:rPr kumimoji="0" lang="fr-FR" sz="1400" b="1" i="0" u="none" strike="noStrike" kern="1200" cap="none" spc="0" normalizeH="0" baseline="0" noProof="0" dirty="0">
                <a:ln>
                  <a:noFill/>
                </a:ln>
                <a:effectLst/>
                <a:uLnTx/>
                <a:uFillTx/>
                <a:latin typeface="Calibri" panose="020F0502020204030204" pitchFamily="34" charset="0"/>
                <a:ea typeface="+mn-ea"/>
                <a:cs typeface="+mn-cs"/>
              </a:rPr>
              <a:t> 4</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sng" strike="noStrike" kern="1200" cap="none" spc="0" normalizeH="0" baseline="0" noProof="0" dirty="0" err="1">
                <a:ln>
                  <a:noFill/>
                </a:ln>
                <a:effectLst/>
                <a:uLnTx/>
                <a:uFillTx/>
                <a:latin typeface="Calibri" panose="020F0502020204030204" pitchFamily="34" charset="0"/>
                <a:ea typeface="+mn-ea"/>
                <a:cs typeface="+mn-cs"/>
              </a:rPr>
              <a:t>Submitting</a:t>
            </a:r>
            <a:r>
              <a:rPr kumimoji="0" lang="fr-FR" sz="1400" b="1" i="0" u="sng" strike="noStrike" kern="1200" cap="none" spc="0" normalizeH="0" baseline="0" noProof="0" dirty="0">
                <a:ln>
                  <a:noFill/>
                </a:ln>
                <a:effectLst/>
                <a:uLnTx/>
                <a:uFillTx/>
                <a:latin typeface="Calibri" panose="020F0502020204030204" pitchFamily="34" charset="0"/>
                <a:ea typeface="+mn-ea"/>
                <a:cs typeface="+mn-cs"/>
              </a:rPr>
              <a:t> the application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kern="1200" cap="none" spc="0" normalizeH="0" baseline="0" noProof="0" dirty="0">
                <a:ln>
                  <a:noFill/>
                </a:ln>
                <a:solidFill>
                  <a:srgbClr val="949495"/>
                </a:solidFill>
                <a:effectLst/>
                <a:uLnTx/>
                <a:uFillTx/>
                <a:latin typeface="Calibri" panose="020F0502020204030204" pitchFamily="34" charset="0"/>
                <a:ea typeface="+mn-ea"/>
                <a:cs typeface="+mn-cs"/>
              </a:rPr>
              <a:t>EC declaration  of verification, technical file, other docs via OSS</a:t>
            </a:r>
            <a:endParaRPr kumimoji="0" lang="hu-HU" sz="1400" b="1" i="0" u="none" strike="noStrike" kern="1200" cap="none" spc="0" normalizeH="0" baseline="0" noProof="0" dirty="0">
              <a:ln>
                <a:noFill/>
              </a:ln>
              <a:solidFill>
                <a:srgbClr val="949495"/>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lang="hu-HU" sz="1400" b="1" u="sng" dirty="0">
                <a:solidFill>
                  <a:srgbClr val="339966"/>
                </a:solidFill>
                <a:latin typeface="Calibri" panose="020F0502020204030204" pitchFamily="34" charset="0"/>
                <a:cs typeface="+mn-cs"/>
              </a:rPr>
              <a:t>Engedélykérelem benyújtása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u-HU" sz="1400" b="1" i="0" u="none" strike="noStrike" kern="1200" cap="none" spc="0" normalizeH="0" baseline="0" noProof="0" dirty="0">
                <a:ln>
                  <a:noFill/>
                </a:ln>
                <a:solidFill>
                  <a:srgbClr val="339966"/>
                </a:solidFill>
                <a:effectLst/>
                <a:uLnTx/>
                <a:uFillTx/>
                <a:latin typeface="Calibri" panose="020F0502020204030204" pitchFamily="34" charset="0"/>
                <a:ea typeface="+mn-ea"/>
                <a:cs typeface="+mn-cs"/>
              </a:rPr>
              <a:t>Egyablakos rendszeren keresztül</a:t>
            </a:r>
            <a:endParaRPr kumimoji="0" lang="fr-FR" sz="1400" b="1" i="0" u="none" strike="noStrike" kern="1200" cap="none" spc="0" normalizeH="0" baseline="0" noProof="0" dirty="0">
              <a:ln>
                <a:noFill/>
              </a:ln>
              <a:solidFill>
                <a:srgbClr val="339966"/>
              </a:solidFill>
              <a:effectLst/>
              <a:uLnTx/>
              <a:uFillTx/>
              <a:latin typeface="Calibri" panose="020F0502020204030204" pitchFamily="34" charset="0"/>
              <a:ea typeface="+mn-ea"/>
              <a:cs typeface="+mn-cs"/>
            </a:endParaRPr>
          </a:p>
        </p:txBody>
      </p:sp>
      <p:sp>
        <p:nvSpPr>
          <p:cNvPr id="52" name="Hexagone 24">
            <a:extLst>
              <a:ext uri="{FF2B5EF4-FFF2-40B4-BE49-F238E27FC236}">
                <a16:creationId xmlns:a16="http://schemas.microsoft.com/office/drawing/2014/main" id="{DB471A17-1920-4F21-82EF-605AAF5D581D}"/>
              </a:ext>
            </a:extLst>
          </p:cNvPr>
          <p:cNvSpPr/>
          <p:nvPr/>
        </p:nvSpPr>
        <p:spPr bwMode="auto">
          <a:xfrm>
            <a:off x="3085987" y="4019856"/>
            <a:ext cx="2887827" cy="2649504"/>
          </a:xfrm>
          <a:prstGeom prst="hexagon">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53" name="ZoneTexte 25">
            <a:extLst>
              <a:ext uri="{FF2B5EF4-FFF2-40B4-BE49-F238E27FC236}">
                <a16:creationId xmlns:a16="http://schemas.microsoft.com/office/drawing/2014/main" id="{C681FE7E-65CD-4EF0-A846-6C744F0B68E5}"/>
              </a:ext>
            </a:extLst>
          </p:cNvPr>
          <p:cNvSpPr txBox="1"/>
          <p:nvPr/>
        </p:nvSpPr>
        <p:spPr>
          <a:xfrm>
            <a:off x="3297850" y="4092920"/>
            <a:ext cx="2464100" cy="246221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b="1" dirty="0" err="1">
                <a:latin typeface="Calibri" panose="020F0502020204030204" pitchFamily="34" charset="0"/>
                <a:cs typeface="+mn-cs"/>
              </a:rPr>
              <a:t>Step</a:t>
            </a:r>
            <a:r>
              <a:rPr kumimoji="0" lang="fr-FR" sz="1400" b="1" i="0" u="none" strike="noStrike" kern="1200" cap="none" spc="0" normalizeH="0" baseline="0" noProof="0" dirty="0">
                <a:ln>
                  <a:noFill/>
                </a:ln>
                <a:effectLst/>
                <a:uLnTx/>
                <a:uFillTx/>
                <a:latin typeface="Calibri" panose="020F0502020204030204" pitchFamily="34" charset="0"/>
                <a:ea typeface="+mn-ea"/>
                <a:cs typeface="+mn-cs"/>
              </a:rPr>
              <a:t> 5</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sng" strike="noStrike" kern="1200" cap="none" spc="0" normalizeH="0" baseline="0" noProof="0" dirty="0" err="1">
                <a:ln>
                  <a:noFill/>
                </a:ln>
                <a:effectLst/>
                <a:uLnTx/>
                <a:uFillTx/>
                <a:latin typeface="Calibri" panose="020F0502020204030204" pitchFamily="34" charset="0"/>
                <a:ea typeface="+mn-ea"/>
                <a:cs typeface="+mn-cs"/>
              </a:rPr>
              <a:t>Processing</a:t>
            </a:r>
            <a:r>
              <a:rPr kumimoji="0" lang="fr-FR" sz="1400" b="1" i="0" u="sng" strike="noStrike" kern="1200" cap="none" spc="0" normalizeH="0" baseline="0" noProof="0" dirty="0">
                <a:ln>
                  <a:noFill/>
                </a:ln>
                <a:effectLst/>
                <a:uLnTx/>
                <a:uFillTx/>
                <a:latin typeface="Calibri" panose="020F0502020204030204" pitchFamily="34" charset="0"/>
                <a:ea typeface="+mn-ea"/>
                <a:cs typeface="+mn-cs"/>
              </a:rPr>
              <a:t> the application</a:t>
            </a:r>
          </a:p>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b="1" dirty="0">
                <a:solidFill>
                  <a:srgbClr val="949495"/>
                </a:solidFill>
                <a:latin typeface="Calibri" panose="020F0502020204030204" pitchFamily="34" charset="0"/>
                <a:cs typeface="+mn-cs"/>
              </a:rPr>
              <a:t>Completeness check (1 month max), coordination, information management</a:t>
            </a:r>
            <a:endParaRPr lang="hu-HU" sz="1400" b="1" dirty="0">
              <a:solidFill>
                <a:srgbClr val="949495"/>
              </a:solidFill>
              <a:latin typeface="Calibri" panose="020F0502020204030204" pitchFamily="34" charset="0"/>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lang="hu-HU" sz="1400" b="1" u="sng" dirty="0">
                <a:solidFill>
                  <a:srgbClr val="339966"/>
                </a:solidFill>
                <a:latin typeface="Calibri" panose="020F0502020204030204" pitchFamily="34" charset="0"/>
                <a:cs typeface="+mn-cs"/>
              </a:rPr>
              <a:t>Kérelem feldolgozása</a:t>
            </a:r>
          </a:p>
          <a:p>
            <a:pPr marL="0" marR="0" lvl="0" indent="0" algn="ctr" defTabSz="914400" rtl="0" eaLnBrk="1" fontAlgn="base" latinLnBrk="0" hangingPunct="1">
              <a:lnSpc>
                <a:spcPct val="100000"/>
              </a:lnSpc>
              <a:spcBef>
                <a:spcPct val="50000"/>
              </a:spcBef>
              <a:spcAft>
                <a:spcPct val="0"/>
              </a:spcAft>
              <a:buClrTx/>
              <a:buSzTx/>
              <a:buFontTx/>
              <a:buNone/>
              <a:tabLst/>
              <a:defRPr/>
            </a:pPr>
            <a:r>
              <a:rPr lang="hu-HU" sz="1400" b="1" dirty="0">
                <a:solidFill>
                  <a:srgbClr val="339966"/>
                </a:solidFill>
                <a:latin typeface="Calibri" panose="020F0502020204030204" pitchFamily="34" charset="0"/>
                <a:cs typeface="+mn-cs"/>
              </a:rPr>
              <a:t>Teljességi ellenőrzés          (</a:t>
            </a:r>
            <a:r>
              <a:rPr lang="hu-HU" sz="1400" b="1" dirty="0" err="1">
                <a:solidFill>
                  <a:srgbClr val="339966"/>
                </a:solidFill>
                <a:latin typeface="Calibri" panose="020F0502020204030204" pitchFamily="34" charset="0"/>
                <a:cs typeface="+mn-cs"/>
              </a:rPr>
              <a:t>max</a:t>
            </a:r>
            <a:r>
              <a:rPr lang="hu-HU" sz="1400" b="1" dirty="0">
                <a:solidFill>
                  <a:srgbClr val="339966"/>
                </a:solidFill>
                <a:latin typeface="Calibri" panose="020F0502020204030204" pitchFamily="34" charset="0"/>
                <a:cs typeface="+mn-cs"/>
              </a:rPr>
              <a:t>. 1 hó), koordináció,        információ kezelés</a:t>
            </a:r>
            <a:endParaRPr lang="fr-FR" sz="1400" b="1" dirty="0">
              <a:solidFill>
                <a:srgbClr val="339966"/>
              </a:solidFill>
              <a:latin typeface="Calibri" panose="020F0502020204030204" pitchFamily="34" charset="0"/>
              <a:cs typeface="+mn-cs"/>
            </a:endParaRPr>
          </a:p>
        </p:txBody>
      </p:sp>
      <p:sp>
        <p:nvSpPr>
          <p:cNvPr id="55" name="Hexagone 28">
            <a:extLst>
              <a:ext uri="{FF2B5EF4-FFF2-40B4-BE49-F238E27FC236}">
                <a16:creationId xmlns:a16="http://schemas.microsoft.com/office/drawing/2014/main" id="{07A9B020-663A-41E2-A2F6-4DE7BAFCC130}"/>
              </a:ext>
            </a:extLst>
          </p:cNvPr>
          <p:cNvSpPr/>
          <p:nvPr/>
        </p:nvSpPr>
        <p:spPr bwMode="auto">
          <a:xfrm>
            <a:off x="104315" y="4019857"/>
            <a:ext cx="2725090" cy="2649504"/>
          </a:xfrm>
          <a:prstGeom prst="hexagon">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56" name="ZoneTexte 29">
            <a:extLst>
              <a:ext uri="{FF2B5EF4-FFF2-40B4-BE49-F238E27FC236}">
                <a16:creationId xmlns:a16="http://schemas.microsoft.com/office/drawing/2014/main" id="{C9223035-837E-4BD5-B7DA-471154AB90F7}"/>
              </a:ext>
            </a:extLst>
          </p:cNvPr>
          <p:cNvSpPr txBox="1"/>
          <p:nvPr/>
        </p:nvSpPr>
        <p:spPr>
          <a:xfrm>
            <a:off x="333626" y="4092920"/>
            <a:ext cx="2315634"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kern="1200" cap="none" spc="0" normalizeH="0" baseline="0" noProof="0" dirty="0" err="1">
                <a:ln>
                  <a:noFill/>
                </a:ln>
                <a:effectLst/>
                <a:uLnTx/>
                <a:uFillTx/>
                <a:latin typeface="Calibri" panose="020F0502020204030204" pitchFamily="34" charset="0"/>
                <a:ea typeface="+mn-ea"/>
                <a:cs typeface="+mn-cs"/>
              </a:rPr>
              <a:t>Step</a:t>
            </a:r>
            <a:r>
              <a:rPr kumimoji="0" lang="fr-FR" sz="1400" b="1" i="0" u="none" strike="noStrike" kern="1200" cap="none" spc="0" normalizeH="0" baseline="0" noProof="0" dirty="0">
                <a:ln>
                  <a:noFill/>
                </a:ln>
                <a:effectLst/>
                <a:uLnTx/>
                <a:uFillTx/>
                <a:latin typeface="Calibri" panose="020F0502020204030204" pitchFamily="34" charset="0"/>
                <a:ea typeface="+mn-ea"/>
                <a:cs typeface="+mn-cs"/>
              </a:rPr>
              <a:t>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sng" strike="noStrike" kern="1200" cap="none" spc="0" normalizeH="0" baseline="0" noProof="0" dirty="0">
                <a:ln>
                  <a:noFill/>
                </a:ln>
                <a:effectLst/>
                <a:uLnTx/>
                <a:uFillTx/>
                <a:latin typeface="Calibri" panose="020F0502020204030204" pitchFamily="34" charset="0"/>
                <a:ea typeface="+mn-ea"/>
                <a:cs typeface="+mn-cs"/>
              </a:rPr>
              <a:t>Delivery of autorisation</a:t>
            </a:r>
          </a:p>
          <a:p>
            <a:pPr lvl="0" algn="ctr">
              <a:spcBef>
                <a:spcPct val="50000"/>
              </a:spcBef>
              <a:defRPr/>
            </a:pPr>
            <a:r>
              <a:rPr lang="fr-FR" sz="1400" b="1" dirty="0">
                <a:solidFill>
                  <a:srgbClr val="949495"/>
                </a:solidFill>
                <a:latin typeface="Calibri" panose="020F0502020204030204" pitchFamily="34" charset="0"/>
                <a:cs typeface="+mn-cs"/>
              </a:rPr>
              <a:t>Decision to be made within 4 months (max)</a:t>
            </a:r>
            <a:endParaRPr lang="hu-HU" sz="1400" b="1" dirty="0">
              <a:solidFill>
                <a:srgbClr val="949495"/>
              </a:solidFill>
              <a:latin typeface="Calibri" panose="020F0502020204030204" pitchFamily="34" charset="0"/>
              <a:cs typeface="+mn-cs"/>
            </a:endParaRPr>
          </a:p>
          <a:p>
            <a:pPr lvl="0" algn="ctr">
              <a:spcBef>
                <a:spcPct val="50000"/>
              </a:spcBef>
              <a:defRPr/>
            </a:pPr>
            <a:endParaRPr kumimoji="0" lang="hu-HU" sz="1400" b="1" i="0" strike="noStrike" kern="1200" cap="none" spc="0" normalizeH="0" baseline="0" noProof="0" dirty="0">
              <a:ln>
                <a:noFill/>
              </a:ln>
              <a:solidFill>
                <a:srgbClr val="949495"/>
              </a:solidFill>
              <a:effectLst/>
              <a:uLnTx/>
              <a:uFillTx/>
              <a:latin typeface="Calibri" panose="020F0502020204030204" pitchFamily="34" charset="0"/>
              <a:ea typeface="+mn-ea"/>
              <a:cs typeface="+mn-cs"/>
            </a:endParaRPr>
          </a:p>
          <a:p>
            <a:pPr lvl="0" algn="ctr">
              <a:spcBef>
                <a:spcPct val="50000"/>
              </a:spcBef>
              <a:defRPr/>
            </a:pPr>
            <a:r>
              <a:rPr lang="hu-HU" sz="1400" b="1" u="sng" dirty="0">
                <a:solidFill>
                  <a:srgbClr val="339966"/>
                </a:solidFill>
                <a:latin typeface="Calibri" panose="020F0502020204030204" pitchFamily="34" charset="0"/>
                <a:cs typeface="+mn-cs"/>
              </a:rPr>
              <a:t>Engedély kiadás</a:t>
            </a:r>
          </a:p>
          <a:p>
            <a:pPr lvl="0" algn="ctr">
              <a:spcBef>
                <a:spcPct val="50000"/>
              </a:spcBef>
              <a:defRPr/>
            </a:pPr>
            <a:r>
              <a:rPr kumimoji="0" lang="hu-HU" sz="1400" b="1" i="0" strike="noStrike" kern="1200" cap="none" spc="0" normalizeH="0" baseline="0" noProof="0" dirty="0">
                <a:ln>
                  <a:noFill/>
                </a:ln>
                <a:solidFill>
                  <a:srgbClr val="339966"/>
                </a:solidFill>
                <a:effectLst/>
                <a:uLnTx/>
                <a:uFillTx/>
                <a:latin typeface="Calibri" panose="020F0502020204030204" pitchFamily="34" charset="0"/>
                <a:ea typeface="+mn-ea"/>
                <a:cs typeface="+mn-cs"/>
              </a:rPr>
              <a:t>Döntés</a:t>
            </a:r>
            <a:r>
              <a:rPr kumimoji="0" lang="hu-HU" sz="1400" b="1" i="0" strike="noStrike" kern="1200" cap="none" spc="0" normalizeH="0" noProof="0" dirty="0">
                <a:ln>
                  <a:noFill/>
                </a:ln>
                <a:solidFill>
                  <a:srgbClr val="339966"/>
                </a:solidFill>
                <a:effectLst/>
                <a:uLnTx/>
                <a:uFillTx/>
                <a:latin typeface="Calibri" panose="020F0502020204030204" pitchFamily="34" charset="0"/>
                <a:ea typeface="+mn-ea"/>
                <a:cs typeface="+mn-cs"/>
              </a:rPr>
              <a:t> </a:t>
            </a:r>
            <a:r>
              <a:rPr kumimoji="0" lang="hu-HU" sz="1400" b="1" i="0" strike="noStrike" kern="1200" cap="none" spc="0" normalizeH="0" noProof="0" dirty="0" err="1">
                <a:ln>
                  <a:noFill/>
                </a:ln>
                <a:solidFill>
                  <a:srgbClr val="339966"/>
                </a:solidFill>
                <a:effectLst/>
                <a:uLnTx/>
                <a:uFillTx/>
                <a:latin typeface="Calibri" panose="020F0502020204030204" pitchFamily="34" charset="0"/>
                <a:ea typeface="+mn-ea"/>
                <a:cs typeface="+mn-cs"/>
              </a:rPr>
              <a:t>max</a:t>
            </a:r>
            <a:r>
              <a:rPr kumimoji="0" lang="hu-HU" sz="1400" b="1" i="0" strike="noStrike" kern="1200" cap="none" spc="0" normalizeH="0" noProof="0" dirty="0">
                <a:ln>
                  <a:noFill/>
                </a:ln>
                <a:solidFill>
                  <a:srgbClr val="339966"/>
                </a:solidFill>
                <a:effectLst/>
                <a:uLnTx/>
                <a:uFillTx/>
                <a:latin typeface="Calibri" panose="020F0502020204030204" pitchFamily="34" charset="0"/>
                <a:ea typeface="+mn-ea"/>
                <a:cs typeface="+mn-cs"/>
              </a:rPr>
              <a:t>. 4 hónapon belül</a:t>
            </a:r>
            <a:endParaRPr kumimoji="0" lang="fr-FR" sz="1400" b="1" i="0" strike="noStrike" kern="1200" cap="none" spc="0" normalizeH="0" baseline="0" noProof="0" dirty="0">
              <a:ln>
                <a:noFill/>
              </a:ln>
              <a:solidFill>
                <a:srgbClr val="339966"/>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400" b="1" i="0" u="sng" strike="noStrike" kern="1200" cap="none" spc="0" normalizeH="0" baseline="0" noProof="0" dirty="0">
              <a:ln>
                <a:noFill/>
              </a:ln>
              <a:effectLst/>
              <a:uLnTx/>
              <a:uFillTx/>
              <a:latin typeface="Calibri" panose="020F0502020204030204" pitchFamily="34" charset="0"/>
              <a:ea typeface="+mn-ea"/>
              <a:cs typeface="+mn-cs"/>
            </a:endParaRPr>
          </a:p>
        </p:txBody>
      </p:sp>
      <p:sp>
        <p:nvSpPr>
          <p:cNvPr id="57" name="Flèche : droite 34">
            <a:extLst>
              <a:ext uri="{FF2B5EF4-FFF2-40B4-BE49-F238E27FC236}">
                <a16:creationId xmlns:a16="http://schemas.microsoft.com/office/drawing/2014/main" id="{F2DB3626-5EEE-4F4C-8F9A-450E995770A3}"/>
              </a:ext>
            </a:extLst>
          </p:cNvPr>
          <p:cNvSpPr/>
          <p:nvPr/>
        </p:nvSpPr>
        <p:spPr bwMode="auto">
          <a:xfrm>
            <a:off x="2870177" y="2420888"/>
            <a:ext cx="189655" cy="221288"/>
          </a:xfrm>
          <a:prstGeom prst="rightArrow">
            <a:avLst/>
          </a:prstGeom>
          <a:solidFill>
            <a:schemeClr val="accent2">
              <a:lumMod val="40000"/>
              <a:lumOff val="60000"/>
            </a:schemeClr>
          </a:solid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a:ln>
                <a:noFill/>
              </a:ln>
              <a:solidFill>
                <a:srgbClr val="808080"/>
              </a:solidFill>
              <a:effectLst/>
              <a:uLnTx/>
              <a:uFillTx/>
              <a:latin typeface="Arial" charset="0"/>
              <a:ea typeface="+mn-ea"/>
              <a:cs typeface="+mn-cs"/>
            </a:endParaRPr>
          </a:p>
        </p:txBody>
      </p:sp>
      <p:sp>
        <p:nvSpPr>
          <p:cNvPr id="58" name="Flèche : droite 35">
            <a:extLst>
              <a:ext uri="{FF2B5EF4-FFF2-40B4-BE49-F238E27FC236}">
                <a16:creationId xmlns:a16="http://schemas.microsoft.com/office/drawing/2014/main" id="{B7AB3EE3-A20F-4BCC-8BCC-A737495CB8C8}"/>
              </a:ext>
            </a:extLst>
          </p:cNvPr>
          <p:cNvSpPr/>
          <p:nvPr/>
        </p:nvSpPr>
        <p:spPr bwMode="auto">
          <a:xfrm>
            <a:off x="6026952" y="2415624"/>
            <a:ext cx="201232" cy="221288"/>
          </a:xfrm>
          <a:prstGeom prst="rightArrow">
            <a:avLst>
              <a:gd name="adj1" fmla="val 50000"/>
              <a:gd name="adj2" fmla="val 50000"/>
            </a:avLst>
          </a:prstGeom>
          <a:solidFill>
            <a:schemeClr val="accent2">
              <a:lumMod val="40000"/>
              <a:lumOff val="60000"/>
            </a:schemeClr>
          </a:solid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59" name="Flèche : droite 36">
            <a:extLst>
              <a:ext uri="{FF2B5EF4-FFF2-40B4-BE49-F238E27FC236}">
                <a16:creationId xmlns:a16="http://schemas.microsoft.com/office/drawing/2014/main" id="{1FCF64F2-2250-403B-832E-72F56A2A98FB}"/>
              </a:ext>
            </a:extLst>
          </p:cNvPr>
          <p:cNvSpPr/>
          <p:nvPr/>
        </p:nvSpPr>
        <p:spPr bwMode="auto">
          <a:xfrm rot="10800000">
            <a:off x="6006217" y="5223935"/>
            <a:ext cx="221967" cy="221288"/>
          </a:xfrm>
          <a:prstGeom prst="rightArrow">
            <a:avLst/>
          </a:prstGeom>
          <a:solidFill>
            <a:schemeClr val="accent2">
              <a:lumMod val="40000"/>
              <a:lumOff val="60000"/>
            </a:schemeClr>
          </a:solid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60" name="Flèche : droite 37">
            <a:extLst>
              <a:ext uri="{FF2B5EF4-FFF2-40B4-BE49-F238E27FC236}">
                <a16:creationId xmlns:a16="http://schemas.microsoft.com/office/drawing/2014/main" id="{0556C009-B67D-49E5-9231-784997FF8653}"/>
              </a:ext>
            </a:extLst>
          </p:cNvPr>
          <p:cNvSpPr/>
          <p:nvPr/>
        </p:nvSpPr>
        <p:spPr bwMode="auto">
          <a:xfrm rot="10800000">
            <a:off x="2829406" y="5188890"/>
            <a:ext cx="228003" cy="221288"/>
          </a:xfrm>
          <a:prstGeom prst="rightArrow">
            <a:avLst>
              <a:gd name="adj1" fmla="val 50000"/>
              <a:gd name="adj2" fmla="val 50000"/>
            </a:avLst>
          </a:prstGeom>
          <a:solidFill>
            <a:schemeClr val="accent2">
              <a:lumMod val="40000"/>
              <a:lumOff val="60000"/>
            </a:schemeClr>
          </a:solid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a:ln>
                <a:noFill/>
              </a:ln>
              <a:solidFill>
                <a:srgbClr val="808080"/>
              </a:solidFill>
              <a:effectLst/>
              <a:uLnTx/>
              <a:uFillTx/>
              <a:latin typeface="Arial" charset="0"/>
              <a:ea typeface="+mn-ea"/>
              <a:cs typeface="+mn-cs"/>
            </a:endParaRPr>
          </a:p>
        </p:txBody>
      </p:sp>
      <p:sp>
        <p:nvSpPr>
          <p:cNvPr id="61" name="Flèche : droite 26">
            <a:extLst>
              <a:ext uri="{FF2B5EF4-FFF2-40B4-BE49-F238E27FC236}">
                <a16:creationId xmlns:a16="http://schemas.microsoft.com/office/drawing/2014/main" id="{4861DEAA-5F44-4918-8D96-E014B5085731}"/>
              </a:ext>
            </a:extLst>
          </p:cNvPr>
          <p:cNvSpPr/>
          <p:nvPr/>
        </p:nvSpPr>
        <p:spPr bwMode="auto">
          <a:xfrm rot="5400000">
            <a:off x="7575124" y="3911843"/>
            <a:ext cx="258446" cy="216027"/>
          </a:xfrm>
          <a:prstGeom prst="rightArrow">
            <a:avLst/>
          </a:prstGeom>
          <a:solidFill>
            <a:schemeClr val="accent2">
              <a:lumMod val="40000"/>
              <a:lumOff val="60000"/>
            </a:schemeClr>
          </a:solid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21" name="Titel 3">
            <a:extLst>
              <a:ext uri="{FF2B5EF4-FFF2-40B4-BE49-F238E27FC236}">
                <a16:creationId xmlns:a16="http://schemas.microsoft.com/office/drawing/2014/main" id="{BFCD0B0F-9C5F-477B-B5CE-2FFDDB74B780}"/>
              </a:ext>
            </a:extLst>
          </p:cNvPr>
          <p:cNvSpPr txBox="1">
            <a:spLocks/>
          </p:cNvSpPr>
          <p:nvPr/>
        </p:nvSpPr>
        <p:spPr>
          <a:xfrm>
            <a:off x="1143000" y="124048"/>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 </a:t>
            </a:r>
            <a:r>
              <a:rPr lang="hu-HU" sz="2000" dirty="0"/>
              <a:t> - 4. vasúti csomag</a:t>
            </a:r>
            <a:endParaRPr lang="en-GB" sz="2000" dirty="0"/>
          </a:p>
          <a:p>
            <a:r>
              <a:rPr lang="en-GB" sz="2000" dirty="0"/>
              <a:t>Implementing Act on Vehicle Authorisation (VA)</a:t>
            </a:r>
            <a:endParaRPr lang="hu-HU" sz="2000" dirty="0"/>
          </a:p>
          <a:p>
            <a:r>
              <a:rPr lang="hu-HU" sz="2000" dirty="0"/>
              <a:t>Járműengedélyezési végrehajtási rendelet</a:t>
            </a:r>
            <a:endParaRPr lang="en-GB" sz="2000" baseline="30000" dirty="0"/>
          </a:p>
        </p:txBody>
      </p:sp>
    </p:spTree>
    <p:extLst>
      <p:ext uri="{BB962C8B-B14F-4D97-AF65-F5344CB8AC3E}">
        <p14:creationId xmlns:p14="http://schemas.microsoft.com/office/powerpoint/2010/main" val="9004872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1795753" y="4537960"/>
            <a:ext cx="133399" cy="26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dirty="0"/>
          </a:p>
        </p:txBody>
      </p:sp>
      <p:sp>
        <p:nvSpPr>
          <p:cNvPr id="9" name="Rectangle 13"/>
          <p:cNvSpPr>
            <a:spLocks noChangeArrowheads="1"/>
          </p:cNvSpPr>
          <p:nvPr/>
        </p:nvSpPr>
        <p:spPr bwMode="auto">
          <a:xfrm>
            <a:off x="1400732" y="980728"/>
            <a:ext cx="133399" cy="26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graphicFrame>
        <p:nvGraphicFramePr>
          <p:cNvPr id="10" name="Object 9"/>
          <p:cNvGraphicFramePr>
            <a:graphicFrameLocks noChangeAspect="1"/>
          </p:cNvGraphicFramePr>
          <p:nvPr>
            <p:extLst>
              <p:ext uri="{D42A27DB-BD31-4B8C-83A1-F6EECF244321}">
                <p14:modId xmlns:p14="http://schemas.microsoft.com/office/powerpoint/2010/main" val="1658598827"/>
              </p:ext>
            </p:extLst>
          </p:nvPr>
        </p:nvGraphicFramePr>
        <p:xfrm>
          <a:off x="3871319" y="980728"/>
          <a:ext cx="412649" cy="611416"/>
        </p:xfrm>
        <a:graphic>
          <a:graphicData uri="http://schemas.openxmlformats.org/presentationml/2006/ole">
            <mc:AlternateContent xmlns:mc="http://schemas.openxmlformats.org/markup-compatibility/2006">
              <mc:Choice xmlns:v="urn:schemas-microsoft-com:vml" Requires="v">
                <p:oleObj spid="_x0000_s2391" name="Visio" r:id="rId3" imgW="571601" imgH="838200" progId="Visio.Drawing.15">
                  <p:embed/>
                </p:oleObj>
              </mc:Choice>
              <mc:Fallback>
                <p:oleObj name="Visio" r:id="rId3" imgW="571601" imgH="838200" progId="Visio.Drawing.15">
                  <p:embed/>
                  <p:pic>
                    <p:nvPicPr>
                      <p:cNvPr id="10" name="Object 9"/>
                      <p:cNvPicPr>
                        <a:picLocks noChangeAspect="1" noChangeArrowheads="1"/>
                      </p:cNvPicPr>
                      <p:nvPr/>
                    </p:nvPicPr>
                    <p:blipFill>
                      <a:blip r:embed="rId4"/>
                      <a:srcRect/>
                      <a:stretch>
                        <a:fillRect/>
                      </a:stretch>
                    </p:blipFill>
                    <p:spPr bwMode="auto">
                      <a:xfrm>
                        <a:off x="3871319" y="980728"/>
                        <a:ext cx="412649"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Isosceles Triangle 10"/>
          <p:cNvSpPr/>
          <p:nvPr/>
        </p:nvSpPr>
        <p:spPr>
          <a:xfrm rot="5400000">
            <a:off x="1831181" y="1660723"/>
            <a:ext cx="1586069" cy="1109514"/>
          </a:xfrm>
          <a:prstGeom prst="triangle">
            <a:avLst>
              <a:gd name="adj" fmla="val 4965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RECOGNI-TION SCHEME</a:t>
            </a:r>
          </a:p>
          <a:p>
            <a:pPr algn="ctr"/>
            <a:endParaRPr lang="fr-BE" sz="900" dirty="0"/>
          </a:p>
          <a:p>
            <a:pPr algn="ctr"/>
            <a:endParaRPr lang="en-US" sz="900" dirty="0"/>
          </a:p>
          <a:p>
            <a:pPr algn="ctr"/>
            <a:endParaRPr lang="en-GB" sz="900" dirty="0"/>
          </a:p>
        </p:txBody>
      </p:sp>
      <p:sp>
        <p:nvSpPr>
          <p:cNvPr id="12" name="Rounded Rectangle 11"/>
          <p:cNvSpPr/>
          <p:nvPr/>
        </p:nvSpPr>
        <p:spPr>
          <a:xfrm>
            <a:off x="3205139" y="1616393"/>
            <a:ext cx="1220584" cy="269453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graphicFrame>
        <p:nvGraphicFramePr>
          <p:cNvPr id="13" name="Object 12"/>
          <p:cNvGraphicFramePr>
            <a:graphicFrameLocks noChangeAspect="1"/>
          </p:cNvGraphicFramePr>
          <p:nvPr>
            <p:extLst>
              <p:ext uri="{D42A27DB-BD31-4B8C-83A1-F6EECF244321}">
                <p14:modId xmlns:p14="http://schemas.microsoft.com/office/powerpoint/2010/main" val="2505821707"/>
              </p:ext>
            </p:extLst>
          </p:nvPr>
        </p:nvGraphicFramePr>
        <p:xfrm>
          <a:off x="3242517" y="1983695"/>
          <a:ext cx="309487" cy="611416"/>
        </p:xfrm>
        <a:graphic>
          <a:graphicData uri="http://schemas.openxmlformats.org/presentationml/2006/ole">
            <mc:AlternateContent xmlns:mc="http://schemas.openxmlformats.org/markup-compatibility/2006">
              <mc:Choice xmlns:v="urn:schemas-microsoft-com:vml" Requires="v">
                <p:oleObj spid="_x0000_s2392" name="Visio" r:id="rId5" imgW="428519" imgH="838213" progId="Visio.Drawing.15">
                  <p:embed/>
                </p:oleObj>
              </mc:Choice>
              <mc:Fallback>
                <p:oleObj name="Visio" r:id="rId5" imgW="428519" imgH="838213" progId="Visio.Drawing.15">
                  <p:embed/>
                  <p:pic>
                    <p:nvPicPr>
                      <p:cNvPr id="13" name="Object 12"/>
                      <p:cNvPicPr>
                        <a:picLocks noChangeAspect="1" noChangeArrowheads="1"/>
                      </p:cNvPicPr>
                      <p:nvPr/>
                    </p:nvPicPr>
                    <p:blipFill>
                      <a:blip r:embed="rId6"/>
                      <a:srcRect/>
                      <a:stretch>
                        <a:fillRect/>
                      </a:stretch>
                    </p:blipFill>
                    <p:spPr bwMode="auto">
                      <a:xfrm>
                        <a:off x="3242517" y="1983695"/>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881147765"/>
              </p:ext>
            </p:extLst>
          </p:nvPr>
        </p:nvGraphicFramePr>
        <p:xfrm>
          <a:off x="3274833" y="2808628"/>
          <a:ext cx="309487" cy="611416"/>
        </p:xfrm>
        <a:graphic>
          <a:graphicData uri="http://schemas.openxmlformats.org/presentationml/2006/ole">
            <mc:AlternateContent xmlns:mc="http://schemas.openxmlformats.org/markup-compatibility/2006">
              <mc:Choice xmlns:v="urn:schemas-microsoft-com:vml" Requires="v">
                <p:oleObj spid="_x0000_s2393" name="Visio" r:id="rId7" imgW="428701" imgH="838200" progId="Visio.Drawing.15">
                  <p:embed/>
                </p:oleObj>
              </mc:Choice>
              <mc:Fallback>
                <p:oleObj name="Visio" r:id="rId7" imgW="428701" imgH="838200" progId="Visio.Drawing.15">
                  <p:embed/>
                  <p:pic>
                    <p:nvPicPr>
                      <p:cNvPr id="14"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4833" y="2808628"/>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ounded Rectangle 14"/>
          <p:cNvSpPr/>
          <p:nvPr/>
        </p:nvSpPr>
        <p:spPr>
          <a:xfrm>
            <a:off x="3301498" y="4896598"/>
            <a:ext cx="1052255" cy="1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MONITORING</a:t>
            </a:r>
            <a:endParaRPr lang="en-GB" sz="900" dirty="0"/>
          </a:p>
        </p:txBody>
      </p:sp>
      <p:sp>
        <p:nvSpPr>
          <p:cNvPr id="16" name="Rounded Rectangle 15"/>
          <p:cNvSpPr/>
          <p:nvPr/>
        </p:nvSpPr>
        <p:spPr>
          <a:xfrm>
            <a:off x="3301498" y="4640128"/>
            <a:ext cx="1052255" cy="225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INFORMATION / TRAINING</a:t>
            </a:r>
            <a:endParaRPr lang="en-GB" sz="750" dirty="0"/>
          </a:p>
        </p:txBody>
      </p:sp>
      <p:sp>
        <p:nvSpPr>
          <p:cNvPr id="17" name="Isosceles Triangle 16"/>
          <p:cNvSpPr/>
          <p:nvPr/>
        </p:nvSpPr>
        <p:spPr>
          <a:xfrm rot="5400000">
            <a:off x="3640309" y="2602100"/>
            <a:ext cx="2496807" cy="752749"/>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900" dirty="0">
                <a:solidFill>
                  <a:schemeClr val="bg1"/>
                </a:solidFill>
              </a:rPr>
              <a:t>ALLOCATION  SCHEME FOR PROJECTS</a:t>
            </a:r>
            <a:endParaRPr lang="en-US" sz="900" dirty="0">
              <a:solidFill>
                <a:schemeClr val="bg1"/>
              </a:solidFill>
            </a:endParaRPr>
          </a:p>
          <a:p>
            <a:pPr algn="ctr"/>
            <a:endParaRPr lang="en-GB" sz="900" dirty="0"/>
          </a:p>
        </p:txBody>
      </p:sp>
      <p:sp>
        <p:nvSpPr>
          <p:cNvPr id="18" name="Rounded Rectangle 17"/>
          <p:cNvSpPr/>
          <p:nvPr/>
        </p:nvSpPr>
        <p:spPr>
          <a:xfrm>
            <a:off x="3283520" y="4407738"/>
            <a:ext cx="1052255" cy="1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MANAGING</a:t>
            </a:r>
            <a:endParaRPr lang="en-GB" sz="900" dirty="0"/>
          </a:p>
        </p:txBody>
      </p:sp>
      <p:sp>
        <p:nvSpPr>
          <p:cNvPr id="19" name="Rectangle 25"/>
          <p:cNvSpPr>
            <a:spLocks noChangeArrowheads="1"/>
          </p:cNvSpPr>
          <p:nvPr/>
        </p:nvSpPr>
        <p:spPr bwMode="auto">
          <a:xfrm>
            <a:off x="4516232" y="2305520"/>
            <a:ext cx="133399" cy="26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20" name="Rounded Rectangle 19"/>
          <p:cNvSpPr/>
          <p:nvPr/>
        </p:nvSpPr>
        <p:spPr>
          <a:xfrm>
            <a:off x="5356893" y="2156060"/>
            <a:ext cx="1716832" cy="6739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ounded Rectangle 20"/>
          <p:cNvSpPr/>
          <p:nvPr/>
        </p:nvSpPr>
        <p:spPr>
          <a:xfrm>
            <a:off x="5348272" y="1844061"/>
            <a:ext cx="1286089" cy="1875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n w="0"/>
                <a:solidFill>
                  <a:schemeClr val="tx1"/>
                </a:solidFill>
                <a:effectLst>
                  <a:outerShdw blurRad="38100" dist="19050" dir="2700000" algn="tl" rotWithShape="0">
                    <a:schemeClr val="dk1">
                      <a:alpha val="40000"/>
                    </a:schemeClr>
                  </a:outerShdw>
                </a:effectLst>
              </a:rPr>
              <a:t>SSC PROJECT</a:t>
            </a:r>
            <a:endParaRPr lang="en-GB" sz="900" b="1" dirty="0">
              <a:ln w="0"/>
              <a:solidFill>
                <a:schemeClr val="tx1"/>
              </a:solidFill>
              <a:effectLst>
                <a:outerShdw blurRad="38100" dist="19050" dir="2700000" algn="tl" rotWithShape="0">
                  <a:schemeClr val="dk1">
                    <a:alpha val="40000"/>
                  </a:schemeClr>
                </a:outerShdw>
              </a:effectLst>
            </a:endParaRPr>
          </a:p>
        </p:txBody>
      </p:sp>
      <p:sp>
        <p:nvSpPr>
          <p:cNvPr id="22" name="Rounded Rectangle 21"/>
          <p:cNvSpPr/>
          <p:nvPr/>
        </p:nvSpPr>
        <p:spPr>
          <a:xfrm>
            <a:off x="5448988" y="3243364"/>
            <a:ext cx="1655918" cy="67394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Rounded Rectangle 22"/>
          <p:cNvSpPr/>
          <p:nvPr/>
        </p:nvSpPr>
        <p:spPr>
          <a:xfrm>
            <a:off x="5397323" y="2936454"/>
            <a:ext cx="1286089" cy="187593"/>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n w="0"/>
                <a:solidFill>
                  <a:schemeClr val="tx1"/>
                </a:solidFill>
                <a:effectLst>
                  <a:outerShdw blurRad="38100" dist="19050" dir="2700000" algn="tl" rotWithShape="0">
                    <a:schemeClr val="dk1">
                      <a:alpha val="40000"/>
                    </a:schemeClr>
                  </a:outerShdw>
                </a:effectLst>
              </a:rPr>
              <a:t>VA</a:t>
            </a:r>
            <a:r>
              <a:rPr lang="en-US" sz="900" dirty="0">
                <a:ln w="0"/>
                <a:solidFill>
                  <a:schemeClr val="tx1"/>
                </a:solidFill>
                <a:effectLst>
                  <a:outerShdw blurRad="38100" dist="19050" dir="2700000" algn="tl" rotWithShape="0">
                    <a:schemeClr val="dk1">
                      <a:alpha val="40000"/>
                    </a:schemeClr>
                  </a:outerShdw>
                </a:effectLst>
              </a:rPr>
              <a:t> </a:t>
            </a:r>
            <a:r>
              <a:rPr lang="en-US" sz="900" b="1" dirty="0">
                <a:ln w="0"/>
                <a:solidFill>
                  <a:schemeClr val="tx1"/>
                </a:solidFill>
                <a:effectLst>
                  <a:outerShdw blurRad="38100" dist="19050" dir="2700000" algn="tl" rotWithShape="0">
                    <a:schemeClr val="dk1">
                      <a:alpha val="40000"/>
                    </a:schemeClr>
                  </a:outerShdw>
                </a:effectLst>
              </a:rPr>
              <a:t>PROJECT</a:t>
            </a:r>
            <a:endParaRPr lang="en-GB" sz="900" b="1" dirty="0">
              <a:ln w="0"/>
              <a:solidFill>
                <a:schemeClr val="tx1"/>
              </a:solidFill>
              <a:effectLst>
                <a:outerShdw blurRad="38100" dist="19050" dir="2700000" algn="tl" rotWithShape="0">
                  <a:schemeClr val="dk1">
                    <a:alpha val="40000"/>
                  </a:schemeClr>
                </a:outerShdw>
              </a:effectLst>
            </a:endParaRPr>
          </a:p>
        </p:txBody>
      </p:sp>
      <p:sp>
        <p:nvSpPr>
          <p:cNvPr id="24" name="Rectangle 23"/>
          <p:cNvSpPr>
            <a:spLocks noChangeArrowheads="1"/>
          </p:cNvSpPr>
          <p:nvPr/>
        </p:nvSpPr>
        <p:spPr bwMode="auto">
          <a:xfrm>
            <a:off x="3827625" y="3544939"/>
            <a:ext cx="133399" cy="26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25" name="Rectangle 24"/>
          <p:cNvSpPr>
            <a:spLocks noChangeArrowheads="1"/>
          </p:cNvSpPr>
          <p:nvPr/>
        </p:nvSpPr>
        <p:spPr bwMode="auto">
          <a:xfrm>
            <a:off x="5589125" y="2220147"/>
            <a:ext cx="133399" cy="26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26" name="Right Arrow 25"/>
          <p:cNvSpPr/>
          <p:nvPr/>
        </p:nvSpPr>
        <p:spPr>
          <a:xfrm>
            <a:off x="7135306" y="2367247"/>
            <a:ext cx="914705" cy="5842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ASSURANCE</a:t>
            </a:r>
            <a:endParaRPr lang="en-GB" sz="900" dirty="0">
              <a:solidFill>
                <a:schemeClr val="tx1"/>
              </a:solidFill>
            </a:endParaRPr>
          </a:p>
        </p:txBody>
      </p:sp>
      <p:sp>
        <p:nvSpPr>
          <p:cNvPr id="27" name="Right Arrow 26"/>
          <p:cNvSpPr/>
          <p:nvPr/>
        </p:nvSpPr>
        <p:spPr>
          <a:xfrm>
            <a:off x="7223960" y="3486513"/>
            <a:ext cx="914705" cy="567294"/>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ASSURANCE</a:t>
            </a:r>
            <a:endParaRPr lang="en-GB" sz="900" dirty="0">
              <a:solidFill>
                <a:schemeClr val="tx1"/>
              </a:solidFill>
            </a:endParaRPr>
          </a:p>
        </p:txBody>
      </p:sp>
      <p:sp>
        <p:nvSpPr>
          <p:cNvPr id="28" name="Right Brace 27"/>
          <p:cNvSpPr/>
          <p:nvPr/>
        </p:nvSpPr>
        <p:spPr>
          <a:xfrm rot="16200000">
            <a:off x="3977112" y="467398"/>
            <a:ext cx="194978" cy="22297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9" name="Rectangle 43"/>
          <p:cNvSpPr>
            <a:spLocks noChangeArrowheads="1"/>
          </p:cNvSpPr>
          <p:nvPr/>
        </p:nvSpPr>
        <p:spPr bwMode="auto">
          <a:xfrm>
            <a:off x="6799557" y="3183610"/>
            <a:ext cx="133399" cy="26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graphicFrame>
        <p:nvGraphicFramePr>
          <p:cNvPr id="30" name="Object 29"/>
          <p:cNvGraphicFramePr>
            <a:graphicFrameLocks noChangeAspect="1"/>
          </p:cNvGraphicFramePr>
          <p:nvPr>
            <p:extLst>
              <p:ext uri="{D42A27DB-BD31-4B8C-83A1-F6EECF244321}">
                <p14:modId xmlns:p14="http://schemas.microsoft.com/office/powerpoint/2010/main" val="4226650203"/>
              </p:ext>
            </p:extLst>
          </p:nvPr>
        </p:nvGraphicFramePr>
        <p:xfrm>
          <a:off x="8366682" y="3386730"/>
          <a:ext cx="412649" cy="611416"/>
        </p:xfrm>
        <a:graphic>
          <a:graphicData uri="http://schemas.openxmlformats.org/presentationml/2006/ole">
            <mc:AlternateContent xmlns:mc="http://schemas.openxmlformats.org/markup-compatibility/2006">
              <mc:Choice xmlns:v="urn:schemas-microsoft-com:vml" Requires="v">
                <p:oleObj spid="_x0000_s2394" name="Visio" r:id="rId9" imgW="571601" imgH="838200" progId="Visio.Drawing.15">
                  <p:embed/>
                </p:oleObj>
              </mc:Choice>
              <mc:Fallback>
                <p:oleObj name="Visio" r:id="rId9" imgW="571601" imgH="838200" progId="Visio.Drawing.15">
                  <p:embed/>
                  <p:pic>
                    <p:nvPicPr>
                      <p:cNvPr id="30" name="Object 29"/>
                      <p:cNvPicPr>
                        <a:picLocks noChangeAspect="1" noChangeArrowheads="1"/>
                      </p:cNvPicPr>
                      <p:nvPr/>
                    </p:nvPicPr>
                    <p:blipFill>
                      <a:blip r:embed="rId10"/>
                      <a:srcRect/>
                      <a:stretch>
                        <a:fillRect/>
                      </a:stretch>
                    </p:blipFill>
                    <p:spPr bwMode="auto">
                      <a:xfrm>
                        <a:off x="8366682" y="3386730"/>
                        <a:ext cx="412649" cy="611416"/>
                      </a:xfrm>
                      <a:prstGeom prst="rect">
                        <a:avLst/>
                      </a:prstGeom>
                      <a:noFill/>
                      <a:extLst/>
                    </p:spPr>
                  </p:pic>
                </p:oleObj>
              </mc:Fallback>
            </mc:AlternateContent>
          </a:graphicData>
        </a:graphic>
      </p:graphicFrame>
      <p:pic>
        <p:nvPicPr>
          <p:cNvPr id="31" name="Picture 30" descr="vehicules panneaux vehicules circulation code route carrefour priorite feu tricolore1"/>
          <p:cNvPicPr/>
          <p:nvPr/>
        </p:nvPicPr>
        <p:blipFill>
          <a:blip r:embed="rId11">
            <a:extLst>
              <a:ext uri="{28A0092B-C50C-407E-A947-70E740481C1C}">
                <a14:useLocalDpi xmlns:a14="http://schemas.microsoft.com/office/drawing/2010/main" val="0"/>
              </a:ext>
            </a:extLst>
          </a:blip>
          <a:srcRect/>
          <a:stretch>
            <a:fillRect/>
          </a:stretch>
        </p:blipFill>
        <p:spPr bwMode="auto">
          <a:xfrm>
            <a:off x="7168032" y="2084549"/>
            <a:ext cx="220079" cy="238082"/>
          </a:xfrm>
          <a:prstGeom prst="rect">
            <a:avLst/>
          </a:prstGeom>
          <a:noFill/>
          <a:ln>
            <a:noFill/>
          </a:ln>
        </p:spPr>
      </p:pic>
      <p:pic>
        <p:nvPicPr>
          <p:cNvPr id="32" name="Picture 31" descr="vehicules panneaux vehicules circulation code route carrefour priorite feu tricolore1"/>
          <p:cNvPicPr/>
          <p:nvPr/>
        </p:nvPicPr>
        <p:blipFill>
          <a:blip r:embed="rId11">
            <a:extLst>
              <a:ext uri="{28A0092B-C50C-407E-A947-70E740481C1C}">
                <a14:useLocalDpi xmlns:a14="http://schemas.microsoft.com/office/drawing/2010/main" val="0"/>
              </a:ext>
            </a:extLst>
          </a:blip>
          <a:srcRect/>
          <a:stretch>
            <a:fillRect/>
          </a:stretch>
        </p:blipFill>
        <p:spPr bwMode="auto">
          <a:xfrm>
            <a:off x="7263824" y="3117045"/>
            <a:ext cx="220079" cy="238082"/>
          </a:xfrm>
          <a:prstGeom prst="rect">
            <a:avLst/>
          </a:prstGeom>
          <a:noFill/>
          <a:ln>
            <a:noFill/>
          </a:ln>
        </p:spPr>
      </p:pic>
      <p:graphicFrame>
        <p:nvGraphicFramePr>
          <p:cNvPr id="33" name="Object 32"/>
          <p:cNvGraphicFramePr>
            <a:graphicFrameLocks noChangeAspect="1"/>
          </p:cNvGraphicFramePr>
          <p:nvPr>
            <p:extLst>
              <p:ext uri="{D42A27DB-BD31-4B8C-83A1-F6EECF244321}">
                <p14:modId xmlns:p14="http://schemas.microsoft.com/office/powerpoint/2010/main" val="1895619597"/>
              </p:ext>
            </p:extLst>
          </p:nvPr>
        </p:nvGraphicFramePr>
        <p:xfrm>
          <a:off x="3911528" y="3405062"/>
          <a:ext cx="412649" cy="611416"/>
        </p:xfrm>
        <a:graphic>
          <a:graphicData uri="http://schemas.openxmlformats.org/presentationml/2006/ole">
            <mc:AlternateContent xmlns:mc="http://schemas.openxmlformats.org/markup-compatibility/2006">
              <mc:Choice xmlns:v="urn:schemas-microsoft-com:vml" Requires="v">
                <p:oleObj spid="_x0000_s2395" name="Visio" r:id="rId12" imgW="571601" imgH="838200" progId="Visio.Drawing.15">
                  <p:embed/>
                </p:oleObj>
              </mc:Choice>
              <mc:Fallback>
                <p:oleObj name="Visio" r:id="rId12" imgW="571601" imgH="838200" progId="Visio.Drawing.15">
                  <p:embed/>
                  <p:pic>
                    <p:nvPicPr>
                      <p:cNvPr id="33" name="Object 32"/>
                      <p:cNvPicPr>
                        <a:picLocks noChangeAspect="1" noChangeArrowheads="1"/>
                      </p:cNvPicPr>
                      <p:nvPr/>
                    </p:nvPicPr>
                    <p:blipFill>
                      <a:blip r:embed="rId13"/>
                      <a:srcRect/>
                      <a:stretch>
                        <a:fillRect/>
                      </a:stretch>
                    </p:blipFill>
                    <p:spPr bwMode="auto">
                      <a:xfrm>
                        <a:off x="3911528" y="3405062"/>
                        <a:ext cx="412649"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Box 33"/>
          <p:cNvSpPr txBox="1"/>
          <p:nvPr/>
        </p:nvSpPr>
        <p:spPr>
          <a:xfrm>
            <a:off x="3322857" y="1682110"/>
            <a:ext cx="833785" cy="359207"/>
          </a:xfrm>
          <a:prstGeom prst="rect">
            <a:avLst/>
          </a:prstGeom>
          <a:noFill/>
        </p:spPr>
        <p:txBody>
          <a:bodyPr wrap="square" rtlCol="0">
            <a:spAutoFit/>
          </a:bodyPr>
          <a:lstStyle/>
          <a:p>
            <a:r>
              <a:rPr lang="fr-BE" sz="900" dirty="0">
                <a:solidFill>
                  <a:schemeClr val="bg1"/>
                </a:solidFill>
              </a:rPr>
              <a:t>Pool of Experts</a:t>
            </a:r>
            <a:endParaRPr lang="en-US" sz="900" dirty="0">
              <a:solidFill>
                <a:schemeClr val="bg1"/>
              </a:solidFill>
            </a:endParaRPr>
          </a:p>
        </p:txBody>
      </p:sp>
      <p:sp>
        <p:nvSpPr>
          <p:cNvPr id="35" name="Rounded Rectangle 34"/>
          <p:cNvSpPr/>
          <p:nvPr/>
        </p:nvSpPr>
        <p:spPr>
          <a:xfrm>
            <a:off x="5433696" y="4047816"/>
            <a:ext cx="1365861" cy="25706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900" b="1" dirty="0">
                <a:ln w="0"/>
                <a:solidFill>
                  <a:schemeClr val="tx1"/>
                </a:solidFill>
                <a:effectLst>
                  <a:outerShdw blurRad="38100" dist="19050" dir="2700000" algn="tl" rotWithShape="0">
                    <a:schemeClr val="dk1">
                      <a:alpha val="40000"/>
                    </a:schemeClr>
                  </a:outerShdw>
                </a:effectLst>
              </a:rPr>
              <a:t>Check ERTMS </a:t>
            </a:r>
            <a:r>
              <a:rPr lang="fr-BE" sz="900" b="1" dirty="0" err="1">
                <a:ln w="0"/>
                <a:solidFill>
                  <a:schemeClr val="tx1"/>
                </a:solidFill>
                <a:effectLst>
                  <a:outerShdw blurRad="38100" dist="19050" dir="2700000" algn="tl" rotWithShape="0">
                    <a:schemeClr val="dk1">
                      <a:alpha val="40000"/>
                    </a:schemeClr>
                  </a:outerShdw>
                </a:effectLst>
              </a:rPr>
              <a:t>technical</a:t>
            </a:r>
            <a:r>
              <a:rPr lang="fr-BE" sz="900" b="1" dirty="0">
                <a:ln w="0"/>
                <a:solidFill>
                  <a:schemeClr val="tx1"/>
                </a:solidFill>
                <a:effectLst>
                  <a:outerShdw blurRad="38100" dist="19050" dir="2700000" algn="tl" rotWithShape="0">
                    <a:schemeClr val="dk1">
                      <a:alpha val="40000"/>
                    </a:schemeClr>
                  </a:outerShdw>
                </a:effectLst>
              </a:rPr>
              <a:t> solution</a:t>
            </a:r>
            <a:endParaRPr lang="en-GB" sz="900" b="1" dirty="0">
              <a:ln w="0"/>
              <a:solidFill>
                <a:schemeClr val="tx1"/>
              </a:solidFill>
              <a:effectLst>
                <a:outerShdw blurRad="38100" dist="19050" dir="2700000" algn="tl" rotWithShape="0">
                  <a:schemeClr val="dk1">
                    <a:alpha val="40000"/>
                  </a:schemeClr>
                </a:outerShdw>
              </a:effectLst>
            </a:endParaRPr>
          </a:p>
        </p:txBody>
      </p:sp>
      <p:sp>
        <p:nvSpPr>
          <p:cNvPr id="36" name="Rounded Rectangle 35"/>
          <p:cNvSpPr/>
          <p:nvPr/>
        </p:nvSpPr>
        <p:spPr>
          <a:xfrm>
            <a:off x="5442295" y="4346776"/>
            <a:ext cx="1725737" cy="6679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37" name="Object 36"/>
          <p:cNvGraphicFramePr>
            <a:graphicFrameLocks noChangeAspect="1"/>
          </p:cNvGraphicFramePr>
          <p:nvPr>
            <p:extLst>
              <p:ext uri="{D42A27DB-BD31-4B8C-83A1-F6EECF244321}">
                <p14:modId xmlns:p14="http://schemas.microsoft.com/office/powerpoint/2010/main" val="1654495381"/>
              </p:ext>
            </p:extLst>
          </p:nvPr>
        </p:nvGraphicFramePr>
        <p:xfrm>
          <a:off x="5327639" y="2197548"/>
          <a:ext cx="1315344" cy="611416"/>
        </p:xfrm>
        <a:graphic>
          <a:graphicData uri="http://schemas.openxmlformats.org/presentationml/2006/ole">
            <mc:AlternateContent xmlns:mc="http://schemas.openxmlformats.org/markup-compatibility/2006">
              <mc:Choice xmlns:v="urn:schemas-microsoft-com:vml" Requires="v">
                <p:oleObj spid="_x0000_s2396" name="Visio" r:id="rId14" imgW="1838255" imgH="838200" progId="Visio.Drawing.15">
                  <p:embed/>
                </p:oleObj>
              </mc:Choice>
              <mc:Fallback>
                <p:oleObj name="Visio" r:id="rId14" imgW="1838255" imgH="838200" progId="Visio.Drawing.15">
                  <p:embed/>
                  <p:pic>
                    <p:nvPicPr>
                      <p:cNvPr id="37" name="Object 36"/>
                      <p:cNvPicPr>
                        <a:picLocks noChangeAspect="1" noChangeArrowheads="1"/>
                      </p:cNvPicPr>
                      <p:nvPr/>
                    </p:nvPicPr>
                    <p:blipFill>
                      <a:blip r:embed="rId15"/>
                      <a:srcRect/>
                      <a:stretch>
                        <a:fillRect/>
                      </a:stretch>
                    </p:blipFill>
                    <p:spPr bwMode="auto">
                      <a:xfrm>
                        <a:off x="5327639" y="2197548"/>
                        <a:ext cx="1315344" cy="611416"/>
                      </a:xfrm>
                      <a:prstGeom prst="rect">
                        <a:avLst/>
                      </a:prstGeom>
                      <a:noFill/>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187300216"/>
              </p:ext>
            </p:extLst>
          </p:nvPr>
        </p:nvGraphicFramePr>
        <p:xfrm>
          <a:off x="5493104" y="3316638"/>
          <a:ext cx="1327354" cy="611416"/>
        </p:xfrm>
        <a:graphic>
          <a:graphicData uri="http://schemas.openxmlformats.org/presentationml/2006/ole">
            <mc:AlternateContent xmlns:mc="http://schemas.openxmlformats.org/markup-compatibility/2006">
              <mc:Choice xmlns:v="urn:schemas-microsoft-com:vml" Requires="v">
                <p:oleObj spid="_x0000_s2397" name="Visio" r:id="rId16" imgW="1838255" imgH="838200" progId="Visio.Drawing.15">
                  <p:embed/>
                </p:oleObj>
              </mc:Choice>
              <mc:Fallback>
                <p:oleObj name="Visio" r:id="rId16" imgW="1838255" imgH="838200" progId="Visio.Drawing.15">
                  <p:embed/>
                  <p:pic>
                    <p:nvPicPr>
                      <p:cNvPr id="38" name="Object 37"/>
                      <p:cNvPicPr>
                        <a:picLocks noChangeAspect="1" noChangeArrowheads="1"/>
                      </p:cNvPicPr>
                      <p:nvPr/>
                    </p:nvPicPr>
                    <p:blipFill>
                      <a:blip r:embed="rId17"/>
                      <a:srcRect/>
                      <a:stretch>
                        <a:fillRect/>
                      </a:stretch>
                    </p:blipFill>
                    <p:spPr bwMode="auto">
                      <a:xfrm>
                        <a:off x="5493104" y="3316638"/>
                        <a:ext cx="1327354"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793145103"/>
              </p:ext>
            </p:extLst>
          </p:nvPr>
        </p:nvGraphicFramePr>
        <p:xfrm>
          <a:off x="5397323" y="4445213"/>
          <a:ext cx="1327354" cy="611416"/>
        </p:xfrm>
        <a:graphic>
          <a:graphicData uri="http://schemas.openxmlformats.org/presentationml/2006/ole">
            <mc:AlternateContent xmlns:mc="http://schemas.openxmlformats.org/markup-compatibility/2006">
              <mc:Choice xmlns:v="urn:schemas-microsoft-com:vml" Requires="v">
                <p:oleObj spid="_x0000_s2398" name="Visio" r:id="rId18" imgW="1838255" imgH="838200" progId="Visio.Drawing.15">
                  <p:embed/>
                </p:oleObj>
              </mc:Choice>
              <mc:Fallback>
                <p:oleObj name="Visio" r:id="rId18" imgW="1838255" imgH="838200" progId="Visio.Drawing.15">
                  <p:embed/>
                  <p:pic>
                    <p:nvPicPr>
                      <p:cNvPr id="39" name="Object 38"/>
                      <p:cNvPicPr>
                        <a:picLocks noChangeAspect="1" noChangeArrowheads="1"/>
                      </p:cNvPicPr>
                      <p:nvPr/>
                    </p:nvPicPr>
                    <p:blipFill>
                      <a:blip r:embed="rId15"/>
                      <a:srcRect/>
                      <a:stretch>
                        <a:fillRect/>
                      </a:stretch>
                    </p:blipFill>
                    <p:spPr bwMode="auto">
                      <a:xfrm>
                        <a:off x="5397323" y="4445213"/>
                        <a:ext cx="1327354"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 name="Picture 39" descr="vehicules panneaux vehicules circulation code route carrefour priorite feu tricolore1"/>
          <p:cNvPicPr/>
          <p:nvPr/>
        </p:nvPicPr>
        <p:blipFill>
          <a:blip r:embed="rId11">
            <a:extLst>
              <a:ext uri="{28A0092B-C50C-407E-A947-70E740481C1C}">
                <a14:useLocalDpi xmlns:a14="http://schemas.microsoft.com/office/drawing/2010/main" val="0"/>
              </a:ext>
            </a:extLst>
          </a:blip>
          <a:srcRect/>
          <a:stretch>
            <a:fillRect/>
          </a:stretch>
        </p:blipFill>
        <p:spPr bwMode="auto">
          <a:xfrm>
            <a:off x="7349283" y="4127000"/>
            <a:ext cx="220079" cy="238082"/>
          </a:xfrm>
          <a:prstGeom prst="rect">
            <a:avLst/>
          </a:prstGeom>
          <a:noFill/>
          <a:ln>
            <a:noFill/>
          </a:ln>
        </p:spPr>
      </p:pic>
      <p:sp>
        <p:nvSpPr>
          <p:cNvPr id="41" name="Right Arrow 40"/>
          <p:cNvSpPr/>
          <p:nvPr/>
        </p:nvSpPr>
        <p:spPr>
          <a:xfrm>
            <a:off x="7286238" y="4402075"/>
            <a:ext cx="914705" cy="56729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ASSURANCE</a:t>
            </a:r>
            <a:endParaRPr lang="en-GB" sz="900" dirty="0">
              <a:solidFill>
                <a:schemeClr val="tx1"/>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66017719"/>
              </p:ext>
            </p:extLst>
          </p:nvPr>
        </p:nvGraphicFramePr>
        <p:xfrm>
          <a:off x="7406827" y="2027346"/>
          <a:ext cx="310080" cy="504263"/>
        </p:xfrm>
        <a:graphic>
          <a:graphicData uri="http://schemas.openxmlformats.org/presentationml/2006/ole">
            <mc:AlternateContent xmlns:mc="http://schemas.openxmlformats.org/markup-compatibility/2006">
              <mc:Choice xmlns:v="urn:schemas-microsoft-com:vml" Requires="v">
                <p:oleObj spid="_x0000_s2399" name="Visio" r:id="rId19" imgW="523788" imgH="838200" progId="Visio.Drawing.15">
                  <p:embed/>
                </p:oleObj>
              </mc:Choice>
              <mc:Fallback>
                <p:oleObj name="Visio" r:id="rId19" imgW="523788" imgH="838200" progId="Visio.Drawing.15">
                  <p:embed/>
                  <p:pic>
                    <p:nvPicPr>
                      <p:cNvPr id="42" name="Object 41"/>
                      <p:cNvPicPr>
                        <a:picLocks noChangeAspect="1" noChangeArrowheads="1"/>
                      </p:cNvPicPr>
                      <p:nvPr/>
                    </p:nvPicPr>
                    <p:blipFill>
                      <a:blip r:embed="rId20"/>
                      <a:srcRect/>
                      <a:stretch>
                        <a:fillRect/>
                      </a:stretch>
                    </p:blipFill>
                    <p:spPr bwMode="auto">
                      <a:xfrm>
                        <a:off x="7406827" y="2027346"/>
                        <a:ext cx="310080" cy="504263"/>
                      </a:xfrm>
                      <a:prstGeom prst="rect">
                        <a:avLst/>
                      </a:prstGeom>
                      <a:noFill/>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694083001"/>
              </p:ext>
            </p:extLst>
          </p:nvPr>
        </p:nvGraphicFramePr>
        <p:xfrm>
          <a:off x="7535569" y="3076912"/>
          <a:ext cx="321992" cy="523636"/>
        </p:xfrm>
        <a:graphic>
          <a:graphicData uri="http://schemas.openxmlformats.org/presentationml/2006/ole">
            <mc:AlternateContent xmlns:mc="http://schemas.openxmlformats.org/markup-compatibility/2006">
              <mc:Choice xmlns:v="urn:schemas-microsoft-com:vml" Requires="v">
                <p:oleObj spid="_x0000_s2400" name="Visio" r:id="rId21" imgW="523788" imgH="838200" progId="Visio.Drawing.15">
                  <p:embed/>
                </p:oleObj>
              </mc:Choice>
              <mc:Fallback>
                <p:oleObj name="Visio" r:id="rId21" imgW="523788" imgH="838200" progId="Visio.Drawing.15">
                  <p:embed/>
                  <p:pic>
                    <p:nvPicPr>
                      <p:cNvPr id="43" name="Object 42"/>
                      <p:cNvPicPr>
                        <a:picLocks noChangeAspect="1" noChangeArrowheads="1"/>
                      </p:cNvPicPr>
                      <p:nvPr/>
                    </p:nvPicPr>
                    <p:blipFill>
                      <a:blip r:embed="rId20"/>
                      <a:srcRect/>
                      <a:stretch>
                        <a:fillRect/>
                      </a:stretch>
                    </p:blipFill>
                    <p:spPr bwMode="auto">
                      <a:xfrm>
                        <a:off x="7535569" y="3076912"/>
                        <a:ext cx="321992" cy="523636"/>
                      </a:xfrm>
                      <a:prstGeom prst="rect">
                        <a:avLst/>
                      </a:prstGeom>
                      <a:noFill/>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447994345"/>
              </p:ext>
            </p:extLst>
          </p:nvPr>
        </p:nvGraphicFramePr>
        <p:xfrm>
          <a:off x="7574218" y="4047393"/>
          <a:ext cx="312448" cy="508117"/>
        </p:xfrm>
        <a:graphic>
          <a:graphicData uri="http://schemas.openxmlformats.org/presentationml/2006/ole">
            <mc:AlternateContent xmlns:mc="http://schemas.openxmlformats.org/markup-compatibility/2006">
              <mc:Choice xmlns:v="urn:schemas-microsoft-com:vml" Requires="v">
                <p:oleObj spid="_x0000_s2401" name="Visio" r:id="rId22" imgW="523788" imgH="838200" progId="Visio.Drawing.15">
                  <p:embed/>
                </p:oleObj>
              </mc:Choice>
              <mc:Fallback>
                <p:oleObj name="Visio" r:id="rId22" imgW="523788" imgH="838200" progId="Visio.Drawing.15">
                  <p:embed/>
                  <p:pic>
                    <p:nvPicPr>
                      <p:cNvPr id="44" name="Object 43"/>
                      <p:cNvPicPr>
                        <a:picLocks noChangeAspect="1" noChangeArrowheads="1"/>
                      </p:cNvPicPr>
                      <p:nvPr/>
                    </p:nvPicPr>
                    <p:blipFill>
                      <a:blip r:embed="rId20"/>
                      <a:srcRect/>
                      <a:stretch>
                        <a:fillRect/>
                      </a:stretch>
                    </p:blipFill>
                    <p:spPr bwMode="auto">
                      <a:xfrm>
                        <a:off x="7574218" y="4047393"/>
                        <a:ext cx="312448" cy="508117"/>
                      </a:xfrm>
                      <a:prstGeom prst="rect">
                        <a:avLst/>
                      </a:prstGeom>
                      <a:noFill/>
                      <a:extLst/>
                    </p:spPr>
                  </p:pic>
                </p:oleObj>
              </mc:Fallback>
            </mc:AlternateContent>
          </a:graphicData>
        </a:graphic>
      </p:graphicFrame>
      <p:sp>
        <p:nvSpPr>
          <p:cNvPr id="45" name="Rectangle 44"/>
          <p:cNvSpPr/>
          <p:nvPr/>
        </p:nvSpPr>
        <p:spPr>
          <a:xfrm>
            <a:off x="331238" y="1456828"/>
            <a:ext cx="1672902" cy="152406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46" name="Object 45"/>
          <p:cNvGraphicFramePr>
            <a:graphicFrameLocks noChangeAspect="1"/>
          </p:cNvGraphicFramePr>
          <p:nvPr>
            <p:extLst>
              <p:ext uri="{D42A27DB-BD31-4B8C-83A1-F6EECF244321}">
                <p14:modId xmlns:p14="http://schemas.microsoft.com/office/powerpoint/2010/main" val="4175093364"/>
              </p:ext>
            </p:extLst>
          </p:nvPr>
        </p:nvGraphicFramePr>
        <p:xfrm>
          <a:off x="338287" y="1849116"/>
          <a:ext cx="309487" cy="611416"/>
        </p:xfrm>
        <a:graphic>
          <a:graphicData uri="http://schemas.openxmlformats.org/presentationml/2006/ole">
            <mc:AlternateContent xmlns:mc="http://schemas.openxmlformats.org/markup-compatibility/2006">
              <mc:Choice xmlns:v="urn:schemas-microsoft-com:vml" Requires="v">
                <p:oleObj spid="_x0000_s2402" name="Visio" r:id="rId23" imgW="428519" imgH="838213" progId="Visio.Drawing.15">
                  <p:embed/>
                </p:oleObj>
              </mc:Choice>
              <mc:Fallback>
                <p:oleObj name="Visio" r:id="rId23" imgW="428519" imgH="838213" progId="Visio.Drawing.15">
                  <p:embed/>
                  <p:pic>
                    <p:nvPicPr>
                      <p:cNvPr id="46" name="Object 45"/>
                      <p:cNvPicPr>
                        <a:picLocks noChangeAspect="1" noChangeArrowheads="1"/>
                      </p:cNvPicPr>
                      <p:nvPr/>
                    </p:nvPicPr>
                    <p:blipFill>
                      <a:blip r:embed="rId24"/>
                      <a:srcRect/>
                      <a:stretch>
                        <a:fillRect/>
                      </a:stretch>
                    </p:blipFill>
                    <p:spPr bwMode="auto">
                      <a:xfrm>
                        <a:off x="338287" y="1849116"/>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3019714897"/>
              </p:ext>
            </p:extLst>
          </p:nvPr>
        </p:nvGraphicFramePr>
        <p:xfrm>
          <a:off x="658457" y="1863340"/>
          <a:ext cx="309487" cy="611416"/>
        </p:xfrm>
        <a:graphic>
          <a:graphicData uri="http://schemas.openxmlformats.org/presentationml/2006/ole">
            <mc:AlternateContent xmlns:mc="http://schemas.openxmlformats.org/markup-compatibility/2006">
              <mc:Choice xmlns:v="urn:schemas-microsoft-com:vml" Requires="v">
                <p:oleObj spid="_x0000_s2403" name="Visio" r:id="rId25" imgW="428519" imgH="838213" progId="Visio.Drawing.15">
                  <p:embed/>
                </p:oleObj>
              </mc:Choice>
              <mc:Fallback>
                <p:oleObj name="Visio" r:id="rId25" imgW="428519" imgH="838213" progId="Visio.Drawing.15">
                  <p:embed/>
                  <p:pic>
                    <p:nvPicPr>
                      <p:cNvPr id="47" name="Object 46"/>
                      <p:cNvPicPr>
                        <a:picLocks noChangeAspect="1" noChangeArrowheads="1"/>
                      </p:cNvPicPr>
                      <p:nvPr/>
                    </p:nvPicPr>
                    <p:blipFill>
                      <a:blip r:embed="rId24"/>
                      <a:srcRect/>
                      <a:stretch>
                        <a:fillRect/>
                      </a:stretch>
                    </p:blipFill>
                    <p:spPr bwMode="auto">
                      <a:xfrm>
                        <a:off x="658457" y="1863340"/>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106790129"/>
              </p:ext>
            </p:extLst>
          </p:nvPr>
        </p:nvGraphicFramePr>
        <p:xfrm>
          <a:off x="990651" y="1854484"/>
          <a:ext cx="309487" cy="611416"/>
        </p:xfrm>
        <a:graphic>
          <a:graphicData uri="http://schemas.openxmlformats.org/presentationml/2006/ole">
            <mc:AlternateContent xmlns:mc="http://schemas.openxmlformats.org/markup-compatibility/2006">
              <mc:Choice xmlns:v="urn:schemas-microsoft-com:vml" Requires="v">
                <p:oleObj spid="_x0000_s2404" name="Visio" r:id="rId26" imgW="428519" imgH="838213" progId="Visio.Drawing.15">
                  <p:embed/>
                </p:oleObj>
              </mc:Choice>
              <mc:Fallback>
                <p:oleObj name="Visio" r:id="rId26" imgW="428519" imgH="838213" progId="Visio.Drawing.15">
                  <p:embed/>
                  <p:pic>
                    <p:nvPicPr>
                      <p:cNvPr id="48" name="Object 47"/>
                      <p:cNvPicPr>
                        <a:picLocks noChangeAspect="1" noChangeArrowheads="1"/>
                      </p:cNvPicPr>
                      <p:nvPr/>
                    </p:nvPicPr>
                    <p:blipFill>
                      <a:blip r:embed="rId24"/>
                      <a:srcRect/>
                      <a:stretch>
                        <a:fillRect/>
                      </a:stretch>
                    </p:blipFill>
                    <p:spPr bwMode="auto">
                      <a:xfrm>
                        <a:off x="990651" y="1854484"/>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28792417"/>
              </p:ext>
            </p:extLst>
          </p:nvPr>
        </p:nvGraphicFramePr>
        <p:xfrm>
          <a:off x="1333620" y="1873319"/>
          <a:ext cx="309487" cy="611416"/>
        </p:xfrm>
        <a:graphic>
          <a:graphicData uri="http://schemas.openxmlformats.org/presentationml/2006/ole">
            <mc:AlternateContent xmlns:mc="http://schemas.openxmlformats.org/markup-compatibility/2006">
              <mc:Choice xmlns:v="urn:schemas-microsoft-com:vml" Requires="v">
                <p:oleObj spid="_x0000_s2405" name="Visio" r:id="rId27" imgW="428519" imgH="838213" progId="Visio.Drawing.15">
                  <p:embed/>
                </p:oleObj>
              </mc:Choice>
              <mc:Fallback>
                <p:oleObj name="Visio" r:id="rId27" imgW="428519" imgH="838213" progId="Visio.Drawing.15">
                  <p:embed/>
                  <p:pic>
                    <p:nvPicPr>
                      <p:cNvPr id="49" name="Object 48"/>
                      <p:cNvPicPr>
                        <a:picLocks noChangeAspect="1" noChangeArrowheads="1"/>
                      </p:cNvPicPr>
                      <p:nvPr/>
                    </p:nvPicPr>
                    <p:blipFill>
                      <a:blip r:embed="rId24"/>
                      <a:srcRect/>
                      <a:stretch>
                        <a:fillRect/>
                      </a:stretch>
                    </p:blipFill>
                    <p:spPr bwMode="auto">
                      <a:xfrm>
                        <a:off x="1333620" y="1873319"/>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764666237"/>
              </p:ext>
            </p:extLst>
          </p:nvPr>
        </p:nvGraphicFramePr>
        <p:xfrm>
          <a:off x="1655039" y="1856249"/>
          <a:ext cx="309487" cy="611416"/>
        </p:xfrm>
        <a:graphic>
          <a:graphicData uri="http://schemas.openxmlformats.org/presentationml/2006/ole">
            <mc:AlternateContent xmlns:mc="http://schemas.openxmlformats.org/markup-compatibility/2006">
              <mc:Choice xmlns:v="urn:schemas-microsoft-com:vml" Requires="v">
                <p:oleObj spid="_x0000_s2406" name="Visio" r:id="rId28" imgW="428519" imgH="838213" progId="Visio.Drawing.15">
                  <p:embed/>
                </p:oleObj>
              </mc:Choice>
              <mc:Fallback>
                <p:oleObj name="Visio" r:id="rId28" imgW="428519" imgH="838213" progId="Visio.Drawing.15">
                  <p:embed/>
                  <p:pic>
                    <p:nvPicPr>
                      <p:cNvPr id="50" name="Object 49"/>
                      <p:cNvPicPr>
                        <a:picLocks noChangeAspect="1" noChangeArrowheads="1"/>
                      </p:cNvPicPr>
                      <p:nvPr/>
                    </p:nvPicPr>
                    <p:blipFill>
                      <a:blip r:embed="rId24"/>
                      <a:srcRect/>
                      <a:stretch>
                        <a:fillRect/>
                      </a:stretch>
                    </p:blipFill>
                    <p:spPr bwMode="auto">
                      <a:xfrm>
                        <a:off x="1655039" y="1856249"/>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Rectangle 50"/>
          <p:cNvSpPr/>
          <p:nvPr/>
        </p:nvSpPr>
        <p:spPr>
          <a:xfrm>
            <a:off x="331150" y="3020088"/>
            <a:ext cx="1672902" cy="87797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p:cNvSpPr txBox="1"/>
          <p:nvPr/>
        </p:nvSpPr>
        <p:spPr>
          <a:xfrm>
            <a:off x="355178" y="3012996"/>
            <a:ext cx="1693083" cy="224504"/>
          </a:xfrm>
          <a:prstGeom prst="rect">
            <a:avLst/>
          </a:prstGeom>
          <a:noFill/>
        </p:spPr>
        <p:txBody>
          <a:bodyPr wrap="square" rtlCol="0">
            <a:spAutoFit/>
          </a:bodyPr>
          <a:lstStyle/>
          <a:p>
            <a:pPr algn="ctr"/>
            <a:r>
              <a:rPr lang="fr-BE" sz="900" dirty="0" err="1"/>
              <a:t>Other</a:t>
            </a:r>
            <a:r>
              <a:rPr lang="fr-BE" sz="900" dirty="0"/>
              <a:t> </a:t>
            </a:r>
            <a:r>
              <a:rPr lang="fr-BE" sz="900" dirty="0" err="1"/>
              <a:t>private</a:t>
            </a:r>
            <a:r>
              <a:rPr lang="fr-BE" sz="900" dirty="0"/>
              <a:t> or public </a:t>
            </a:r>
            <a:r>
              <a:rPr lang="fr-BE" sz="900" dirty="0" err="1"/>
              <a:t>entities</a:t>
            </a:r>
            <a:r>
              <a:rPr lang="fr-BE" sz="900" dirty="0"/>
              <a:t> </a:t>
            </a:r>
            <a:endParaRPr lang="en-US" sz="900" dirty="0"/>
          </a:p>
        </p:txBody>
      </p:sp>
      <p:sp>
        <p:nvSpPr>
          <p:cNvPr id="53" name="TextBox 52"/>
          <p:cNvSpPr txBox="1"/>
          <p:nvPr/>
        </p:nvSpPr>
        <p:spPr>
          <a:xfrm>
            <a:off x="416488" y="1531417"/>
            <a:ext cx="1502229" cy="224504"/>
          </a:xfrm>
          <a:prstGeom prst="rect">
            <a:avLst/>
          </a:prstGeom>
          <a:noFill/>
        </p:spPr>
        <p:txBody>
          <a:bodyPr wrap="square" rtlCol="0">
            <a:spAutoFit/>
          </a:bodyPr>
          <a:lstStyle/>
          <a:p>
            <a:r>
              <a:rPr lang="fr-BE" sz="900" dirty="0"/>
              <a:t>National </a:t>
            </a:r>
            <a:r>
              <a:rPr lang="fr-BE" sz="900" dirty="0" err="1"/>
              <a:t>Safety</a:t>
            </a:r>
            <a:r>
              <a:rPr lang="fr-BE" sz="900" dirty="0"/>
              <a:t> </a:t>
            </a:r>
            <a:r>
              <a:rPr lang="fr-BE" sz="900" dirty="0" err="1"/>
              <a:t>Authorities</a:t>
            </a:r>
            <a:endParaRPr lang="en-US" sz="900" dirty="0"/>
          </a:p>
        </p:txBody>
      </p:sp>
      <p:sp>
        <p:nvSpPr>
          <p:cNvPr id="54" name="Rectangle 53"/>
          <p:cNvSpPr/>
          <p:nvPr/>
        </p:nvSpPr>
        <p:spPr>
          <a:xfrm>
            <a:off x="323528" y="3937606"/>
            <a:ext cx="1672902" cy="59475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5" name="Object 54"/>
          <p:cNvGraphicFramePr>
            <a:graphicFrameLocks noChangeAspect="1"/>
          </p:cNvGraphicFramePr>
          <p:nvPr>
            <p:extLst>
              <p:ext uri="{D42A27DB-BD31-4B8C-83A1-F6EECF244321}">
                <p14:modId xmlns:p14="http://schemas.microsoft.com/office/powerpoint/2010/main" val="3150366839"/>
              </p:ext>
            </p:extLst>
          </p:nvPr>
        </p:nvGraphicFramePr>
        <p:xfrm>
          <a:off x="475633" y="3943145"/>
          <a:ext cx="412649" cy="611416"/>
        </p:xfrm>
        <a:graphic>
          <a:graphicData uri="http://schemas.openxmlformats.org/presentationml/2006/ole">
            <mc:AlternateContent xmlns:mc="http://schemas.openxmlformats.org/markup-compatibility/2006">
              <mc:Choice xmlns:v="urn:schemas-microsoft-com:vml" Requires="v">
                <p:oleObj spid="_x0000_s2407" name="Visio" r:id="rId29" imgW="571601" imgH="838200" progId="Visio.Drawing.15">
                  <p:embed/>
                </p:oleObj>
              </mc:Choice>
              <mc:Fallback>
                <p:oleObj name="Visio" r:id="rId29" imgW="571601" imgH="838200" progId="Visio.Drawing.15">
                  <p:embed/>
                  <p:pic>
                    <p:nvPicPr>
                      <p:cNvPr id="55" name="Object 54"/>
                      <p:cNvPicPr>
                        <a:picLocks noChangeAspect="1" noChangeArrowheads="1"/>
                      </p:cNvPicPr>
                      <p:nvPr/>
                    </p:nvPicPr>
                    <p:blipFill>
                      <a:blip r:embed="rId13"/>
                      <a:srcRect/>
                      <a:stretch>
                        <a:fillRect/>
                      </a:stretch>
                    </p:blipFill>
                    <p:spPr bwMode="auto">
                      <a:xfrm>
                        <a:off x="475633" y="3943145"/>
                        <a:ext cx="412649"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3039084145"/>
              </p:ext>
            </p:extLst>
          </p:nvPr>
        </p:nvGraphicFramePr>
        <p:xfrm>
          <a:off x="934705" y="3960491"/>
          <a:ext cx="412649" cy="611416"/>
        </p:xfrm>
        <a:graphic>
          <a:graphicData uri="http://schemas.openxmlformats.org/presentationml/2006/ole">
            <mc:AlternateContent xmlns:mc="http://schemas.openxmlformats.org/markup-compatibility/2006">
              <mc:Choice xmlns:v="urn:schemas-microsoft-com:vml" Requires="v">
                <p:oleObj spid="_x0000_s2408" name="Visio" r:id="rId30" imgW="571601" imgH="838200" progId="Visio.Drawing.15">
                  <p:embed/>
                </p:oleObj>
              </mc:Choice>
              <mc:Fallback>
                <p:oleObj name="Visio" r:id="rId30" imgW="571601" imgH="838200" progId="Visio.Drawing.15">
                  <p:embed/>
                  <p:pic>
                    <p:nvPicPr>
                      <p:cNvPr id="56" name="Object 55"/>
                      <p:cNvPicPr>
                        <a:picLocks noChangeAspect="1" noChangeArrowheads="1"/>
                      </p:cNvPicPr>
                      <p:nvPr/>
                    </p:nvPicPr>
                    <p:blipFill>
                      <a:blip r:embed="rId13"/>
                      <a:srcRect/>
                      <a:stretch>
                        <a:fillRect/>
                      </a:stretch>
                    </p:blipFill>
                    <p:spPr bwMode="auto">
                      <a:xfrm>
                        <a:off x="934705" y="3960491"/>
                        <a:ext cx="412649"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2833654100"/>
              </p:ext>
            </p:extLst>
          </p:nvPr>
        </p:nvGraphicFramePr>
        <p:xfrm>
          <a:off x="1491344" y="3983916"/>
          <a:ext cx="412649" cy="611416"/>
        </p:xfrm>
        <a:graphic>
          <a:graphicData uri="http://schemas.openxmlformats.org/presentationml/2006/ole">
            <mc:AlternateContent xmlns:mc="http://schemas.openxmlformats.org/markup-compatibility/2006">
              <mc:Choice xmlns:v="urn:schemas-microsoft-com:vml" Requires="v">
                <p:oleObj spid="_x0000_s2409" name="Visio" r:id="rId31" imgW="571601" imgH="838200" progId="Visio.Drawing.15">
                  <p:embed/>
                </p:oleObj>
              </mc:Choice>
              <mc:Fallback>
                <p:oleObj name="Visio" r:id="rId31" imgW="571601" imgH="838200" progId="Visio.Drawing.15">
                  <p:embed/>
                  <p:pic>
                    <p:nvPicPr>
                      <p:cNvPr id="57" name="Object 56"/>
                      <p:cNvPicPr>
                        <a:picLocks noChangeAspect="1" noChangeArrowheads="1"/>
                      </p:cNvPicPr>
                      <p:nvPr/>
                    </p:nvPicPr>
                    <p:blipFill>
                      <a:blip r:embed="rId13"/>
                      <a:srcRect/>
                      <a:stretch>
                        <a:fillRect/>
                      </a:stretch>
                    </p:blipFill>
                    <p:spPr bwMode="auto">
                      <a:xfrm>
                        <a:off x="1491344" y="3983916"/>
                        <a:ext cx="412649" cy="611416"/>
                      </a:xfrm>
                      <a:prstGeom prst="rect">
                        <a:avLst/>
                      </a:prstGeom>
                      <a:noFill/>
                      <a:extLst/>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1288031638"/>
              </p:ext>
            </p:extLst>
          </p:nvPr>
        </p:nvGraphicFramePr>
        <p:xfrm>
          <a:off x="448326" y="1960282"/>
          <a:ext cx="309487" cy="611416"/>
        </p:xfrm>
        <a:graphic>
          <a:graphicData uri="http://schemas.openxmlformats.org/presentationml/2006/ole">
            <mc:AlternateContent xmlns:mc="http://schemas.openxmlformats.org/markup-compatibility/2006">
              <mc:Choice xmlns:v="urn:schemas-microsoft-com:vml" Requires="v">
                <p:oleObj spid="_x0000_s2410" name="Visio" r:id="rId32" imgW="428519" imgH="838213" progId="Visio.Drawing.15">
                  <p:embed/>
                </p:oleObj>
              </mc:Choice>
              <mc:Fallback>
                <p:oleObj name="Visio" r:id="rId32" imgW="428519" imgH="838213" progId="Visio.Drawing.15">
                  <p:embed/>
                  <p:pic>
                    <p:nvPicPr>
                      <p:cNvPr id="58" name="Object 57"/>
                      <p:cNvPicPr>
                        <a:picLocks noChangeAspect="1" noChangeArrowheads="1"/>
                      </p:cNvPicPr>
                      <p:nvPr/>
                    </p:nvPicPr>
                    <p:blipFill>
                      <a:blip r:embed="rId24"/>
                      <a:srcRect/>
                      <a:stretch>
                        <a:fillRect/>
                      </a:stretch>
                    </p:blipFill>
                    <p:spPr bwMode="auto">
                      <a:xfrm>
                        <a:off x="448326" y="1960282"/>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429091302"/>
              </p:ext>
            </p:extLst>
          </p:nvPr>
        </p:nvGraphicFramePr>
        <p:xfrm>
          <a:off x="768497" y="1974507"/>
          <a:ext cx="309487" cy="611416"/>
        </p:xfrm>
        <a:graphic>
          <a:graphicData uri="http://schemas.openxmlformats.org/presentationml/2006/ole">
            <mc:AlternateContent xmlns:mc="http://schemas.openxmlformats.org/markup-compatibility/2006">
              <mc:Choice xmlns:v="urn:schemas-microsoft-com:vml" Requires="v">
                <p:oleObj spid="_x0000_s2411" name="Visio" r:id="rId33" imgW="428519" imgH="838213" progId="Visio.Drawing.15">
                  <p:embed/>
                </p:oleObj>
              </mc:Choice>
              <mc:Fallback>
                <p:oleObj name="Visio" r:id="rId33" imgW="428519" imgH="838213" progId="Visio.Drawing.15">
                  <p:embed/>
                  <p:pic>
                    <p:nvPicPr>
                      <p:cNvPr id="59" name="Object 58"/>
                      <p:cNvPicPr>
                        <a:picLocks noChangeAspect="1" noChangeArrowheads="1"/>
                      </p:cNvPicPr>
                      <p:nvPr/>
                    </p:nvPicPr>
                    <p:blipFill>
                      <a:blip r:embed="rId24"/>
                      <a:srcRect/>
                      <a:stretch>
                        <a:fillRect/>
                      </a:stretch>
                    </p:blipFill>
                    <p:spPr bwMode="auto">
                      <a:xfrm>
                        <a:off x="768497" y="1974507"/>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2621623031"/>
              </p:ext>
            </p:extLst>
          </p:nvPr>
        </p:nvGraphicFramePr>
        <p:xfrm>
          <a:off x="1100691" y="1965650"/>
          <a:ext cx="309487" cy="611416"/>
        </p:xfrm>
        <a:graphic>
          <a:graphicData uri="http://schemas.openxmlformats.org/presentationml/2006/ole">
            <mc:AlternateContent xmlns:mc="http://schemas.openxmlformats.org/markup-compatibility/2006">
              <mc:Choice xmlns:v="urn:schemas-microsoft-com:vml" Requires="v">
                <p:oleObj spid="_x0000_s2412" name="Visio" r:id="rId34" imgW="428519" imgH="838213" progId="Visio.Drawing.15">
                  <p:embed/>
                </p:oleObj>
              </mc:Choice>
              <mc:Fallback>
                <p:oleObj name="Visio" r:id="rId34" imgW="428519" imgH="838213" progId="Visio.Drawing.15">
                  <p:embed/>
                  <p:pic>
                    <p:nvPicPr>
                      <p:cNvPr id="60" name="Object 59"/>
                      <p:cNvPicPr>
                        <a:picLocks noChangeAspect="1" noChangeArrowheads="1"/>
                      </p:cNvPicPr>
                      <p:nvPr/>
                    </p:nvPicPr>
                    <p:blipFill>
                      <a:blip r:embed="rId24"/>
                      <a:srcRect/>
                      <a:stretch>
                        <a:fillRect/>
                      </a:stretch>
                    </p:blipFill>
                    <p:spPr bwMode="auto">
                      <a:xfrm>
                        <a:off x="1100691" y="1965650"/>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050271080"/>
              </p:ext>
            </p:extLst>
          </p:nvPr>
        </p:nvGraphicFramePr>
        <p:xfrm>
          <a:off x="1443659" y="1984485"/>
          <a:ext cx="309487" cy="611416"/>
        </p:xfrm>
        <a:graphic>
          <a:graphicData uri="http://schemas.openxmlformats.org/presentationml/2006/ole">
            <mc:AlternateContent xmlns:mc="http://schemas.openxmlformats.org/markup-compatibility/2006">
              <mc:Choice xmlns:v="urn:schemas-microsoft-com:vml" Requires="v">
                <p:oleObj spid="_x0000_s2413" name="Visio" r:id="rId35" imgW="428519" imgH="838213" progId="Visio.Drawing.15">
                  <p:embed/>
                </p:oleObj>
              </mc:Choice>
              <mc:Fallback>
                <p:oleObj name="Visio" r:id="rId35" imgW="428519" imgH="838213" progId="Visio.Drawing.15">
                  <p:embed/>
                  <p:pic>
                    <p:nvPicPr>
                      <p:cNvPr id="61" name="Object 60"/>
                      <p:cNvPicPr>
                        <a:picLocks noChangeAspect="1" noChangeArrowheads="1"/>
                      </p:cNvPicPr>
                      <p:nvPr/>
                    </p:nvPicPr>
                    <p:blipFill>
                      <a:blip r:embed="rId24"/>
                      <a:srcRect/>
                      <a:stretch>
                        <a:fillRect/>
                      </a:stretch>
                    </p:blipFill>
                    <p:spPr bwMode="auto">
                      <a:xfrm>
                        <a:off x="1443659" y="1984485"/>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561134135"/>
              </p:ext>
            </p:extLst>
          </p:nvPr>
        </p:nvGraphicFramePr>
        <p:xfrm>
          <a:off x="1765078" y="1967415"/>
          <a:ext cx="309487" cy="611416"/>
        </p:xfrm>
        <a:graphic>
          <a:graphicData uri="http://schemas.openxmlformats.org/presentationml/2006/ole">
            <mc:AlternateContent xmlns:mc="http://schemas.openxmlformats.org/markup-compatibility/2006">
              <mc:Choice xmlns:v="urn:schemas-microsoft-com:vml" Requires="v">
                <p:oleObj spid="_x0000_s2414" name="Visio" r:id="rId36" imgW="428519" imgH="838213" progId="Visio.Drawing.15">
                  <p:embed/>
                </p:oleObj>
              </mc:Choice>
              <mc:Fallback>
                <p:oleObj name="Visio" r:id="rId36" imgW="428519" imgH="838213" progId="Visio.Drawing.15">
                  <p:embed/>
                  <p:pic>
                    <p:nvPicPr>
                      <p:cNvPr id="62" name="Object 61"/>
                      <p:cNvPicPr>
                        <a:picLocks noChangeAspect="1" noChangeArrowheads="1"/>
                      </p:cNvPicPr>
                      <p:nvPr/>
                    </p:nvPicPr>
                    <p:blipFill>
                      <a:blip r:embed="rId24"/>
                      <a:srcRect/>
                      <a:stretch>
                        <a:fillRect/>
                      </a:stretch>
                    </p:blipFill>
                    <p:spPr bwMode="auto">
                      <a:xfrm>
                        <a:off x="1765078" y="1967415"/>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1767777279"/>
              </p:ext>
            </p:extLst>
          </p:nvPr>
        </p:nvGraphicFramePr>
        <p:xfrm>
          <a:off x="3406121" y="2031655"/>
          <a:ext cx="309487" cy="611416"/>
        </p:xfrm>
        <a:graphic>
          <a:graphicData uri="http://schemas.openxmlformats.org/presentationml/2006/ole">
            <mc:AlternateContent xmlns:mc="http://schemas.openxmlformats.org/markup-compatibility/2006">
              <mc:Choice xmlns:v="urn:schemas-microsoft-com:vml" Requires="v">
                <p:oleObj spid="_x0000_s2415" name="Visio" r:id="rId37" imgW="428519" imgH="838213" progId="Visio.Drawing.15">
                  <p:embed/>
                </p:oleObj>
              </mc:Choice>
              <mc:Fallback>
                <p:oleObj name="Visio" r:id="rId37" imgW="428519" imgH="838213" progId="Visio.Drawing.15">
                  <p:embed/>
                  <p:pic>
                    <p:nvPicPr>
                      <p:cNvPr id="63" name="Object 62"/>
                      <p:cNvPicPr>
                        <a:picLocks noChangeAspect="1" noChangeArrowheads="1"/>
                      </p:cNvPicPr>
                      <p:nvPr/>
                    </p:nvPicPr>
                    <p:blipFill>
                      <a:blip r:embed="rId6"/>
                      <a:srcRect/>
                      <a:stretch>
                        <a:fillRect/>
                      </a:stretch>
                    </p:blipFill>
                    <p:spPr bwMode="auto">
                      <a:xfrm>
                        <a:off x="3406121" y="2031655"/>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2635044138"/>
              </p:ext>
            </p:extLst>
          </p:nvPr>
        </p:nvGraphicFramePr>
        <p:xfrm>
          <a:off x="3494098" y="3044045"/>
          <a:ext cx="309487" cy="611416"/>
        </p:xfrm>
        <a:graphic>
          <a:graphicData uri="http://schemas.openxmlformats.org/presentationml/2006/ole">
            <mc:AlternateContent xmlns:mc="http://schemas.openxmlformats.org/markup-compatibility/2006">
              <mc:Choice xmlns:v="urn:schemas-microsoft-com:vml" Requires="v">
                <p:oleObj spid="_x0000_s2416" name="Visio" r:id="rId38" imgW="428701" imgH="838200" progId="Visio.Drawing.15">
                  <p:embed/>
                </p:oleObj>
              </mc:Choice>
              <mc:Fallback>
                <p:oleObj name="Visio" r:id="rId38" imgW="428701" imgH="838200" progId="Visio.Drawing.15">
                  <p:embed/>
                  <p:pic>
                    <p:nvPicPr>
                      <p:cNvPr id="64" name="Object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4098" y="3044045"/>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375955024"/>
              </p:ext>
            </p:extLst>
          </p:nvPr>
        </p:nvGraphicFramePr>
        <p:xfrm>
          <a:off x="3284451" y="3377503"/>
          <a:ext cx="309487" cy="611416"/>
        </p:xfrm>
        <a:graphic>
          <a:graphicData uri="http://schemas.openxmlformats.org/presentationml/2006/ole">
            <mc:AlternateContent xmlns:mc="http://schemas.openxmlformats.org/markup-compatibility/2006">
              <mc:Choice xmlns:v="urn:schemas-microsoft-com:vml" Requires="v">
                <p:oleObj spid="_x0000_s2417" name="Visio" r:id="rId39" imgW="428701" imgH="838200" progId="Visio.Drawing.15">
                  <p:embed/>
                </p:oleObj>
              </mc:Choice>
              <mc:Fallback>
                <p:oleObj name="Visio" r:id="rId39" imgW="428701" imgH="838200" progId="Visio.Drawing.15">
                  <p:embed/>
                  <p:pic>
                    <p:nvPicPr>
                      <p:cNvPr id="65" name="Object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4451" y="3377503"/>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979334402"/>
              </p:ext>
            </p:extLst>
          </p:nvPr>
        </p:nvGraphicFramePr>
        <p:xfrm>
          <a:off x="3488980" y="3570688"/>
          <a:ext cx="309487" cy="611416"/>
        </p:xfrm>
        <a:graphic>
          <a:graphicData uri="http://schemas.openxmlformats.org/presentationml/2006/ole">
            <mc:AlternateContent xmlns:mc="http://schemas.openxmlformats.org/markup-compatibility/2006">
              <mc:Choice xmlns:v="urn:schemas-microsoft-com:vml" Requires="v">
                <p:oleObj spid="_x0000_s2418" name="Visio" r:id="rId40" imgW="428701" imgH="838200" progId="Visio.Drawing.15">
                  <p:embed/>
                </p:oleObj>
              </mc:Choice>
              <mc:Fallback>
                <p:oleObj name="Visio" r:id="rId40" imgW="428701" imgH="838200" progId="Visio.Drawing.15">
                  <p:embed/>
                  <p:pic>
                    <p:nvPicPr>
                      <p:cNvPr id="66" name="Object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8980" y="3570688"/>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Isosceles Triangle 66"/>
          <p:cNvSpPr/>
          <p:nvPr/>
        </p:nvSpPr>
        <p:spPr>
          <a:xfrm rot="5400000">
            <a:off x="2202659" y="2914302"/>
            <a:ext cx="857633" cy="1109514"/>
          </a:xfrm>
          <a:prstGeom prst="triangle">
            <a:avLst>
              <a:gd name="adj" fmla="val 4965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675" dirty="0" err="1"/>
              <a:t>RECOGNiTION</a:t>
            </a:r>
            <a:r>
              <a:rPr lang="fr-BE" sz="675" dirty="0"/>
              <a:t> SCHEME</a:t>
            </a:r>
            <a:endParaRPr lang="en-US" sz="675" dirty="0"/>
          </a:p>
          <a:p>
            <a:pPr algn="ctr"/>
            <a:endParaRPr lang="fr-BE" sz="900" dirty="0"/>
          </a:p>
          <a:p>
            <a:pPr algn="ctr"/>
            <a:endParaRPr lang="en-US" sz="900" dirty="0"/>
          </a:p>
          <a:p>
            <a:pPr algn="ctr"/>
            <a:endParaRPr lang="en-GB" sz="900" dirty="0"/>
          </a:p>
        </p:txBody>
      </p:sp>
      <p:sp>
        <p:nvSpPr>
          <p:cNvPr id="68" name="Isosceles Triangle 67"/>
          <p:cNvSpPr/>
          <p:nvPr/>
        </p:nvSpPr>
        <p:spPr>
          <a:xfrm rot="5400000">
            <a:off x="2272295" y="3735898"/>
            <a:ext cx="718360" cy="1109514"/>
          </a:xfrm>
          <a:prstGeom prst="triangle">
            <a:avLst>
              <a:gd name="adj" fmla="val 4965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endParaRPr lang="fr-BE" sz="900" dirty="0"/>
          </a:p>
          <a:p>
            <a:pPr algn="ctr"/>
            <a:endParaRPr lang="en-US" sz="900" dirty="0"/>
          </a:p>
          <a:p>
            <a:pPr algn="ctr"/>
            <a:r>
              <a:rPr lang="en-GB" sz="600" dirty="0"/>
              <a:t>RECOGNITION SCHEME</a:t>
            </a:r>
          </a:p>
          <a:p>
            <a:pPr algn="ctr"/>
            <a:endParaRPr lang="en-GB" sz="600" dirty="0"/>
          </a:p>
          <a:p>
            <a:pPr algn="ctr"/>
            <a:endParaRPr lang="en-GB" sz="600" dirty="0"/>
          </a:p>
          <a:p>
            <a:pPr algn="ctr"/>
            <a:endParaRPr lang="en-GB" sz="600" dirty="0"/>
          </a:p>
          <a:p>
            <a:pPr algn="ctr"/>
            <a:endParaRPr lang="en-GB" sz="600" dirty="0"/>
          </a:p>
          <a:p>
            <a:pPr algn="ctr"/>
            <a:endParaRPr lang="en-GB" sz="600" dirty="0"/>
          </a:p>
          <a:p>
            <a:pPr algn="ctr"/>
            <a:endParaRPr lang="en-GB" sz="600" dirty="0"/>
          </a:p>
        </p:txBody>
      </p:sp>
      <p:sp>
        <p:nvSpPr>
          <p:cNvPr id="69" name="Rounded Rectangle 68"/>
          <p:cNvSpPr/>
          <p:nvPr/>
        </p:nvSpPr>
        <p:spPr>
          <a:xfrm>
            <a:off x="2129116" y="1401045"/>
            <a:ext cx="213130" cy="329413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BE" sz="1350" dirty="0" err="1">
                <a:solidFill>
                  <a:schemeClr val="tx1"/>
                </a:solidFill>
              </a:rPr>
              <a:t>skill</a:t>
            </a:r>
            <a:r>
              <a:rPr lang="fr-BE" sz="1350" dirty="0">
                <a:solidFill>
                  <a:schemeClr val="tx1"/>
                </a:solidFill>
              </a:rPr>
              <a:t>/</a:t>
            </a:r>
            <a:r>
              <a:rPr lang="fr-BE" sz="1350" dirty="0" err="1">
                <a:solidFill>
                  <a:schemeClr val="tx1"/>
                </a:solidFill>
              </a:rPr>
              <a:t>competency</a:t>
            </a:r>
            <a:r>
              <a:rPr lang="fr-BE" sz="1350" dirty="0"/>
              <a:t> </a:t>
            </a:r>
            <a:r>
              <a:rPr lang="fr-BE" sz="1350" dirty="0" err="1">
                <a:solidFill>
                  <a:schemeClr val="tx1"/>
                </a:solidFill>
              </a:rPr>
              <a:t>requirements</a:t>
            </a:r>
            <a:endParaRPr lang="en-US" sz="1350" dirty="0">
              <a:solidFill>
                <a:schemeClr val="tx1"/>
              </a:solidFill>
            </a:endParaRPr>
          </a:p>
        </p:txBody>
      </p:sp>
      <p:graphicFrame>
        <p:nvGraphicFramePr>
          <p:cNvPr id="70" name="Object 69"/>
          <p:cNvGraphicFramePr>
            <a:graphicFrameLocks noChangeAspect="1"/>
          </p:cNvGraphicFramePr>
          <p:nvPr>
            <p:extLst>
              <p:ext uri="{D42A27DB-BD31-4B8C-83A1-F6EECF244321}">
                <p14:modId xmlns:p14="http://schemas.microsoft.com/office/powerpoint/2010/main" val="4044896292"/>
              </p:ext>
            </p:extLst>
          </p:nvPr>
        </p:nvGraphicFramePr>
        <p:xfrm>
          <a:off x="6557605" y="2218682"/>
          <a:ext cx="364416" cy="592628"/>
        </p:xfrm>
        <a:graphic>
          <a:graphicData uri="http://schemas.openxmlformats.org/presentationml/2006/ole">
            <mc:AlternateContent xmlns:mc="http://schemas.openxmlformats.org/markup-compatibility/2006">
              <mc:Choice xmlns:v="urn:schemas-microsoft-com:vml" Requires="v">
                <p:oleObj spid="_x0000_s2419" name="Visio" r:id="rId41" imgW="523788" imgH="838200" progId="Visio.Drawing.15">
                  <p:embed/>
                </p:oleObj>
              </mc:Choice>
              <mc:Fallback>
                <p:oleObj name="Visio" r:id="rId41" imgW="523788" imgH="838200" progId="Visio.Drawing.15">
                  <p:embed/>
                  <p:pic>
                    <p:nvPicPr>
                      <p:cNvPr id="70" name="Object 69"/>
                      <p:cNvPicPr>
                        <a:picLocks noChangeAspect="1" noChangeArrowheads="1"/>
                      </p:cNvPicPr>
                      <p:nvPr/>
                    </p:nvPicPr>
                    <p:blipFill>
                      <a:blip r:embed="rId42"/>
                      <a:srcRect/>
                      <a:stretch>
                        <a:fillRect/>
                      </a:stretch>
                    </p:blipFill>
                    <p:spPr bwMode="auto">
                      <a:xfrm>
                        <a:off x="6557605" y="2218682"/>
                        <a:ext cx="364416" cy="592628"/>
                      </a:xfrm>
                      <a:prstGeom prst="rect">
                        <a:avLst/>
                      </a:prstGeom>
                      <a:noFill/>
                      <a:extLst/>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279225926"/>
              </p:ext>
            </p:extLst>
          </p:nvPr>
        </p:nvGraphicFramePr>
        <p:xfrm>
          <a:off x="6695738" y="3316274"/>
          <a:ext cx="409168" cy="592628"/>
        </p:xfrm>
        <a:graphic>
          <a:graphicData uri="http://schemas.openxmlformats.org/presentationml/2006/ole">
            <mc:AlternateContent xmlns:mc="http://schemas.openxmlformats.org/markup-compatibility/2006">
              <mc:Choice xmlns:v="urn:schemas-microsoft-com:vml" Requires="v">
                <p:oleObj spid="_x0000_s2420" name="Visio" r:id="rId43" imgW="523788" imgH="838200" progId="Visio.Drawing.15">
                  <p:embed/>
                </p:oleObj>
              </mc:Choice>
              <mc:Fallback>
                <p:oleObj name="Visio" r:id="rId43" imgW="523788" imgH="838200" progId="Visio.Drawing.15">
                  <p:embed/>
                  <p:pic>
                    <p:nvPicPr>
                      <p:cNvPr id="71" name="Object 70"/>
                      <p:cNvPicPr>
                        <a:picLocks noChangeAspect="1" noChangeArrowheads="1"/>
                      </p:cNvPicPr>
                      <p:nvPr/>
                    </p:nvPicPr>
                    <p:blipFill>
                      <a:blip r:embed="rId44"/>
                      <a:srcRect/>
                      <a:stretch>
                        <a:fillRect/>
                      </a:stretch>
                    </p:blipFill>
                    <p:spPr bwMode="auto">
                      <a:xfrm>
                        <a:off x="6695738" y="3316274"/>
                        <a:ext cx="409168" cy="592628"/>
                      </a:xfrm>
                      <a:prstGeom prst="rect">
                        <a:avLst/>
                      </a:prstGeom>
                      <a:noFill/>
                      <a:extLst/>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616270980"/>
              </p:ext>
            </p:extLst>
          </p:nvPr>
        </p:nvGraphicFramePr>
        <p:xfrm>
          <a:off x="6696182" y="4446214"/>
          <a:ext cx="364416" cy="592628"/>
        </p:xfrm>
        <a:graphic>
          <a:graphicData uri="http://schemas.openxmlformats.org/presentationml/2006/ole">
            <mc:AlternateContent xmlns:mc="http://schemas.openxmlformats.org/markup-compatibility/2006">
              <mc:Choice xmlns:v="urn:schemas-microsoft-com:vml" Requires="v">
                <p:oleObj spid="_x0000_s2421" name="Visio" r:id="rId45" imgW="523788" imgH="838200" progId="Visio.Drawing.15">
                  <p:embed/>
                </p:oleObj>
              </mc:Choice>
              <mc:Fallback>
                <p:oleObj name="Visio" r:id="rId45" imgW="523788" imgH="838200" progId="Visio.Drawing.15">
                  <p:embed/>
                  <p:pic>
                    <p:nvPicPr>
                      <p:cNvPr id="72" name="Object 71"/>
                      <p:cNvPicPr>
                        <a:picLocks noChangeAspect="1" noChangeArrowheads="1"/>
                      </p:cNvPicPr>
                      <p:nvPr/>
                    </p:nvPicPr>
                    <p:blipFill>
                      <a:blip r:embed="rId42"/>
                      <a:srcRect/>
                      <a:stretch>
                        <a:fillRect/>
                      </a:stretch>
                    </p:blipFill>
                    <p:spPr bwMode="auto">
                      <a:xfrm>
                        <a:off x="6696182" y="4446214"/>
                        <a:ext cx="364416" cy="592628"/>
                      </a:xfrm>
                      <a:prstGeom prst="rect">
                        <a:avLst/>
                      </a:prstGeom>
                      <a:noFill/>
                      <a:extLst/>
                    </p:spPr>
                  </p:pic>
                </p:oleObj>
              </mc:Fallback>
            </mc:AlternateContent>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val="1552277445"/>
              </p:ext>
            </p:extLst>
          </p:nvPr>
        </p:nvGraphicFramePr>
        <p:xfrm>
          <a:off x="3579581" y="2108451"/>
          <a:ext cx="309487" cy="611416"/>
        </p:xfrm>
        <a:graphic>
          <a:graphicData uri="http://schemas.openxmlformats.org/presentationml/2006/ole">
            <mc:AlternateContent xmlns:mc="http://schemas.openxmlformats.org/markup-compatibility/2006">
              <mc:Choice xmlns:v="urn:schemas-microsoft-com:vml" Requires="v">
                <p:oleObj spid="_x0000_s2422" name="Visio" r:id="rId46" imgW="428519" imgH="838213" progId="Visio.Drawing.15">
                  <p:embed/>
                </p:oleObj>
              </mc:Choice>
              <mc:Fallback>
                <p:oleObj name="Visio" r:id="rId46" imgW="428519" imgH="838213" progId="Visio.Drawing.15">
                  <p:embed/>
                  <p:pic>
                    <p:nvPicPr>
                      <p:cNvPr id="73" name="Object 72"/>
                      <p:cNvPicPr>
                        <a:picLocks noChangeAspect="1" noChangeArrowheads="1"/>
                      </p:cNvPicPr>
                      <p:nvPr/>
                    </p:nvPicPr>
                    <p:blipFill>
                      <a:blip r:embed="rId6"/>
                      <a:srcRect/>
                      <a:stretch>
                        <a:fillRect/>
                      </a:stretch>
                    </p:blipFill>
                    <p:spPr bwMode="auto">
                      <a:xfrm>
                        <a:off x="3579581" y="2108451"/>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698389711"/>
              </p:ext>
            </p:extLst>
          </p:nvPr>
        </p:nvGraphicFramePr>
        <p:xfrm>
          <a:off x="3765114" y="2197212"/>
          <a:ext cx="309487" cy="611416"/>
        </p:xfrm>
        <a:graphic>
          <a:graphicData uri="http://schemas.openxmlformats.org/presentationml/2006/ole">
            <mc:AlternateContent xmlns:mc="http://schemas.openxmlformats.org/markup-compatibility/2006">
              <mc:Choice xmlns:v="urn:schemas-microsoft-com:vml" Requires="v">
                <p:oleObj spid="_x0000_s2423" name="Visio" r:id="rId47" imgW="428519" imgH="838213" progId="Visio.Drawing.15">
                  <p:embed/>
                </p:oleObj>
              </mc:Choice>
              <mc:Fallback>
                <p:oleObj name="Visio" r:id="rId47" imgW="428519" imgH="838213" progId="Visio.Drawing.15">
                  <p:embed/>
                  <p:pic>
                    <p:nvPicPr>
                      <p:cNvPr id="74" name="Object 73"/>
                      <p:cNvPicPr>
                        <a:picLocks noChangeAspect="1" noChangeArrowheads="1"/>
                      </p:cNvPicPr>
                      <p:nvPr/>
                    </p:nvPicPr>
                    <p:blipFill>
                      <a:blip r:embed="rId6"/>
                      <a:srcRect/>
                      <a:stretch>
                        <a:fillRect/>
                      </a:stretch>
                    </p:blipFill>
                    <p:spPr bwMode="auto">
                      <a:xfrm>
                        <a:off x="3765114" y="2197212"/>
                        <a:ext cx="309487" cy="611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Rounded Rectangle 74"/>
          <p:cNvSpPr/>
          <p:nvPr/>
        </p:nvSpPr>
        <p:spPr>
          <a:xfrm>
            <a:off x="6044667" y="5179145"/>
            <a:ext cx="2829311" cy="4821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50" dirty="0"/>
              <a:t>PERFORMANCE EVALUATION</a:t>
            </a:r>
            <a:endParaRPr lang="hu-HU" sz="1350" dirty="0"/>
          </a:p>
          <a:p>
            <a:pPr algn="ctr"/>
            <a:r>
              <a:rPr lang="hu-HU" sz="1350" dirty="0">
                <a:solidFill>
                  <a:srgbClr val="339966"/>
                </a:solidFill>
              </a:rPr>
              <a:t>TELJESÍTMÉNY ÉRTÉKELÉS</a:t>
            </a:r>
            <a:endParaRPr lang="en-US" sz="1350" dirty="0">
              <a:solidFill>
                <a:srgbClr val="339966"/>
              </a:solidFill>
            </a:endParaRPr>
          </a:p>
        </p:txBody>
      </p:sp>
      <p:graphicFrame>
        <p:nvGraphicFramePr>
          <p:cNvPr id="76" name="Object 75"/>
          <p:cNvGraphicFramePr>
            <a:graphicFrameLocks noChangeAspect="1"/>
          </p:cNvGraphicFramePr>
          <p:nvPr>
            <p:extLst>
              <p:ext uri="{D42A27DB-BD31-4B8C-83A1-F6EECF244321}">
                <p14:modId xmlns:p14="http://schemas.microsoft.com/office/powerpoint/2010/main" val="862568093"/>
              </p:ext>
            </p:extLst>
          </p:nvPr>
        </p:nvGraphicFramePr>
        <p:xfrm>
          <a:off x="355179" y="3209715"/>
          <a:ext cx="337497" cy="631644"/>
        </p:xfrm>
        <a:graphic>
          <a:graphicData uri="http://schemas.openxmlformats.org/presentationml/2006/ole">
            <mc:AlternateContent xmlns:mc="http://schemas.openxmlformats.org/markup-compatibility/2006">
              <mc:Choice xmlns:v="urn:schemas-microsoft-com:vml" Requires="v">
                <p:oleObj spid="_x0000_s2424" name="Visio" r:id="rId48" imgW="428701" imgH="838200" progId="Visio.Drawing.15">
                  <p:embed/>
                </p:oleObj>
              </mc:Choice>
              <mc:Fallback>
                <p:oleObj name="Visio" r:id="rId48" imgW="428701" imgH="838200" progId="Visio.Drawing.15">
                  <p:embed/>
                  <p:pic>
                    <p:nvPicPr>
                      <p:cNvPr id="76" name="Object 75"/>
                      <p:cNvPicPr>
                        <a:picLocks noChangeAspect="1" noChangeArrowheads="1"/>
                      </p:cNvPicPr>
                      <p:nvPr/>
                    </p:nvPicPr>
                    <p:blipFill>
                      <a:blip r:embed="rId49"/>
                      <a:srcRect/>
                      <a:stretch>
                        <a:fillRect/>
                      </a:stretch>
                    </p:blipFill>
                    <p:spPr bwMode="auto">
                      <a:xfrm>
                        <a:off x="355179" y="3209715"/>
                        <a:ext cx="337497" cy="631644"/>
                      </a:xfrm>
                      <a:prstGeom prst="rect">
                        <a:avLst/>
                      </a:prstGeom>
                      <a:noFill/>
                      <a:extLst/>
                    </p:spPr>
                  </p:pic>
                </p:oleObj>
              </mc:Fallback>
            </mc:AlternateContent>
          </a:graphicData>
        </a:graphic>
      </p:graphicFrame>
      <p:graphicFrame>
        <p:nvGraphicFramePr>
          <p:cNvPr id="77" name="Object 76"/>
          <p:cNvGraphicFramePr>
            <a:graphicFrameLocks noChangeAspect="1"/>
          </p:cNvGraphicFramePr>
          <p:nvPr>
            <p:extLst>
              <p:ext uri="{D42A27DB-BD31-4B8C-83A1-F6EECF244321}">
                <p14:modId xmlns:p14="http://schemas.microsoft.com/office/powerpoint/2010/main" val="3977777490"/>
              </p:ext>
            </p:extLst>
          </p:nvPr>
        </p:nvGraphicFramePr>
        <p:xfrm>
          <a:off x="716703" y="3220589"/>
          <a:ext cx="337497" cy="631644"/>
        </p:xfrm>
        <a:graphic>
          <a:graphicData uri="http://schemas.openxmlformats.org/presentationml/2006/ole">
            <mc:AlternateContent xmlns:mc="http://schemas.openxmlformats.org/markup-compatibility/2006">
              <mc:Choice xmlns:v="urn:schemas-microsoft-com:vml" Requires="v">
                <p:oleObj spid="_x0000_s2425" name="Visio" r:id="rId50" imgW="428701" imgH="838200" progId="Visio.Drawing.15">
                  <p:embed/>
                </p:oleObj>
              </mc:Choice>
              <mc:Fallback>
                <p:oleObj name="Visio" r:id="rId50" imgW="428701" imgH="838200" progId="Visio.Drawing.15">
                  <p:embed/>
                  <p:pic>
                    <p:nvPicPr>
                      <p:cNvPr id="77" name="Object 76"/>
                      <p:cNvPicPr>
                        <a:picLocks noChangeAspect="1" noChangeArrowheads="1"/>
                      </p:cNvPicPr>
                      <p:nvPr/>
                    </p:nvPicPr>
                    <p:blipFill>
                      <a:blip r:embed="rId49"/>
                      <a:srcRect/>
                      <a:stretch>
                        <a:fillRect/>
                      </a:stretch>
                    </p:blipFill>
                    <p:spPr bwMode="auto">
                      <a:xfrm>
                        <a:off x="716703" y="3220589"/>
                        <a:ext cx="337497" cy="631644"/>
                      </a:xfrm>
                      <a:prstGeom prst="rect">
                        <a:avLst/>
                      </a:prstGeom>
                      <a:noFill/>
                      <a:extLst/>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3724640194"/>
              </p:ext>
            </p:extLst>
          </p:nvPr>
        </p:nvGraphicFramePr>
        <p:xfrm>
          <a:off x="1097381" y="3233593"/>
          <a:ext cx="337497" cy="631644"/>
        </p:xfrm>
        <a:graphic>
          <a:graphicData uri="http://schemas.openxmlformats.org/presentationml/2006/ole">
            <mc:AlternateContent xmlns:mc="http://schemas.openxmlformats.org/markup-compatibility/2006">
              <mc:Choice xmlns:v="urn:schemas-microsoft-com:vml" Requires="v">
                <p:oleObj spid="_x0000_s2426" name="Visio" r:id="rId51" imgW="428701" imgH="838200" progId="Visio.Drawing.15">
                  <p:embed/>
                </p:oleObj>
              </mc:Choice>
              <mc:Fallback>
                <p:oleObj name="Visio" r:id="rId51" imgW="428701" imgH="838200" progId="Visio.Drawing.15">
                  <p:embed/>
                  <p:pic>
                    <p:nvPicPr>
                      <p:cNvPr id="78" name="Object 77"/>
                      <p:cNvPicPr>
                        <a:picLocks noChangeAspect="1" noChangeArrowheads="1"/>
                      </p:cNvPicPr>
                      <p:nvPr/>
                    </p:nvPicPr>
                    <p:blipFill>
                      <a:blip r:embed="rId49"/>
                      <a:srcRect/>
                      <a:stretch>
                        <a:fillRect/>
                      </a:stretch>
                    </p:blipFill>
                    <p:spPr bwMode="auto">
                      <a:xfrm>
                        <a:off x="1097381" y="3233593"/>
                        <a:ext cx="337497" cy="631644"/>
                      </a:xfrm>
                      <a:prstGeom prst="rect">
                        <a:avLst/>
                      </a:prstGeom>
                      <a:noFill/>
                      <a:extLst/>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312692583"/>
              </p:ext>
            </p:extLst>
          </p:nvPr>
        </p:nvGraphicFramePr>
        <p:xfrm>
          <a:off x="1486143" y="3228687"/>
          <a:ext cx="337497" cy="631644"/>
        </p:xfrm>
        <a:graphic>
          <a:graphicData uri="http://schemas.openxmlformats.org/presentationml/2006/ole">
            <mc:AlternateContent xmlns:mc="http://schemas.openxmlformats.org/markup-compatibility/2006">
              <mc:Choice xmlns:v="urn:schemas-microsoft-com:vml" Requires="v">
                <p:oleObj spid="_x0000_s2427" name="Visio" r:id="rId52" imgW="428701" imgH="838200" progId="Visio.Drawing.15">
                  <p:embed/>
                </p:oleObj>
              </mc:Choice>
              <mc:Fallback>
                <p:oleObj name="Visio" r:id="rId52" imgW="428701" imgH="838200" progId="Visio.Drawing.15">
                  <p:embed/>
                  <p:pic>
                    <p:nvPicPr>
                      <p:cNvPr id="79" name="Object 78"/>
                      <p:cNvPicPr>
                        <a:picLocks noChangeAspect="1" noChangeArrowheads="1"/>
                      </p:cNvPicPr>
                      <p:nvPr/>
                    </p:nvPicPr>
                    <p:blipFill>
                      <a:blip r:embed="rId49"/>
                      <a:srcRect/>
                      <a:stretch>
                        <a:fillRect/>
                      </a:stretch>
                    </p:blipFill>
                    <p:spPr bwMode="auto">
                      <a:xfrm>
                        <a:off x="1486143" y="3228687"/>
                        <a:ext cx="337497" cy="631644"/>
                      </a:xfrm>
                      <a:prstGeom prst="rect">
                        <a:avLst/>
                      </a:prstGeom>
                      <a:noFill/>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1780838353"/>
              </p:ext>
            </p:extLst>
          </p:nvPr>
        </p:nvGraphicFramePr>
        <p:xfrm>
          <a:off x="3808703" y="2784282"/>
          <a:ext cx="337497" cy="631644"/>
        </p:xfrm>
        <a:graphic>
          <a:graphicData uri="http://schemas.openxmlformats.org/presentationml/2006/ole">
            <mc:AlternateContent xmlns:mc="http://schemas.openxmlformats.org/markup-compatibility/2006">
              <mc:Choice xmlns:v="urn:schemas-microsoft-com:vml" Requires="v">
                <p:oleObj spid="_x0000_s2428" name="Visio" r:id="rId53" imgW="428701" imgH="838200" progId="Visio.Drawing.15">
                  <p:embed/>
                </p:oleObj>
              </mc:Choice>
              <mc:Fallback>
                <p:oleObj name="Visio" r:id="rId53" imgW="428701" imgH="838200" progId="Visio.Drawing.15">
                  <p:embed/>
                  <p:pic>
                    <p:nvPicPr>
                      <p:cNvPr id="80" name="Object 79"/>
                      <p:cNvPicPr>
                        <a:picLocks noChangeAspect="1" noChangeArrowheads="1"/>
                      </p:cNvPicPr>
                      <p:nvPr/>
                    </p:nvPicPr>
                    <p:blipFill>
                      <a:blip r:embed="rId49"/>
                      <a:srcRect/>
                      <a:stretch>
                        <a:fillRect/>
                      </a:stretch>
                    </p:blipFill>
                    <p:spPr bwMode="auto">
                      <a:xfrm>
                        <a:off x="3808703" y="2784282"/>
                        <a:ext cx="337497" cy="631644"/>
                      </a:xfrm>
                      <a:prstGeom prst="rect">
                        <a:avLst/>
                      </a:prstGeom>
                      <a:noFill/>
                      <a:extLst/>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3313215643"/>
              </p:ext>
            </p:extLst>
          </p:nvPr>
        </p:nvGraphicFramePr>
        <p:xfrm>
          <a:off x="4034230" y="2608820"/>
          <a:ext cx="337497" cy="631644"/>
        </p:xfrm>
        <a:graphic>
          <a:graphicData uri="http://schemas.openxmlformats.org/presentationml/2006/ole">
            <mc:AlternateContent xmlns:mc="http://schemas.openxmlformats.org/markup-compatibility/2006">
              <mc:Choice xmlns:v="urn:schemas-microsoft-com:vml" Requires="v">
                <p:oleObj spid="_x0000_s2429" name="Visio" r:id="rId54" imgW="428701" imgH="838200" progId="Visio.Drawing.15">
                  <p:embed/>
                </p:oleObj>
              </mc:Choice>
              <mc:Fallback>
                <p:oleObj name="Visio" r:id="rId54" imgW="428701" imgH="838200" progId="Visio.Drawing.15">
                  <p:embed/>
                  <p:pic>
                    <p:nvPicPr>
                      <p:cNvPr id="81" name="Object 80"/>
                      <p:cNvPicPr>
                        <a:picLocks noChangeAspect="1" noChangeArrowheads="1"/>
                      </p:cNvPicPr>
                      <p:nvPr/>
                    </p:nvPicPr>
                    <p:blipFill>
                      <a:blip r:embed="rId49"/>
                      <a:srcRect/>
                      <a:stretch>
                        <a:fillRect/>
                      </a:stretch>
                    </p:blipFill>
                    <p:spPr bwMode="auto">
                      <a:xfrm>
                        <a:off x="4034230" y="2608820"/>
                        <a:ext cx="337497" cy="631644"/>
                      </a:xfrm>
                      <a:prstGeom prst="rect">
                        <a:avLst/>
                      </a:prstGeom>
                      <a:noFill/>
                      <a:extLst/>
                    </p:spPr>
                  </p:pic>
                </p:oleObj>
              </mc:Fallback>
            </mc:AlternateContent>
          </a:graphicData>
        </a:graphic>
      </p:graphicFrame>
      <p:grpSp>
        <p:nvGrpSpPr>
          <p:cNvPr id="85" name="Group 84"/>
          <p:cNvGrpSpPr/>
          <p:nvPr/>
        </p:nvGrpSpPr>
        <p:grpSpPr>
          <a:xfrm>
            <a:off x="1918716" y="5263249"/>
            <a:ext cx="4072598" cy="1550127"/>
            <a:chOff x="-95834" y="5486400"/>
            <a:chExt cx="3021817" cy="1550127"/>
          </a:xfrm>
        </p:grpSpPr>
        <p:sp>
          <p:nvSpPr>
            <p:cNvPr id="86" name="Down Arrow 85"/>
            <p:cNvSpPr/>
            <p:nvPr/>
          </p:nvSpPr>
          <p:spPr>
            <a:xfrm>
              <a:off x="1284891" y="5486400"/>
              <a:ext cx="134642" cy="2292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95834" y="5713088"/>
              <a:ext cx="3021817" cy="1323439"/>
            </a:xfrm>
            <a:prstGeom prst="rect">
              <a:avLst/>
            </a:prstGeom>
            <a:noFill/>
          </p:spPr>
          <p:txBody>
            <a:bodyPr wrap="square" rtlCol="0">
              <a:spAutoFit/>
            </a:bodyPr>
            <a:lstStyle/>
            <a:p>
              <a:pPr algn="ctr"/>
              <a:r>
                <a:rPr lang="en-GB" sz="1600" b="1" dirty="0"/>
                <a:t>To be established by June 2018 in order to train the experts to the new processes </a:t>
              </a:r>
              <a:endParaRPr lang="hu-HU" sz="1600" b="1" dirty="0"/>
            </a:p>
            <a:p>
              <a:pPr algn="ctr"/>
              <a:r>
                <a:rPr lang="hu-HU" sz="1600" b="1" dirty="0">
                  <a:solidFill>
                    <a:srgbClr val="339966"/>
                  </a:solidFill>
                </a:rPr>
                <a:t>2018 júniusban hozzák létre a szakértőket kiképzik az új folyamatokra</a:t>
              </a:r>
              <a:endParaRPr lang="en-GB" sz="1600" b="1" dirty="0">
                <a:solidFill>
                  <a:srgbClr val="339966"/>
                </a:solidFill>
              </a:endParaRPr>
            </a:p>
          </p:txBody>
        </p:sp>
      </p:grpSp>
      <p:sp>
        <p:nvSpPr>
          <p:cNvPr id="82" name="Titel 3">
            <a:extLst>
              <a:ext uri="{FF2B5EF4-FFF2-40B4-BE49-F238E27FC236}">
                <a16:creationId xmlns:a16="http://schemas.microsoft.com/office/drawing/2014/main" id="{9D8EFF13-AB0E-4A21-915B-B468C0AE542A}"/>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000" dirty="0"/>
              <a:t>4</a:t>
            </a:r>
            <a:r>
              <a:rPr lang="en-GB" sz="2000" baseline="30000" dirty="0"/>
              <a:t>th</a:t>
            </a:r>
            <a:r>
              <a:rPr lang="en-GB" sz="2000" dirty="0"/>
              <a:t> Railway Package</a:t>
            </a:r>
            <a:r>
              <a:rPr lang="hu-HU" sz="2000" dirty="0"/>
              <a:t> – 4. vasúti csomag</a:t>
            </a:r>
            <a:r>
              <a:rPr lang="en-GB" sz="2000" dirty="0"/>
              <a:t> </a:t>
            </a:r>
          </a:p>
          <a:p>
            <a:r>
              <a:rPr lang="en-GB" sz="2000" dirty="0"/>
              <a:t>Pool of experts</a:t>
            </a:r>
            <a:r>
              <a:rPr lang="hu-HU" sz="2000" dirty="0"/>
              <a:t> – Szakértői csoportok</a:t>
            </a:r>
            <a:endParaRPr lang="en-GB" sz="2000" baseline="30000" dirty="0"/>
          </a:p>
        </p:txBody>
      </p:sp>
      <p:sp>
        <p:nvSpPr>
          <p:cNvPr id="2" name="Szövegdoboz 1"/>
          <p:cNvSpPr txBox="1"/>
          <p:nvPr/>
        </p:nvSpPr>
        <p:spPr>
          <a:xfrm>
            <a:off x="323527" y="4695179"/>
            <a:ext cx="1912153" cy="1384995"/>
          </a:xfrm>
          <a:prstGeom prst="rect">
            <a:avLst/>
          </a:prstGeom>
          <a:noFill/>
        </p:spPr>
        <p:txBody>
          <a:bodyPr wrap="square" rtlCol="0">
            <a:spAutoFit/>
          </a:bodyPr>
          <a:lstStyle/>
          <a:p>
            <a:r>
              <a:rPr lang="hu-HU" sz="1200" dirty="0">
                <a:solidFill>
                  <a:srgbClr val="339966"/>
                </a:solidFill>
              </a:rPr>
              <a:t>Közlekedési hatóságok</a:t>
            </a:r>
          </a:p>
          <a:p>
            <a:endParaRPr lang="hu-HU" sz="1200" dirty="0">
              <a:solidFill>
                <a:srgbClr val="339966"/>
              </a:solidFill>
            </a:endParaRPr>
          </a:p>
          <a:p>
            <a:r>
              <a:rPr lang="hu-HU" sz="1200" dirty="0">
                <a:solidFill>
                  <a:srgbClr val="339966"/>
                </a:solidFill>
              </a:rPr>
              <a:t>Egyéb jogi személyek</a:t>
            </a:r>
          </a:p>
          <a:p>
            <a:endParaRPr lang="hu-HU" sz="1200" dirty="0">
              <a:solidFill>
                <a:srgbClr val="339966"/>
              </a:solidFill>
            </a:endParaRPr>
          </a:p>
          <a:p>
            <a:r>
              <a:rPr lang="hu-HU" sz="1200" dirty="0">
                <a:solidFill>
                  <a:srgbClr val="339966"/>
                </a:solidFill>
              </a:rPr>
              <a:t>Független szakértők</a:t>
            </a:r>
          </a:p>
          <a:p>
            <a:endParaRPr lang="hu-HU" sz="1200" dirty="0">
              <a:solidFill>
                <a:srgbClr val="339966"/>
              </a:solidFill>
            </a:endParaRPr>
          </a:p>
          <a:p>
            <a:r>
              <a:rPr lang="hu-HU" sz="1200" dirty="0">
                <a:solidFill>
                  <a:srgbClr val="339966"/>
                </a:solidFill>
              </a:rPr>
              <a:t>bevonásával</a:t>
            </a:r>
          </a:p>
        </p:txBody>
      </p:sp>
    </p:spTree>
    <p:extLst>
      <p:ext uri="{BB962C8B-B14F-4D97-AF65-F5344CB8AC3E}">
        <p14:creationId xmlns:p14="http://schemas.microsoft.com/office/powerpoint/2010/main" val="2113930590"/>
      </p:ext>
    </p:extLst>
  </p:cSld>
  <p:clrMapOvr>
    <a:masterClrMapping/>
  </p:clrMapOvr>
</p:sld>
</file>

<file path=ppt/theme/theme1.xml><?xml version="1.0" encoding="utf-8"?>
<a:theme xmlns:a="http://schemas.openxmlformats.org/drawingml/2006/main" name="Presentation -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7A300EAAB5CA4B9F7096BC54C04C94" ma:contentTypeVersion="6" ma:contentTypeDescription="Create a new document." ma:contentTypeScope="" ma:versionID="d79e4a1f2563a5a301976171aa2c0ccc">
  <xsd:schema xmlns:xsd="http://www.w3.org/2001/XMLSchema" xmlns:xs="http://www.w3.org/2001/XMLSchema" xmlns:p="http://schemas.microsoft.com/office/2006/metadata/properties" xmlns:ns2="2bc566cd-9890-496e-ad5e-cbb4d9dd7c7b" targetNamespace="http://schemas.microsoft.com/office/2006/metadata/properties" ma:root="true" ma:fieldsID="c6f3119380fa4a9b0f850f217f1aebdf" ns2:_="">
    <xsd:import namespace="2bc566cd-9890-496e-ad5e-cbb4d9dd7c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66cd-9890-496e-ad5e-cbb4d9dd7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EADEC-A93F-43AB-9982-59C7F12D7043}">
  <ds:schemaRefs>
    <ds:schemaRef ds:uri="http://purl.org/dc/terms/"/>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 ds:uri="http://schemas.microsoft.com/office/2006/documentManagement/types"/>
    <ds:schemaRef ds:uri="2bc566cd-9890-496e-ad5e-cbb4d9dd7c7b"/>
    <ds:schemaRef ds:uri="http://schemas.microsoft.com/office/2006/metadata/properties"/>
  </ds:schemaRefs>
</ds:datastoreItem>
</file>

<file path=customXml/itemProps2.xml><?xml version="1.0" encoding="utf-8"?>
<ds:datastoreItem xmlns:ds="http://schemas.openxmlformats.org/officeDocument/2006/customXml" ds:itemID="{E6CA9DAF-7030-471B-8DDF-5CC353CAE6AF}">
  <ds:schemaRefs>
    <ds:schemaRef ds:uri="http://schemas.microsoft.com/sharepoint/v3/contenttype/forms"/>
  </ds:schemaRefs>
</ds:datastoreItem>
</file>

<file path=customXml/itemProps3.xml><?xml version="1.0" encoding="utf-8"?>
<ds:datastoreItem xmlns:ds="http://schemas.openxmlformats.org/officeDocument/2006/customXml" ds:itemID="{FE0A5EC9-69D0-4D87-81FE-7C5671071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66cd-9890-496e-ad5e-cbb4d9dd7c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 master</Template>
  <TotalTime>7679</TotalTime>
  <Words>3755</Words>
  <Application>Microsoft Office PowerPoint</Application>
  <PresentationFormat>Diavetítés a képernyőre (4:3 oldalarány)</PresentationFormat>
  <Paragraphs>484</Paragraphs>
  <Slides>21</Slides>
  <Notes>4</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1</vt:i4>
      </vt:variant>
      <vt:variant>
        <vt:lpstr>Diacímek</vt:lpstr>
      </vt:variant>
      <vt:variant>
        <vt:i4>21</vt:i4>
      </vt:variant>
    </vt:vector>
  </HeadingPairs>
  <TitlesOfParts>
    <vt:vector size="27" baseType="lpstr">
      <vt:lpstr>Arial</vt:lpstr>
      <vt:lpstr>Calibri</vt:lpstr>
      <vt:lpstr>Verdana</vt:lpstr>
      <vt:lpstr>Wingdings</vt:lpstr>
      <vt:lpstr>Presentation - master</vt:lpstr>
      <vt:lpstr>Visio</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RSRD² Project</dc:title>
  <dc:creator>Thomas</dc:creator>
  <cp:lastModifiedBy>Nagy Dániel László</cp:lastModifiedBy>
  <cp:revision>902</cp:revision>
  <cp:lastPrinted>2014-11-10T14:51:22Z</cp:lastPrinted>
  <dcterms:created xsi:type="dcterms:W3CDTF">2010-02-10T15:15:23Z</dcterms:created>
  <dcterms:modified xsi:type="dcterms:W3CDTF">2018-05-29T13:11:23Z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0x010100057A300EAAB5CA4B9F7096BC54C04C94</vt:lpwstr>
  </property>
</Properties>
</file>